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 id="2147483678" r:id="rId5"/>
    <p:sldMasterId id="2147483679" r:id="rId6"/>
    <p:sldMasterId id="214748368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Lst>
  <p:sldSz cy="5143500" cx="9144000"/>
  <p:notesSz cx="6858000" cy="9144000"/>
  <p:embeddedFontLst>
    <p:embeddedFont>
      <p:font typeface="Proxima Nova"/>
      <p:regular r:id="rId24"/>
      <p:bold r:id="rId25"/>
      <p:italic r:id="rId26"/>
      <p:boldItalic r:id="rId27"/>
    </p:embeddedFont>
    <p:embeddedFont>
      <p:font typeface="Roboto Mono Light"/>
      <p:regular r:id="rId28"/>
      <p:bold r:id="rId29"/>
      <p:italic r:id="rId30"/>
      <p:boldItalic r:id="rId31"/>
    </p:embeddedFont>
    <p:embeddedFont>
      <p:font typeface="Helvetica Neue Light"/>
      <p:regular r:id="rId32"/>
      <p:bold r:id="rId33"/>
      <p:italic r:id="rId34"/>
      <p:boldItalic r:id="rId35"/>
    </p:embeddedFont>
    <p:embeddedFont>
      <p:font typeface="Roboto Mon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font" Target="fonts/ProximaNova-regular.fntdata"/><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RobotoMonoLight-regular.fntdata"/><Relationship Id="rId27" Type="http://schemas.openxmlformats.org/officeDocument/2006/relationships/font" Target="fonts/ProximaNova-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RobotoMonoLight-bold.fntdata"/><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font" Target="fonts/RobotoMonoLight-boldItalic.fntdata"/><Relationship Id="rId30" Type="http://schemas.openxmlformats.org/officeDocument/2006/relationships/font" Target="fonts/RobotoMonoLight-italic.fntdata"/><Relationship Id="rId11" Type="http://schemas.openxmlformats.org/officeDocument/2006/relationships/slide" Target="slides/slide3.xml"/><Relationship Id="rId33" Type="http://schemas.openxmlformats.org/officeDocument/2006/relationships/font" Target="fonts/HelveticaNeueLight-bold.fntdata"/><Relationship Id="rId10" Type="http://schemas.openxmlformats.org/officeDocument/2006/relationships/slide" Target="slides/slide2.xml"/><Relationship Id="rId32" Type="http://schemas.openxmlformats.org/officeDocument/2006/relationships/font" Target="fonts/HelveticaNeueLight-regular.fntdata"/><Relationship Id="rId13" Type="http://schemas.openxmlformats.org/officeDocument/2006/relationships/slide" Target="slides/slide5.xml"/><Relationship Id="rId35" Type="http://schemas.openxmlformats.org/officeDocument/2006/relationships/font" Target="fonts/HelveticaNeueLight-boldItalic.fntdata"/><Relationship Id="rId12" Type="http://schemas.openxmlformats.org/officeDocument/2006/relationships/slide" Target="slides/slide4.xml"/><Relationship Id="rId34" Type="http://schemas.openxmlformats.org/officeDocument/2006/relationships/font" Target="fonts/HelveticaNeueLight-italic.fntdata"/><Relationship Id="rId15" Type="http://schemas.openxmlformats.org/officeDocument/2006/relationships/slide" Target="slides/slide7.xml"/><Relationship Id="rId37" Type="http://schemas.openxmlformats.org/officeDocument/2006/relationships/font" Target="fonts/RobotoMono-bold.fntdata"/><Relationship Id="rId14" Type="http://schemas.openxmlformats.org/officeDocument/2006/relationships/slide" Target="slides/slide6.xml"/><Relationship Id="rId36" Type="http://schemas.openxmlformats.org/officeDocument/2006/relationships/font" Target="fonts/RobotoMono-regular.fntdata"/><Relationship Id="rId17" Type="http://schemas.openxmlformats.org/officeDocument/2006/relationships/slide" Target="slides/slide9.xml"/><Relationship Id="rId39" Type="http://schemas.openxmlformats.org/officeDocument/2006/relationships/font" Target="fonts/RobotoMono-boldItalic.fntdata"/><Relationship Id="rId16" Type="http://schemas.openxmlformats.org/officeDocument/2006/relationships/slide" Target="slides/slide8.xml"/><Relationship Id="rId38" Type="http://schemas.openxmlformats.org/officeDocument/2006/relationships/font" Target="fonts/RobotoMono-italic.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2b6635fc9_0_1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p>
        </p:txBody>
      </p:sp>
      <p:sp>
        <p:nvSpPr>
          <p:cNvPr id="116" name="Google Shape;116;g132b6635fc9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3c366d0a0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3c366d0a0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44b09e4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344b09e4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33c366d0a0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33c366d0a0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33c366d0a0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33c366d0a0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44b09e4f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344b09e4f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44b09e4f4_0_1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p>
        </p:txBody>
      </p:sp>
      <p:sp>
        <p:nvSpPr>
          <p:cNvPr id="238" name="Google Shape;238;g1344b09e4f4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3c366d0a0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 name="Google Shape;125;g133c366d0a0_0_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None/>
            </a:pPr>
            <a:r>
              <a:t/>
            </a:r>
            <a:endParaRPr sz="2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3c366d0a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3c366d0a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3c366d0a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3c366d0a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3c366d0a0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3c366d0a0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3c366d0a0_0_1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 name="Google Shape;159;g133c366d0a0_0_19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None/>
            </a:pPr>
            <a:r>
              <a:t/>
            </a:r>
            <a:endParaRPr sz="2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3c366d0a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33c366d0a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3c366d0a0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33c366d0a0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3c366d0a0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3c366d0a0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55" name="Shape 55"/>
        <p:cNvGrpSpPr/>
        <p:nvPr/>
      </p:nvGrpSpPr>
      <p:grpSpPr>
        <a:xfrm>
          <a:off x="0" y="0"/>
          <a:ext cx="0" cy="0"/>
          <a:chOff x="0" y="0"/>
          <a:chExt cx="0" cy="0"/>
        </a:xfrm>
      </p:grpSpPr>
      <p:sp>
        <p:nvSpPr>
          <p:cNvPr id="56" name="Google Shape;5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8" name="Google Shape;5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x">
  <p:cSld name="TITLE_AND_BODY">
    <p:spTree>
      <p:nvGrpSpPr>
        <p:cNvPr id="60" name="Shape 60"/>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1" name="Shape 6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6" name="Shape 66"/>
        <p:cNvGrpSpPr/>
        <p:nvPr/>
      </p:nvGrpSpPr>
      <p:grpSpPr>
        <a:xfrm>
          <a:off x="0" y="0"/>
          <a:ext cx="0" cy="0"/>
          <a:chOff x="0" y="0"/>
          <a:chExt cx="0" cy="0"/>
        </a:xfrm>
      </p:grpSpPr>
      <p:sp>
        <p:nvSpPr>
          <p:cNvPr id="67" name="Google Shape;67;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8" name="Google Shape;68;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 name="Google Shape;6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2" name="Google Shape;7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 name="Shape 73"/>
        <p:cNvGrpSpPr/>
        <p:nvPr/>
      </p:nvGrpSpPr>
      <p:grpSpPr>
        <a:xfrm>
          <a:off x="0" y="0"/>
          <a:ext cx="0" cy="0"/>
          <a:chOff x="0" y="0"/>
          <a:chExt cx="0" cy="0"/>
        </a:xfrm>
      </p:grpSpPr>
      <p:sp>
        <p:nvSpPr>
          <p:cNvPr id="74" name="Google Shape;7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6" name="Google Shape;7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0" name="Google Shape;80;p2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1" name="Google Shape;8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5" name="Shape 85"/>
        <p:cNvGrpSpPr/>
        <p:nvPr/>
      </p:nvGrpSpPr>
      <p:grpSpPr>
        <a:xfrm>
          <a:off x="0" y="0"/>
          <a:ext cx="0" cy="0"/>
          <a:chOff x="0" y="0"/>
          <a:chExt cx="0" cy="0"/>
        </a:xfrm>
      </p:grpSpPr>
      <p:sp>
        <p:nvSpPr>
          <p:cNvPr id="86" name="Google Shape;86;p2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7" name="Google Shape;87;p2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8" name="Google Shape;88;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9" name="Shape 89"/>
        <p:cNvGrpSpPr/>
        <p:nvPr/>
      </p:nvGrpSpPr>
      <p:grpSpPr>
        <a:xfrm>
          <a:off x="0" y="0"/>
          <a:ext cx="0" cy="0"/>
          <a:chOff x="0" y="0"/>
          <a:chExt cx="0" cy="0"/>
        </a:xfrm>
      </p:grpSpPr>
      <p:sp>
        <p:nvSpPr>
          <p:cNvPr id="90" name="Google Shape;90;p2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91" name="Google Shape;9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sp>
        <p:nvSpPr>
          <p:cNvPr id="93" name="Google Shape;93;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5" name="Google Shape;95;p2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 name="Google Shape;96;p2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7" name="Google Shape;97;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00" name="Google Shape;10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 name="Shape 101"/>
        <p:cNvGrpSpPr/>
        <p:nvPr/>
      </p:nvGrpSpPr>
      <p:grpSpPr>
        <a:xfrm>
          <a:off x="0" y="0"/>
          <a:ext cx="0" cy="0"/>
          <a:chOff x="0" y="0"/>
          <a:chExt cx="0" cy="0"/>
        </a:xfrm>
      </p:grpSpPr>
      <p:sp>
        <p:nvSpPr>
          <p:cNvPr id="102" name="Google Shape;102;p2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3" name="Google Shape;103;p29"/>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4" name="Google Shape;104;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07" name="Shape 107"/>
        <p:cNvGrpSpPr/>
        <p:nvPr/>
      </p:nvGrpSpPr>
      <p:grpSpPr>
        <a:xfrm>
          <a:off x="0" y="0"/>
          <a:ext cx="0" cy="0"/>
          <a:chOff x="0" y="0"/>
          <a:chExt cx="0" cy="0"/>
        </a:xfrm>
      </p:grpSpPr>
      <p:sp>
        <p:nvSpPr>
          <p:cNvPr id="108" name="Google Shape;108;p31"/>
          <p:cNvSpPr txBox="1"/>
          <p:nvPr>
            <p:ph idx="12" type="sldNum"/>
          </p:nvPr>
        </p:nvSpPr>
        <p:spPr>
          <a:xfrm>
            <a:off x="4484637" y="4905375"/>
            <a:ext cx="170100" cy="1761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GB"/>
              <a:t>‹#›</a:t>
            </a:fld>
            <a:endParaRPr sz="1000">
              <a:solidFill>
                <a:schemeClr val="dk2"/>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109" name="Shape 109"/>
        <p:cNvGrpSpPr/>
        <p:nvPr/>
      </p:nvGrpSpPr>
      <p:grpSpPr>
        <a:xfrm>
          <a:off x="0" y="0"/>
          <a:ext cx="0" cy="0"/>
          <a:chOff x="0" y="0"/>
          <a:chExt cx="0" cy="0"/>
        </a:xfrm>
      </p:grpSpPr>
      <p:sp>
        <p:nvSpPr>
          <p:cNvPr id="110" name="Google Shape;11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 name="Google Shape;11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2" name="Google Shape;112;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p:cSld name="TITLE_AND_BODY_2">
    <p:spTree>
      <p:nvGrpSpPr>
        <p:cNvPr id="113" name="Shape 11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5" Type="http://schemas.openxmlformats.org/officeDocument/2006/relationships/theme" Target="../theme/theme5.xml"/><Relationship Id="rId14" Type="http://schemas.openxmlformats.org/officeDocument/2006/relationships/slideLayout" Target="../slideLayouts/slideLayout2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 name="Shape 5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1" r:id="rId1"/>
    <p:sldLayoutId id="214748366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2" name="Shape 62"/>
        <p:cNvGrpSpPr/>
        <p:nvPr/>
      </p:nvGrpSpPr>
      <p:grpSpPr>
        <a:xfrm>
          <a:off x="0" y="0"/>
          <a:ext cx="0" cy="0"/>
          <a:chOff x="0" y="0"/>
          <a:chExt cx="0" cy="0"/>
        </a:xfrm>
      </p:grpSpPr>
      <p:sp>
        <p:nvSpPr>
          <p:cNvPr id="63" name="Google Shape;63;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64" name="Google Shape;64;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65" name="Google Shape;6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hyperlink" Target="https://cloud.google.com/blog/products/gcp/announcing-grpc-alpha-for-google-cloud-pubsub" TargetMode="External"/><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hyperlink" Target="https://github.com/fullstorydev/grpcurl" TargetMode="External"/><Relationship Id="rId4" Type="http://schemas.openxmlformats.org/officeDocument/2006/relationships/hyperlink" Target="https://github.com/fullstorydev/grpcui" TargetMode="External"/><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hyperlink" Target="https://github.com/uber/prototool" TargetMode="External"/><Relationship Id="rId4" Type="http://schemas.openxmlformats.org/officeDocument/2006/relationships/hyperlink" Target="https://github.com/pseudomuto/protoc-gen-doc" TargetMode="External"/><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hyperlink" Target="https://grpc.io/blog/grpc-load-balancing/" TargetMode="External"/><Relationship Id="rId5" Type="http://schemas.openxmlformats.org/officeDocument/2006/relationships/hyperlink" Target="https://grpc.io/blog/a-short-introduction-to-channelz/" TargetMode="External"/><Relationship Id="rId6" Type="http://schemas.openxmlformats.org/officeDocument/2006/relationships/hyperlink" Target="https://github.com/grpc-ecosystem/grpc-gateway" TargetMode="External"/><Relationship Id="rId7" Type="http://schemas.openxmlformats.org/officeDocument/2006/relationships/hyperlink" Target="https://www.envoyproxy.io/docs/envoy/latest/intro/arch_overview/other_protocols/grpc" TargetMode="External"/><Relationship Id="rId8" Type="http://schemas.openxmlformats.org/officeDocument/2006/relationships/hyperlink" Target="https://github.com/grpc-ecosystem/awesome-grpc"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hyperlink" Target="https://www.linkedin.com/in/etskhovrebov/" TargetMode="External"/><Relationship Id="rId6"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hyperlink" Target="https://developers.google.com/protocol-buffers/docs/overview"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hyperlink" Target="https://github.com/protocolbuffers/protobuf/tree/main/src/google/protobuf"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hyperlink" Target="https://grpc.io/about/" TargetMode="External"/><Relationship Id="rId4" Type="http://schemas.openxmlformats.org/officeDocument/2006/relationships/image" Target="../media/image2.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5EF"/>
        </a:solidFill>
      </p:bgPr>
    </p:bg>
    <p:spTree>
      <p:nvGrpSpPr>
        <p:cNvPr id="117" name="Shape 117"/>
        <p:cNvGrpSpPr/>
        <p:nvPr/>
      </p:nvGrpSpPr>
      <p:grpSpPr>
        <a:xfrm>
          <a:off x="0" y="0"/>
          <a:ext cx="0" cy="0"/>
          <a:chOff x="0" y="0"/>
          <a:chExt cx="0" cy="0"/>
        </a:xfrm>
      </p:grpSpPr>
      <p:pic>
        <p:nvPicPr>
          <p:cNvPr id="118" name="Google Shape;118;p34"/>
          <p:cNvPicPr preferRelativeResize="0"/>
          <p:nvPr/>
        </p:nvPicPr>
        <p:blipFill>
          <a:blip r:embed="rId3">
            <a:alphaModFix/>
          </a:blip>
          <a:stretch>
            <a:fillRect/>
          </a:stretch>
        </p:blipFill>
        <p:spPr>
          <a:xfrm>
            <a:off x="6783534" y="640519"/>
            <a:ext cx="2360466" cy="1064438"/>
          </a:xfrm>
          <a:prstGeom prst="rect">
            <a:avLst/>
          </a:prstGeom>
          <a:noFill/>
          <a:ln>
            <a:noFill/>
          </a:ln>
        </p:spPr>
      </p:pic>
      <p:pic>
        <p:nvPicPr>
          <p:cNvPr id="119" name="Google Shape;119;p34"/>
          <p:cNvPicPr preferRelativeResize="0"/>
          <p:nvPr/>
        </p:nvPicPr>
        <p:blipFill>
          <a:blip r:embed="rId4">
            <a:alphaModFix/>
          </a:blip>
          <a:stretch>
            <a:fillRect/>
          </a:stretch>
        </p:blipFill>
        <p:spPr>
          <a:xfrm>
            <a:off x="0" y="0"/>
            <a:ext cx="1555800" cy="4051659"/>
          </a:xfrm>
          <a:prstGeom prst="rect">
            <a:avLst/>
          </a:prstGeom>
          <a:noFill/>
          <a:ln>
            <a:noFill/>
          </a:ln>
        </p:spPr>
      </p:pic>
      <p:pic>
        <p:nvPicPr>
          <p:cNvPr id="120" name="Google Shape;120;p34"/>
          <p:cNvPicPr preferRelativeResize="0"/>
          <p:nvPr/>
        </p:nvPicPr>
        <p:blipFill>
          <a:blip r:embed="rId5">
            <a:alphaModFix/>
          </a:blip>
          <a:stretch>
            <a:fillRect/>
          </a:stretch>
        </p:blipFill>
        <p:spPr>
          <a:xfrm>
            <a:off x="3796725" y="3375572"/>
            <a:ext cx="4235662" cy="1767928"/>
          </a:xfrm>
          <a:prstGeom prst="rect">
            <a:avLst/>
          </a:prstGeom>
          <a:noFill/>
          <a:ln>
            <a:noFill/>
          </a:ln>
        </p:spPr>
      </p:pic>
      <p:sp>
        <p:nvSpPr>
          <p:cNvPr id="121" name="Google Shape;121;p34"/>
          <p:cNvSpPr txBox="1"/>
          <p:nvPr/>
        </p:nvSpPr>
        <p:spPr>
          <a:xfrm>
            <a:off x="878750" y="2192950"/>
            <a:ext cx="7499400" cy="822600"/>
          </a:xfrm>
          <a:prstGeom prst="rect">
            <a:avLst/>
          </a:prstGeom>
          <a:noFill/>
          <a:ln>
            <a:noFill/>
          </a:ln>
        </p:spPr>
        <p:txBody>
          <a:bodyPr anchorCtr="0" anchor="ctr" bIns="26775" lIns="26775" spcFirstLastPara="1" rIns="26775" wrap="square" tIns="26775">
            <a:noAutofit/>
          </a:bodyPr>
          <a:lstStyle/>
          <a:p>
            <a:pPr indent="-25400" lvl="0" marL="25400" marR="0" rtl="0" algn="ctr">
              <a:lnSpc>
                <a:spcPct val="120000"/>
              </a:lnSpc>
              <a:spcBef>
                <a:spcPts val="0"/>
              </a:spcBef>
              <a:spcAft>
                <a:spcPts val="0"/>
              </a:spcAft>
              <a:buClr>
                <a:srgbClr val="3A4657"/>
              </a:buClr>
              <a:buSzPts val="3600"/>
              <a:buFont typeface="Proxima Nova"/>
              <a:buNone/>
            </a:pPr>
            <a:r>
              <a:rPr b="1" lang="en-GB" sz="3600">
                <a:solidFill>
                  <a:schemeClr val="lt1"/>
                </a:solidFill>
                <a:latin typeface="Proxima Nova"/>
                <a:ea typeface="Proxima Nova"/>
                <a:cs typeface="Proxima Nova"/>
                <a:sym typeface="Proxima Nova"/>
              </a:rPr>
              <a:t>Using Protocol Buffers and gRPC</a:t>
            </a:r>
            <a:endParaRPr b="1" sz="3600">
              <a:solidFill>
                <a:schemeClr val="lt1"/>
              </a:solidFill>
              <a:latin typeface="Proxima Nova"/>
              <a:ea typeface="Proxima Nova"/>
              <a:cs typeface="Proxima Nova"/>
              <a:sym typeface="Proxima Nova"/>
            </a:endParaRPr>
          </a:p>
          <a:p>
            <a:pPr indent="-25400" lvl="0" marL="25400" marR="0" rtl="0" algn="ctr">
              <a:lnSpc>
                <a:spcPct val="120000"/>
              </a:lnSpc>
              <a:spcBef>
                <a:spcPts val="0"/>
              </a:spcBef>
              <a:spcAft>
                <a:spcPts val="0"/>
              </a:spcAft>
              <a:buClr>
                <a:srgbClr val="3A4657"/>
              </a:buClr>
              <a:buSzPts val="3600"/>
              <a:buFont typeface="Proxima Nova"/>
              <a:buNone/>
            </a:pPr>
            <a:r>
              <a:rPr b="1" lang="en-GB" sz="3600">
                <a:solidFill>
                  <a:schemeClr val="lt1"/>
                </a:solidFill>
                <a:latin typeface="Proxima Nova"/>
                <a:ea typeface="Proxima Nova"/>
                <a:cs typeface="Proxima Nova"/>
                <a:sym typeface="Proxima Nova"/>
              </a:rPr>
              <a:t> at scale</a:t>
            </a:r>
            <a:endParaRPr b="1" sz="3600">
              <a:solidFill>
                <a:schemeClr val="lt1"/>
              </a:solidFill>
              <a:latin typeface="Proxima Nova"/>
              <a:ea typeface="Proxima Nova"/>
              <a:cs typeface="Proxima Nova"/>
              <a:sym typeface="Proxima Nova"/>
            </a:endParaRPr>
          </a:p>
          <a:p>
            <a:pPr indent="-25400" lvl="0" marL="25400" marR="0" rtl="0" algn="ctr">
              <a:lnSpc>
                <a:spcPct val="120000"/>
              </a:lnSpc>
              <a:spcBef>
                <a:spcPts val="0"/>
              </a:spcBef>
              <a:spcAft>
                <a:spcPts val="0"/>
              </a:spcAft>
              <a:buClr>
                <a:srgbClr val="3A4657"/>
              </a:buClr>
              <a:buSzPts val="3600"/>
              <a:buFont typeface="Proxima Nova"/>
              <a:buNone/>
            </a:pPr>
            <a:r>
              <a:t/>
            </a:r>
            <a:endParaRPr i="0" sz="1800" u="none" cap="none" strike="noStrike">
              <a:solidFill>
                <a:schemeClr val="lt1"/>
              </a:solidFill>
              <a:latin typeface="Proxima Nova"/>
              <a:ea typeface="Proxima Nova"/>
              <a:cs typeface="Proxima Nova"/>
              <a:sym typeface="Proxima Nova"/>
            </a:endParaRPr>
          </a:p>
        </p:txBody>
      </p:sp>
      <p:pic>
        <p:nvPicPr>
          <p:cNvPr id="122" name="Google Shape;122;p34"/>
          <p:cNvPicPr preferRelativeResize="0"/>
          <p:nvPr/>
        </p:nvPicPr>
        <p:blipFill>
          <a:blip r:embed="rId6">
            <a:alphaModFix/>
          </a:blip>
          <a:stretch>
            <a:fillRect/>
          </a:stretch>
        </p:blipFill>
        <p:spPr>
          <a:xfrm>
            <a:off x="4160698" y="4320898"/>
            <a:ext cx="822600" cy="82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9FD"/>
        </a:solidFill>
      </p:bgPr>
    </p:bg>
    <p:spTree>
      <p:nvGrpSpPr>
        <p:cNvPr id="197" name="Shape 197"/>
        <p:cNvGrpSpPr/>
        <p:nvPr/>
      </p:nvGrpSpPr>
      <p:grpSpPr>
        <a:xfrm>
          <a:off x="0" y="0"/>
          <a:ext cx="0" cy="0"/>
          <a:chOff x="0" y="0"/>
          <a:chExt cx="0" cy="0"/>
        </a:xfrm>
      </p:grpSpPr>
      <p:sp>
        <p:nvSpPr>
          <p:cNvPr id="198" name="Google Shape;198;p43"/>
          <p:cNvSpPr txBox="1"/>
          <p:nvPr/>
        </p:nvSpPr>
        <p:spPr>
          <a:xfrm>
            <a:off x="623625" y="292925"/>
            <a:ext cx="5349600" cy="45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rgbClr val="24374E"/>
                </a:solidFill>
                <a:latin typeface="Proxima Nova"/>
                <a:ea typeface="Proxima Nova"/>
                <a:cs typeface="Proxima Nova"/>
                <a:sym typeface="Proxima Nova"/>
              </a:rPr>
              <a:t>Efficient Data Encoding and Transport Layer</a:t>
            </a:r>
            <a:endParaRPr b="1" sz="1800">
              <a:solidFill>
                <a:srgbClr val="24374E"/>
              </a:solidFill>
              <a:latin typeface="Proxima Nova"/>
              <a:ea typeface="Proxima Nova"/>
              <a:cs typeface="Proxima Nova"/>
              <a:sym typeface="Proxima Nova"/>
            </a:endParaRPr>
          </a:p>
        </p:txBody>
      </p:sp>
      <p:sp>
        <p:nvSpPr>
          <p:cNvPr id="199" name="Google Shape;199;p43"/>
          <p:cNvSpPr txBox="1"/>
          <p:nvPr/>
        </p:nvSpPr>
        <p:spPr>
          <a:xfrm>
            <a:off x="623625" y="1425775"/>
            <a:ext cx="3948300" cy="3178200"/>
          </a:xfrm>
          <a:prstGeom prst="rect">
            <a:avLst/>
          </a:prstGeom>
          <a:noFill/>
          <a:ln>
            <a:noFill/>
          </a:ln>
        </p:spPr>
        <p:txBody>
          <a:bodyPr anchorCtr="0" anchor="t" bIns="91425" lIns="91425" spcFirstLastPara="1" rIns="91425" wrap="square" tIns="91425">
            <a:noAutofit/>
          </a:bodyPr>
          <a:lstStyle/>
          <a:p>
            <a:pPr indent="-292100" lvl="0" marL="457200" marR="0" rtl="0" algn="just">
              <a:lnSpc>
                <a:spcPct val="115000"/>
              </a:lnSpc>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Significant difference in throughput per CPU means you need less resources.</a:t>
            </a:r>
            <a:endParaRPr sz="1000">
              <a:solidFill>
                <a:srgbClr val="24374E"/>
              </a:solidFill>
              <a:latin typeface="Proxima Nova"/>
              <a:ea typeface="Proxima Nova"/>
              <a:cs typeface="Proxima Nova"/>
              <a:sym typeface="Proxima Nova"/>
            </a:endParaRPr>
          </a:p>
          <a:p>
            <a:pPr indent="-292100" lvl="0" marL="457200" marR="0" rtl="0" algn="l">
              <a:lnSpc>
                <a:spcPct val="115000"/>
              </a:lnSpc>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Two major factors behind this difference:</a:t>
            </a:r>
            <a:endParaRPr sz="1000">
              <a:solidFill>
                <a:srgbClr val="24374E"/>
              </a:solidFill>
              <a:latin typeface="Proxima Nova"/>
              <a:ea typeface="Proxima Nova"/>
              <a:cs typeface="Proxima Nova"/>
              <a:sym typeface="Proxima Nova"/>
            </a:endParaRPr>
          </a:p>
          <a:p>
            <a:pPr indent="-292100" lvl="1" marL="914400" marR="0" rtl="0" algn="l">
              <a:lnSpc>
                <a:spcPct val="115000"/>
              </a:lnSpc>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Efficient </a:t>
            </a:r>
            <a:r>
              <a:rPr lang="en-GB" sz="1000">
                <a:solidFill>
                  <a:srgbClr val="24374E"/>
                </a:solidFill>
                <a:latin typeface="Proxima Nova"/>
                <a:ea typeface="Proxima Nova"/>
                <a:cs typeface="Proxima Nova"/>
                <a:sym typeface="Proxima Nova"/>
              </a:rPr>
              <a:t>binary data encoding</a:t>
            </a:r>
            <a:endParaRPr sz="1000">
              <a:solidFill>
                <a:srgbClr val="24374E"/>
              </a:solidFill>
              <a:latin typeface="Proxima Nova"/>
              <a:ea typeface="Proxima Nova"/>
              <a:cs typeface="Proxima Nova"/>
              <a:sym typeface="Proxima Nova"/>
            </a:endParaRPr>
          </a:p>
          <a:p>
            <a:pPr indent="-292100" lvl="2" marL="1371600" marR="0" rtl="0" algn="l">
              <a:lnSpc>
                <a:spcPct val="115000"/>
              </a:lnSpc>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gRPC keeps data in binary both in the client memory and on the wire</a:t>
            </a:r>
            <a:endParaRPr sz="1000">
              <a:solidFill>
                <a:srgbClr val="24374E"/>
              </a:solidFill>
              <a:latin typeface="Proxima Nova"/>
              <a:ea typeface="Proxima Nova"/>
              <a:cs typeface="Proxima Nova"/>
              <a:sym typeface="Proxima Nova"/>
            </a:endParaRPr>
          </a:p>
          <a:p>
            <a:pPr indent="-292100" lvl="2" marL="1371600" marR="0" rtl="0" algn="l">
              <a:lnSpc>
                <a:spcPct val="115000"/>
              </a:lnSpc>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Binary encoding is more efficient in processing time and space requirements compared to Base64 or JSON</a:t>
            </a:r>
            <a:endParaRPr sz="1000">
              <a:solidFill>
                <a:srgbClr val="24374E"/>
              </a:solidFill>
              <a:latin typeface="Proxima Nova"/>
              <a:ea typeface="Proxima Nova"/>
              <a:cs typeface="Proxima Nova"/>
              <a:sym typeface="Proxima Nova"/>
            </a:endParaRPr>
          </a:p>
          <a:p>
            <a:pPr indent="-292100" lvl="1" marL="914400" marR="0" rtl="0" algn="l">
              <a:lnSpc>
                <a:spcPct val="115000"/>
              </a:lnSpc>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Efficient transport build on top of HTTP/2</a:t>
            </a:r>
            <a:endParaRPr sz="1000">
              <a:solidFill>
                <a:srgbClr val="24374E"/>
              </a:solidFill>
              <a:latin typeface="Proxima Nova"/>
              <a:ea typeface="Proxima Nova"/>
              <a:cs typeface="Proxima Nova"/>
              <a:sym typeface="Proxima Nova"/>
            </a:endParaRPr>
          </a:p>
          <a:p>
            <a:pPr indent="-292100" lvl="2" marL="1371600" marR="0" rtl="0" algn="l">
              <a:lnSpc>
                <a:spcPct val="115000"/>
              </a:lnSpc>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Header compression</a:t>
            </a:r>
            <a:endParaRPr sz="1000">
              <a:solidFill>
                <a:srgbClr val="24374E"/>
              </a:solidFill>
              <a:latin typeface="Proxima Nova"/>
              <a:ea typeface="Proxima Nova"/>
              <a:cs typeface="Proxima Nova"/>
              <a:sym typeface="Proxima Nova"/>
            </a:endParaRPr>
          </a:p>
          <a:p>
            <a:pPr indent="-292100" lvl="2" marL="1371600" rtl="0" algn="l">
              <a:lnSpc>
                <a:spcPct val="115000"/>
              </a:lnSpc>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Multiplexed requests over a single connection</a:t>
            </a:r>
            <a:endParaRPr sz="1000">
              <a:solidFill>
                <a:srgbClr val="24374E"/>
              </a:solidFill>
              <a:latin typeface="Proxima Nova"/>
              <a:ea typeface="Proxima Nova"/>
              <a:cs typeface="Proxima Nova"/>
              <a:sym typeface="Proxima Nova"/>
            </a:endParaRPr>
          </a:p>
          <a:p>
            <a:pPr indent="0" lvl="0" marL="0" marR="0" rtl="0" algn="l">
              <a:lnSpc>
                <a:spcPct val="115000"/>
              </a:lnSpc>
              <a:spcBef>
                <a:spcPts val="1600"/>
              </a:spcBef>
              <a:spcAft>
                <a:spcPts val="1600"/>
              </a:spcAft>
              <a:buNone/>
            </a:pPr>
            <a:r>
              <a:rPr lang="en-GB" sz="1000">
                <a:solidFill>
                  <a:srgbClr val="24374E"/>
                </a:solidFill>
                <a:latin typeface="Proxima Nova"/>
                <a:ea typeface="Proxima Nova"/>
                <a:cs typeface="Proxima Nova"/>
                <a:sym typeface="Proxima Nova"/>
              </a:rPr>
              <a:t>Source: </a:t>
            </a:r>
            <a:r>
              <a:rPr lang="en-GB" sz="1000" u="sng">
                <a:solidFill>
                  <a:srgbClr val="0089FF"/>
                </a:solidFill>
                <a:latin typeface="Proxima Nova"/>
                <a:ea typeface="Proxima Nova"/>
                <a:cs typeface="Proxima Nova"/>
                <a:sym typeface="Proxima Nova"/>
                <a:hlinkClick r:id="rId3">
                  <a:extLst>
                    <a:ext uri="{A12FA001-AC4F-418D-AE19-62706E023703}">
                      <ahyp:hlinkClr val="tx"/>
                    </a:ext>
                  </a:extLst>
                </a:hlinkClick>
              </a:rPr>
              <a:t>Announcing gRPC Alpha for Google Cloud Pub/Sub</a:t>
            </a:r>
            <a:endParaRPr sz="1000">
              <a:solidFill>
                <a:srgbClr val="0089FF"/>
              </a:solidFill>
              <a:latin typeface="Proxima Nova"/>
              <a:ea typeface="Proxima Nova"/>
              <a:cs typeface="Proxima Nova"/>
              <a:sym typeface="Proxima Nova"/>
            </a:endParaRPr>
          </a:p>
        </p:txBody>
      </p:sp>
      <p:pic>
        <p:nvPicPr>
          <p:cNvPr id="200" name="Google Shape;200;p43"/>
          <p:cNvPicPr preferRelativeResize="0"/>
          <p:nvPr/>
        </p:nvPicPr>
        <p:blipFill>
          <a:blip r:embed="rId4">
            <a:alphaModFix/>
          </a:blip>
          <a:stretch>
            <a:fillRect/>
          </a:stretch>
        </p:blipFill>
        <p:spPr>
          <a:xfrm>
            <a:off x="8484063" y="4516900"/>
            <a:ext cx="533275" cy="533250"/>
          </a:xfrm>
          <a:prstGeom prst="rect">
            <a:avLst/>
          </a:prstGeom>
          <a:noFill/>
          <a:ln>
            <a:noFill/>
          </a:ln>
        </p:spPr>
      </p:pic>
      <p:pic>
        <p:nvPicPr>
          <p:cNvPr id="201" name="Google Shape;201;p43"/>
          <p:cNvPicPr preferRelativeResize="0"/>
          <p:nvPr/>
        </p:nvPicPr>
        <p:blipFill>
          <a:blip r:embed="rId5">
            <a:alphaModFix/>
          </a:blip>
          <a:stretch>
            <a:fillRect/>
          </a:stretch>
        </p:blipFill>
        <p:spPr>
          <a:xfrm>
            <a:off x="5589050" y="2941625"/>
            <a:ext cx="2234450" cy="1379750"/>
          </a:xfrm>
          <a:prstGeom prst="rect">
            <a:avLst/>
          </a:prstGeom>
          <a:noFill/>
          <a:ln>
            <a:noFill/>
          </a:ln>
        </p:spPr>
      </p:pic>
      <p:pic>
        <p:nvPicPr>
          <p:cNvPr id="202" name="Google Shape;202;p43"/>
          <p:cNvPicPr preferRelativeResize="0"/>
          <p:nvPr/>
        </p:nvPicPr>
        <p:blipFill>
          <a:blip r:embed="rId6">
            <a:alphaModFix/>
          </a:blip>
          <a:stretch>
            <a:fillRect/>
          </a:stretch>
        </p:blipFill>
        <p:spPr>
          <a:xfrm>
            <a:off x="5556500" y="1425775"/>
            <a:ext cx="2299562" cy="1379750"/>
          </a:xfrm>
          <a:prstGeom prst="rect">
            <a:avLst/>
          </a:prstGeom>
          <a:noFill/>
          <a:ln>
            <a:noFill/>
          </a:ln>
        </p:spPr>
      </p:pic>
      <p:sp>
        <p:nvSpPr>
          <p:cNvPr id="203" name="Google Shape;203;p43"/>
          <p:cNvSpPr txBox="1"/>
          <p:nvPr/>
        </p:nvSpPr>
        <p:spPr>
          <a:xfrm>
            <a:off x="5589050" y="4203750"/>
            <a:ext cx="520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9FD"/>
        </a:solidFill>
      </p:bgPr>
    </p:bg>
    <p:spTree>
      <p:nvGrpSpPr>
        <p:cNvPr id="207" name="Shape 207"/>
        <p:cNvGrpSpPr/>
        <p:nvPr/>
      </p:nvGrpSpPr>
      <p:grpSpPr>
        <a:xfrm>
          <a:off x="0" y="0"/>
          <a:ext cx="0" cy="0"/>
          <a:chOff x="0" y="0"/>
          <a:chExt cx="0" cy="0"/>
        </a:xfrm>
      </p:grpSpPr>
      <p:sp>
        <p:nvSpPr>
          <p:cNvPr id="208" name="Google Shape;208;p44"/>
          <p:cNvSpPr txBox="1"/>
          <p:nvPr>
            <p:ph idx="1" type="body"/>
          </p:nvPr>
        </p:nvSpPr>
        <p:spPr>
          <a:xfrm>
            <a:off x="4572000" y="1425775"/>
            <a:ext cx="4315500" cy="348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800">
                <a:solidFill>
                  <a:schemeClr val="dk1"/>
                </a:solidFill>
                <a:latin typeface="Roboto Mono Light"/>
                <a:ea typeface="Roboto Mono Light"/>
                <a:cs typeface="Roboto Mono Light"/>
                <a:sym typeface="Roboto Mono Light"/>
              </a:rPr>
              <a:t>$ grpcurl grpc.server.com:443 greet.Greeter/SayHello \</a:t>
            </a:r>
            <a:endParaRPr sz="800">
              <a:solidFill>
                <a:schemeClr val="dk1"/>
              </a:solidFill>
              <a:latin typeface="Roboto Mono Light"/>
              <a:ea typeface="Roboto Mono Light"/>
              <a:cs typeface="Roboto Mono Light"/>
              <a:sym typeface="Roboto Mono Light"/>
            </a:endParaRPr>
          </a:p>
          <a:p>
            <a:pPr indent="457200" lvl="0" marL="0" rtl="0" algn="l">
              <a:lnSpc>
                <a:spcPct val="100000"/>
              </a:lnSpc>
              <a:spcBef>
                <a:spcPts val="0"/>
              </a:spcBef>
              <a:spcAft>
                <a:spcPts val="0"/>
              </a:spcAft>
              <a:buNone/>
            </a:pPr>
            <a:r>
              <a:rPr lang="en-GB" sz="800">
                <a:solidFill>
                  <a:schemeClr val="dk1"/>
                </a:solidFill>
                <a:latin typeface="Roboto Mono Light"/>
                <a:ea typeface="Roboto Mono Light"/>
                <a:cs typeface="Roboto Mono Light"/>
                <a:sym typeface="Roboto Mono Light"/>
              </a:rPr>
              <a:t>-d '{"name": "World"}'</a:t>
            </a:r>
            <a:endParaRPr sz="800">
              <a:solidFill>
                <a:schemeClr val="dk1"/>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t/>
            </a:r>
            <a:endParaRPr sz="800">
              <a:solidFill>
                <a:schemeClr val="dk1"/>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en-GB" sz="800">
                <a:solidFill>
                  <a:schemeClr val="dk1"/>
                </a:solidFill>
                <a:latin typeface="Roboto Mono Light"/>
                <a:ea typeface="Roboto Mono Light"/>
                <a:cs typeface="Roboto Mono Light"/>
                <a:sym typeface="Roboto Mono Light"/>
              </a:rPr>
              <a:t>{</a:t>
            </a:r>
            <a:endParaRPr sz="800">
              <a:solidFill>
                <a:schemeClr val="dk1"/>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en-GB" sz="800">
                <a:solidFill>
                  <a:schemeClr val="dk1"/>
                </a:solidFill>
                <a:latin typeface="Roboto Mono Light"/>
                <a:ea typeface="Roboto Mono Light"/>
                <a:cs typeface="Roboto Mono Light"/>
                <a:sym typeface="Roboto Mono Light"/>
              </a:rPr>
              <a:t>  "message": "Hello, World"</a:t>
            </a:r>
            <a:endParaRPr sz="800">
              <a:solidFill>
                <a:schemeClr val="dk1"/>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en-GB" sz="800">
                <a:solidFill>
                  <a:schemeClr val="dk1"/>
                </a:solidFill>
                <a:latin typeface="Roboto Mono Light"/>
                <a:ea typeface="Roboto Mono Light"/>
                <a:cs typeface="Roboto Mono Light"/>
                <a:sym typeface="Roboto Mono Light"/>
              </a:rPr>
              <a:t>}</a:t>
            </a:r>
            <a:endParaRPr sz="800">
              <a:solidFill>
                <a:schemeClr val="dk1"/>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Clr>
                <a:schemeClr val="dk1"/>
              </a:buClr>
              <a:buSzPts val="1100"/>
              <a:buFont typeface="Arial"/>
              <a:buNone/>
            </a:pPr>
            <a:r>
              <a:t/>
            </a:r>
            <a:endParaRPr sz="800">
              <a:solidFill>
                <a:schemeClr val="dk1"/>
              </a:solidFill>
              <a:latin typeface="Roboto Mono Light"/>
              <a:ea typeface="Roboto Mono Light"/>
              <a:cs typeface="Roboto Mono Light"/>
              <a:sym typeface="Roboto Mono Light"/>
            </a:endParaRPr>
          </a:p>
        </p:txBody>
      </p:sp>
      <p:sp>
        <p:nvSpPr>
          <p:cNvPr id="209" name="Google Shape;209;p44"/>
          <p:cNvSpPr txBox="1"/>
          <p:nvPr/>
        </p:nvSpPr>
        <p:spPr>
          <a:xfrm>
            <a:off x="623625" y="292925"/>
            <a:ext cx="6640200" cy="45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rgbClr val="24374E"/>
                </a:solidFill>
                <a:latin typeface="Proxima Nova"/>
                <a:ea typeface="Proxima Nova"/>
                <a:cs typeface="Proxima Nova"/>
                <a:sym typeface="Proxima Nova"/>
              </a:rPr>
              <a:t>Dealing with Binary Data and gRPC Services</a:t>
            </a:r>
            <a:endParaRPr b="1" sz="1800">
              <a:solidFill>
                <a:srgbClr val="24374E"/>
              </a:solidFill>
              <a:latin typeface="Proxima Nova"/>
              <a:ea typeface="Proxima Nova"/>
              <a:cs typeface="Proxima Nova"/>
              <a:sym typeface="Proxima Nova"/>
            </a:endParaRPr>
          </a:p>
        </p:txBody>
      </p:sp>
      <p:sp>
        <p:nvSpPr>
          <p:cNvPr id="210" name="Google Shape;210;p44"/>
          <p:cNvSpPr txBox="1"/>
          <p:nvPr/>
        </p:nvSpPr>
        <p:spPr>
          <a:xfrm>
            <a:off x="623625" y="1425775"/>
            <a:ext cx="3984600" cy="3011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sz="1000">
                <a:solidFill>
                  <a:srgbClr val="0089FF"/>
                </a:solidFill>
                <a:latin typeface="Proxima Nova"/>
                <a:ea typeface="Proxima Nova"/>
                <a:cs typeface="Proxima Nova"/>
                <a:sym typeface="Proxima Nova"/>
              </a:rPr>
              <a:t>Binary Encoding</a:t>
            </a:r>
            <a:br>
              <a:rPr b="1" lang="en-GB" sz="1000">
                <a:solidFill>
                  <a:srgbClr val="24374E"/>
                </a:solidFill>
                <a:latin typeface="Proxima Nova"/>
                <a:ea typeface="Proxima Nova"/>
                <a:cs typeface="Proxima Nova"/>
                <a:sym typeface="Proxima Nova"/>
              </a:rPr>
            </a:br>
            <a:r>
              <a:rPr lang="en-GB" sz="1000">
                <a:solidFill>
                  <a:srgbClr val="24374E"/>
                </a:solidFill>
                <a:latin typeface="Proxima Nova"/>
                <a:ea typeface="Proxima Nova"/>
                <a:cs typeface="Proxima Nova"/>
                <a:sym typeface="Proxima Nova"/>
              </a:rPr>
              <a:t>To deserialize binary data, you need to know the message type and use a compatible version of generated classes in the code.</a:t>
            </a:r>
            <a:endParaRPr sz="1000">
              <a:solidFill>
                <a:srgbClr val="24374E"/>
              </a:solidFill>
              <a:latin typeface="Proxima Nova"/>
              <a:ea typeface="Proxima Nova"/>
              <a:cs typeface="Proxima Nova"/>
              <a:sym typeface="Proxima Nova"/>
            </a:endParaRPr>
          </a:p>
          <a:p>
            <a:pPr indent="0" lvl="0" marL="0" rtl="0" algn="l">
              <a:lnSpc>
                <a:spcPct val="115000"/>
              </a:lnSpc>
              <a:spcBef>
                <a:spcPts val="1600"/>
              </a:spcBef>
              <a:spcAft>
                <a:spcPts val="0"/>
              </a:spcAft>
              <a:buNone/>
            </a:pPr>
            <a:r>
              <a:rPr b="1" lang="en-GB" sz="1000">
                <a:solidFill>
                  <a:srgbClr val="0089FF"/>
                </a:solidFill>
                <a:latin typeface="Proxima Nova"/>
                <a:ea typeface="Proxima Nova"/>
                <a:cs typeface="Proxima Nova"/>
                <a:sym typeface="Proxima Nova"/>
              </a:rPr>
              <a:t>Making a gRPC call</a:t>
            </a:r>
            <a:br>
              <a:rPr b="1" lang="en-GB" sz="1000">
                <a:solidFill>
                  <a:srgbClr val="24374E"/>
                </a:solidFill>
                <a:latin typeface="Proxima Nova"/>
                <a:ea typeface="Proxima Nova"/>
                <a:cs typeface="Proxima Nova"/>
                <a:sym typeface="Proxima Nova"/>
              </a:rPr>
            </a:br>
            <a:r>
              <a:rPr lang="en-GB" sz="1000">
                <a:solidFill>
                  <a:srgbClr val="24374E"/>
                </a:solidFill>
                <a:latin typeface="Proxima Nova"/>
                <a:ea typeface="Proxima Nova"/>
                <a:cs typeface="Proxima Nova"/>
                <a:sym typeface="Proxima Nova"/>
              </a:rPr>
              <a:t>A developed and rich ecosystem offers a variety of tools to make interaction with gRPC services seamless.</a:t>
            </a:r>
            <a:endParaRPr sz="1000">
              <a:solidFill>
                <a:srgbClr val="24374E"/>
              </a:solidFill>
              <a:latin typeface="Proxima Nova"/>
              <a:ea typeface="Proxima Nova"/>
              <a:cs typeface="Proxima Nova"/>
              <a:sym typeface="Proxima Nova"/>
            </a:endParaRPr>
          </a:p>
          <a:p>
            <a:pPr indent="-292100" lvl="0" marL="457200" rtl="0" algn="l">
              <a:lnSpc>
                <a:spcPct val="115000"/>
              </a:lnSpc>
              <a:spcBef>
                <a:spcPts val="1600"/>
              </a:spcBef>
              <a:spcAft>
                <a:spcPts val="0"/>
              </a:spcAft>
              <a:buClr>
                <a:srgbClr val="24374E"/>
              </a:buClr>
              <a:buSzPts val="1000"/>
              <a:buFont typeface="Proxima Nova"/>
              <a:buChar char="●"/>
            </a:pPr>
            <a:r>
              <a:rPr lang="en-GB" sz="1000" u="sng">
                <a:solidFill>
                  <a:srgbClr val="0089FF"/>
                </a:solidFill>
                <a:latin typeface="Proxima Nova"/>
                <a:ea typeface="Proxima Nova"/>
                <a:cs typeface="Proxima Nova"/>
                <a:sym typeface="Proxima Nova"/>
                <a:hlinkClick r:id="rId3">
                  <a:extLst>
                    <a:ext uri="{A12FA001-AC4F-418D-AE19-62706E023703}">
                      <ahyp:hlinkClr val="tx"/>
                    </a:ext>
                  </a:extLst>
                </a:hlinkClick>
              </a:rPr>
              <a:t>grpcurl</a:t>
            </a:r>
            <a:r>
              <a:rPr lang="en-GB" sz="1000">
                <a:solidFill>
                  <a:srgbClr val="24374E"/>
                </a:solidFill>
                <a:latin typeface="Proxima Nova"/>
                <a:ea typeface="Proxima Nova"/>
                <a:cs typeface="Proxima Nova"/>
                <a:sym typeface="Proxima Nova"/>
              </a:rPr>
              <a:t> - Like cURL, but for gRPC. Command-line tool for interacting with gRPC servers.</a:t>
            </a:r>
            <a:endParaRPr sz="1000">
              <a:solidFill>
                <a:srgbClr val="24374E"/>
              </a:solidFill>
              <a:latin typeface="Proxima Nova"/>
              <a:ea typeface="Proxima Nova"/>
              <a:cs typeface="Proxima Nova"/>
              <a:sym typeface="Proxima Nova"/>
            </a:endParaRPr>
          </a:p>
          <a:p>
            <a:pPr indent="-292100" lvl="0" marL="457200" rtl="0" algn="l">
              <a:lnSpc>
                <a:spcPct val="115000"/>
              </a:lnSpc>
              <a:spcBef>
                <a:spcPts val="0"/>
              </a:spcBef>
              <a:spcAft>
                <a:spcPts val="0"/>
              </a:spcAft>
              <a:buClr>
                <a:srgbClr val="24374E"/>
              </a:buClr>
              <a:buSzPts val="1000"/>
              <a:buFont typeface="Proxima Nova"/>
              <a:buChar char="●"/>
            </a:pPr>
            <a:r>
              <a:rPr lang="en-GB" sz="1000" u="sng">
                <a:solidFill>
                  <a:srgbClr val="0089FF"/>
                </a:solidFill>
                <a:latin typeface="Proxima Nova"/>
                <a:ea typeface="Proxima Nova"/>
                <a:cs typeface="Proxima Nova"/>
                <a:sym typeface="Proxima Nova"/>
                <a:hlinkClick r:id="rId4">
                  <a:extLst>
                    <a:ext uri="{A12FA001-AC4F-418D-AE19-62706E023703}">
                      <ahyp:hlinkClr val="tx"/>
                    </a:ext>
                  </a:extLst>
                </a:hlinkClick>
              </a:rPr>
              <a:t>grpcui</a:t>
            </a:r>
            <a:r>
              <a:rPr lang="en-GB" sz="1000">
                <a:solidFill>
                  <a:srgbClr val="24374E"/>
                </a:solidFill>
                <a:latin typeface="Proxima Nova"/>
                <a:ea typeface="Proxima Nova"/>
                <a:cs typeface="Proxima Nova"/>
                <a:sym typeface="Proxima Nova"/>
              </a:rPr>
              <a:t> - An interactive web UI for gRPC, similar to Postman.</a:t>
            </a:r>
            <a:endParaRPr sz="1000">
              <a:solidFill>
                <a:srgbClr val="24374E"/>
              </a:solidFill>
              <a:latin typeface="Proxima Nova"/>
              <a:ea typeface="Proxima Nova"/>
              <a:cs typeface="Proxima Nova"/>
              <a:sym typeface="Proxima Nova"/>
            </a:endParaRPr>
          </a:p>
          <a:p>
            <a:pPr indent="0" lvl="0" marL="0" marR="0" rtl="0" algn="l">
              <a:lnSpc>
                <a:spcPct val="115000"/>
              </a:lnSpc>
              <a:spcBef>
                <a:spcPts val="1600"/>
              </a:spcBef>
              <a:spcAft>
                <a:spcPts val="0"/>
              </a:spcAft>
              <a:buNone/>
            </a:pPr>
            <a:r>
              <a:t/>
            </a:r>
            <a:endParaRPr sz="1000">
              <a:solidFill>
                <a:srgbClr val="24374E"/>
              </a:solidFill>
              <a:latin typeface="Proxima Nova"/>
              <a:ea typeface="Proxima Nova"/>
              <a:cs typeface="Proxima Nova"/>
              <a:sym typeface="Proxima Nova"/>
            </a:endParaRPr>
          </a:p>
          <a:p>
            <a:pPr indent="0" lvl="0" marL="0" marR="0" rtl="0" algn="l">
              <a:lnSpc>
                <a:spcPct val="115000"/>
              </a:lnSpc>
              <a:spcBef>
                <a:spcPts val="1600"/>
              </a:spcBef>
              <a:spcAft>
                <a:spcPts val="1600"/>
              </a:spcAft>
              <a:buNone/>
            </a:pPr>
            <a:r>
              <a:t/>
            </a:r>
            <a:endParaRPr sz="1000">
              <a:solidFill>
                <a:srgbClr val="24374E"/>
              </a:solidFill>
              <a:latin typeface="Proxima Nova"/>
              <a:ea typeface="Proxima Nova"/>
              <a:cs typeface="Proxima Nova"/>
              <a:sym typeface="Proxima Nova"/>
            </a:endParaRPr>
          </a:p>
        </p:txBody>
      </p:sp>
      <p:pic>
        <p:nvPicPr>
          <p:cNvPr id="211" name="Google Shape;211;p44"/>
          <p:cNvPicPr preferRelativeResize="0"/>
          <p:nvPr/>
        </p:nvPicPr>
        <p:blipFill>
          <a:blip r:embed="rId5">
            <a:alphaModFix/>
          </a:blip>
          <a:stretch>
            <a:fillRect/>
          </a:stretch>
        </p:blipFill>
        <p:spPr>
          <a:xfrm>
            <a:off x="8484063" y="4516900"/>
            <a:ext cx="533275" cy="533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9FD"/>
        </a:solidFill>
      </p:bgPr>
    </p:bg>
    <p:spTree>
      <p:nvGrpSpPr>
        <p:cNvPr id="215" name="Shape 215"/>
        <p:cNvGrpSpPr/>
        <p:nvPr/>
      </p:nvGrpSpPr>
      <p:grpSpPr>
        <a:xfrm>
          <a:off x="0" y="0"/>
          <a:ext cx="0" cy="0"/>
          <a:chOff x="0" y="0"/>
          <a:chExt cx="0" cy="0"/>
        </a:xfrm>
      </p:grpSpPr>
      <p:sp>
        <p:nvSpPr>
          <p:cNvPr id="216" name="Google Shape;216;p45"/>
          <p:cNvSpPr txBox="1"/>
          <p:nvPr/>
        </p:nvSpPr>
        <p:spPr>
          <a:xfrm>
            <a:off x="623625" y="292925"/>
            <a:ext cx="5349600" cy="45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rgbClr val="24374E"/>
                </a:solidFill>
                <a:latin typeface="Proxima Nova"/>
                <a:ea typeface="Proxima Nova"/>
                <a:cs typeface="Proxima Nova"/>
                <a:sym typeface="Proxima Nova"/>
              </a:rPr>
              <a:t>Automation and CI/CD</a:t>
            </a:r>
            <a:endParaRPr b="1" sz="1800">
              <a:solidFill>
                <a:srgbClr val="24374E"/>
              </a:solidFill>
              <a:latin typeface="Proxima Nova"/>
              <a:ea typeface="Proxima Nova"/>
              <a:cs typeface="Proxima Nova"/>
              <a:sym typeface="Proxima Nova"/>
            </a:endParaRPr>
          </a:p>
        </p:txBody>
      </p:sp>
      <p:sp>
        <p:nvSpPr>
          <p:cNvPr id="217" name="Google Shape;217;p45"/>
          <p:cNvSpPr txBox="1"/>
          <p:nvPr/>
        </p:nvSpPr>
        <p:spPr>
          <a:xfrm>
            <a:off x="623625" y="1425775"/>
            <a:ext cx="3948300" cy="31494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15000"/>
              </a:lnSpc>
              <a:spcBef>
                <a:spcPts val="0"/>
              </a:spcBef>
              <a:spcAft>
                <a:spcPts val="0"/>
              </a:spcAft>
              <a:buSzPts val="1000"/>
              <a:buFont typeface="Proxima Nova"/>
              <a:buChar char="●"/>
            </a:pPr>
            <a:r>
              <a:rPr b="1" lang="en-GB" sz="1000">
                <a:solidFill>
                  <a:srgbClr val="24374E"/>
                </a:solidFill>
                <a:latin typeface="Proxima Nova"/>
                <a:ea typeface="Proxima Nova"/>
                <a:cs typeface="Proxima Nova"/>
                <a:sym typeface="Proxima Nova"/>
              </a:rPr>
              <a:t>protobuf-source</a:t>
            </a:r>
            <a:r>
              <a:rPr lang="en-GB" sz="1000">
                <a:solidFill>
                  <a:srgbClr val="24374E"/>
                </a:solidFill>
                <a:latin typeface="Proxima Nova"/>
                <a:ea typeface="Proxima Nova"/>
                <a:cs typeface="Proxima Nova"/>
                <a:sym typeface="Proxima Nova"/>
              </a:rPr>
              <a:t> - git repository with data structure and service definitions.</a:t>
            </a:r>
            <a:endParaRPr sz="1000">
              <a:solidFill>
                <a:srgbClr val="24374E"/>
              </a:solidFill>
              <a:latin typeface="Proxima Nova"/>
              <a:ea typeface="Proxima Nova"/>
              <a:cs typeface="Proxima Nova"/>
              <a:sym typeface="Proxima Nova"/>
            </a:endParaRPr>
          </a:p>
          <a:p>
            <a:pPr indent="-292100" lvl="0" marL="457200" marR="0" rtl="0" algn="l">
              <a:lnSpc>
                <a:spcPct val="115000"/>
              </a:lnSpc>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CI/CD pipeline consists of the following stages:</a:t>
            </a:r>
            <a:endParaRPr sz="1000">
              <a:solidFill>
                <a:srgbClr val="24374E"/>
              </a:solidFill>
              <a:latin typeface="Proxima Nova"/>
              <a:ea typeface="Proxima Nova"/>
              <a:cs typeface="Proxima Nova"/>
              <a:sym typeface="Proxima Nova"/>
            </a:endParaRPr>
          </a:p>
          <a:p>
            <a:pPr indent="-292100" lvl="1" marL="914400" marR="0" rtl="0" algn="l">
              <a:lnSpc>
                <a:spcPct val="115000"/>
              </a:lnSpc>
              <a:spcBef>
                <a:spcPts val="0"/>
              </a:spcBef>
              <a:spcAft>
                <a:spcPts val="0"/>
              </a:spcAft>
              <a:buClr>
                <a:srgbClr val="24374E"/>
              </a:buClr>
              <a:buSzPts val="1000"/>
              <a:buFont typeface="Proxima Nova"/>
              <a:buChar char="○"/>
            </a:pPr>
            <a:r>
              <a:rPr b="1" lang="en-GB" sz="1000">
                <a:solidFill>
                  <a:srgbClr val="24374E"/>
                </a:solidFill>
                <a:latin typeface="Proxima Nova"/>
                <a:ea typeface="Proxima Nova"/>
                <a:cs typeface="Proxima Nova"/>
                <a:sym typeface="Proxima Nova"/>
              </a:rPr>
              <a:t>Test stage.</a:t>
            </a:r>
            <a:endParaRPr b="1" sz="1000">
              <a:solidFill>
                <a:srgbClr val="24374E"/>
              </a:solidFill>
              <a:latin typeface="Proxima Nova"/>
              <a:ea typeface="Proxima Nova"/>
              <a:cs typeface="Proxima Nova"/>
              <a:sym typeface="Proxima Nova"/>
            </a:endParaRPr>
          </a:p>
          <a:p>
            <a:pPr indent="-292100" lvl="2" marL="1371600" marR="0" rtl="0" algn="l">
              <a:lnSpc>
                <a:spcPct val="115000"/>
              </a:lnSpc>
              <a:spcBef>
                <a:spcPts val="0"/>
              </a:spcBef>
              <a:spcAft>
                <a:spcPts val="0"/>
              </a:spcAft>
              <a:buClr>
                <a:srgbClr val="24374E"/>
              </a:buClr>
              <a:buSzPts val="1000"/>
              <a:buFont typeface="Proxima Nova"/>
              <a:buChar char="■"/>
            </a:pPr>
            <a:r>
              <a:rPr lang="en-GB" sz="1000" u="sng">
                <a:solidFill>
                  <a:srgbClr val="0089FF"/>
                </a:solidFill>
                <a:latin typeface="Proxima Nova"/>
                <a:ea typeface="Proxima Nova"/>
                <a:cs typeface="Proxima Nova"/>
                <a:sym typeface="Proxima Nova"/>
                <a:hlinkClick r:id="rId3">
                  <a:extLst>
                    <a:ext uri="{A12FA001-AC4F-418D-AE19-62706E023703}">
                      <ahyp:hlinkClr val="tx"/>
                    </a:ext>
                  </a:extLst>
                </a:hlinkClick>
              </a:rPr>
              <a:t>prototool</a:t>
            </a:r>
            <a:r>
              <a:rPr lang="en-GB" sz="1000">
                <a:solidFill>
                  <a:srgbClr val="24374E"/>
                </a:solidFill>
                <a:latin typeface="Proxima Nova"/>
                <a:ea typeface="Proxima Nova"/>
                <a:cs typeface="Proxima Nova"/>
                <a:sym typeface="Proxima Nova"/>
              </a:rPr>
              <a:t> is used for checking, linting and formatting proto files.</a:t>
            </a:r>
            <a:endParaRPr sz="1000">
              <a:solidFill>
                <a:srgbClr val="24374E"/>
              </a:solidFill>
              <a:latin typeface="Proxima Nova"/>
              <a:ea typeface="Proxima Nova"/>
              <a:cs typeface="Proxima Nova"/>
              <a:sym typeface="Proxima Nova"/>
            </a:endParaRPr>
          </a:p>
          <a:p>
            <a:pPr indent="-292100" lvl="1" marL="914400" marR="0" rtl="0" algn="l">
              <a:lnSpc>
                <a:spcPct val="115000"/>
              </a:lnSpc>
              <a:spcBef>
                <a:spcPts val="0"/>
              </a:spcBef>
              <a:spcAft>
                <a:spcPts val="0"/>
              </a:spcAft>
              <a:buClr>
                <a:srgbClr val="24374E"/>
              </a:buClr>
              <a:buSzPts val="1000"/>
              <a:buFont typeface="Proxima Nova"/>
              <a:buChar char="○"/>
            </a:pPr>
            <a:r>
              <a:rPr b="1" lang="en-GB" sz="1000">
                <a:solidFill>
                  <a:srgbClr val="24374E"/>
                </a:solidFill>
                <a:latin typeface="Proxima Nova"/>
                <a:ea typeface="Proxima Nova"/>
                <a:cs typeface="Proxima Nova"/>
                <a:sym typeface="Proxima Nova"/>
              </a:rPr>
              <a:t>Generate stage</a:t>
            </a:r>
            <a:r>
              <a:rPr lang="en-GB" sz="1000">
                <a:solidFill>
                  <a:srgbClr val="24374E"/>
                </a:solidFill>
                <a:latin typeface="Proxima Nova"/>
                <a:ea typeface="Proxima Nova"/>
                <a:cs typeface="Proxima Nova"/>
                <a:sym typeface="Proxima Nova"/>
              </a:rPr>
              <a:t> produces code files using protoc compiler in multiple languages.</a:t>
            </a:r>
            <a:endParaRPr sz="1000">
              <a:solidFill>
                <a:srgbClr val="24374E"/>
              </a:solidFill>
              <a:latin typeface="Proxima Nova"/>
              <a:ea typeface="Proxima Nova"/>
              <a:cs typeface="Proxima Nova"/>
              <a:sym typeface="Proxima Nova"/>
            </a:endParaRPr>
          </a:p>
          <a:p>
            <a:pPr indent="-292100" lvl="1" marL="914400" marR="0" rtl="0" algn="l">
              <a:lnSpc>
                <a:spcPct val="115000"/>
              </a:lnSpc>
              <a:spcBef>
                <a:spcPts val="0"/>
              </a:spcBef>
              <a:spcAft>
                <a:spcPts val="0"/>
              </a:spcAft>
              <a:buClr>
                <a:srgbClr val="24374E"/>
              </a:buClr>
              <a:buSzPts val="1000"/>
              <a:buFont typeface="Proxima Nova"/>
              <a:buChar char="○"/>
            </a:pPr>
            <a:r>
              <a:rPr b="1" lang="en-GB" sz="1000">
                <a:solidFill>
                  <a:srgbClr val="24374E"/>
                </a:solidFill>
                <a:latin typeface="Proxima Nova"/>
                <a:ea typeface="Proxima Nova"/>
                <a:cs typeface="Proxima Nova"/>
                <a:sym typeface="Proxima Nova"/>
              </a:rPr>
              <a:t>Publish stage.</a:t>
            </a:r>
            <a:endParaRPr b="1" sz="1000">
              <a:solidFill>
                <a:srgbClr val="24374E"/>
              </a:solidFill>
              <a:latin typeface="Proxima Nova"/>
              <a:ea typeface="Proxima Nova"/>
              <a:cs typeface="Proxima Nova"/>
              <a:sym typeface="Proxima Nova"/>
            </a:endParaRPr>
          </a:p>
          <a:p>
            <a:pPr indent="-292100" lvl="2" marL="1371600" marR="0" rtl="0" algn="l">
              <a:lnSpc>
                <a:spcPct val="115000"/>
              </a:lnSpc>
              <a:spcBef>
                <a:spcPts val="0"/>
              </a:spcBef>
              <a:spcAft>
                <a:spcPts val="0"/>
              </a:spcAft>
              <a:buClr>
                <a:srgbClr val="24374E"/>
              </a:buClr>
              <a:buSzPts val="1000"/>
              <a:buFont typeface="Proxima Nova"/>
              <a:buChar char="■"/>
            </a:pPr>
            <a:r>
              <a:rPr lang="en-GB" sz="1000" u="sng">
                <a:solidFill>
                  <a:srgbClr val="0089FF"/>
                </a:solidFill>
                <a:latin typeface="Proxima Nova"/>
                <a:ea typeface="Proxima Nova"/>
                <a:cs typeface="Proxima Nova"/>
                <a:sym typeface="Proxima Nova"/>
                <a:hlinkClick r:id="rId4">
                  <a:extLst>
                    <a:ext uri="{A12FA001-AC4F-418D-AE19-62706E023703}">
                      <ahyp:hlinkClr val="tx"/>
                    </a:ext>
                  </a:extLst>
                </a:hlinkClick>
              </a:rPr>
              <a:t>protoc-gen-doc</a:t>
            </a:r>
            <a:r>
              <a:rPr lang="en-GB" sz="1000">
                <a:solidFill>
                  <a:srgbClr val="24374E"/>
                </a:solidFill>
                <a:latin typeface="Proxima Nova"/>
                <a:ea typeface="Proxima Nova"/>
                <a:cs typeface="Proxima Nova"/>
                <a:sym typeface="Proxima Nova"/>
              </a:rPr>
              <a:t> plugin is used for generating internal documentation.</a:t>
            </a:r>
            <a:endParaRPr sz="1000">
              <a:solidFill>
                <a:srgbClr val="24374E"/>
              </a:solidFill>
              <a:latin typeface="Proxima Nova"/>
              <a:ea typeface="Proxima Nova"/>
              <a:cs typeface="Proxima Nova"/>
              <a:sym typeface="Proxima Nova"/>
            </a:endParaRPr>
          </a:p>
          <a:p>
            <a:pPr indent="-292100" lvl="2" marL="1371600" marR="0" rtl="0" algn="l">
              <a:lnSpc>
                <a:spcPct val="115000"/>
              </a:lnSpc>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Release script pushes changes to the </a:t>
            </a:r>
            <a:r>
              <a:rPr lang="en-GB" sz="1000">
                <a:solidFill>
                  <a:srgbClr val="24374E"/>
                </a:solidFill>
                <a:latin typeface="Proxima Nova"/>
                <a:ea typeface="Proxima Nova"/>
                <a:cs typeface="Proxima Nova"/>
                <a:sym typeface="Proxima Nova"/>
              </a:rPr>
              <a:t>corresponding</a:t>
            </a:r>
            <a:r>
              <a:rPr lang="en-GB" sz="1000">
                <a:solidFill>
                  <a:srgbClr val="24374E"/>
                </a:solidFill>
                <a:latin typeface="Proxima Nova"/>
                <a:ea typeface="Proxima Nova"/>
                <a:cs typeface="Proxima Nova"/>
                <a:sym typeface="Proxima Nova"/>
              </a:rPr>
              <a:t> </a:t>
            </a:r>
            <a:r>
              <a:rPr b="1" lang="en-GB" sz="1000">
                <a:solidFill>
                  <a:srgbClr val="24374E"/>
                </a:solidFill>
                <a:latin typeface="Proxima Nova"/>
                <a:ea typeface="Proxima Nova"/>
                <a:cs typeface="Proxima Nova"/>
                <a:sym typeface="Proxima Nova"/>
              </a:rPr>
              <a:t>protobuf-gen-*</a:t>
            </a:r>
            <a:r>
              <a:rPr lang="en-GB" sz="1000">
                <a:solidFill>
                  <a:srgbClr val="24374E"/>
                </a:solidFill>
                <a:latin typeface="Proxima Nova"/>
                <a:ea typeface="Proxima Nova"/>
                <a:cs typeface="Proxima Nova"/>
                <a:sym typeface="Proxima Nova"/>
              </a:rPr>
              <a:t> git repositories following semantic versioning. </a:t>
            </a:r>
            <a:endParaRPr sz="1000">
              <a:solidFill>
                <a:srgbClr val="24374E"/>
              </a:solidFill>
              <a:latin typeface="Proxima Nova"/>
              <a:ea typeface="Proxima Nova"/>
              <a:cs typeface="Proxima Nova"/>
              <a:sym typeface="Proxima Nova"/>
            </a:endParaRPr>
          </a:p>
        </p:txBody>
      </p:sp>
      <p:pic>
        <p:nvPicPr>
          <p:cNvPr id="218" name="Google Shape;218;p45"/>
          <p:cNvPicPr preferRelativeResize="0"/>
          <p:nvPr/>
        </p:nvPicPr>
        <p:blipFill>
          <a:blip r:embed="rId5">
            <a:alphaModFix/>
          </a:blip>
          <a:stretch>
            <a:fillRect/>
          </a:stretch>
        </p:blipFill>
        <p:spPr>
          <a:xfrm>
            <a:off x="8484063" y="4516900"/>
            <a:ext cx="533275" cy="533250"/>
          </a:xfrm>
          <a:prstGeom prst="rect">
            <a:avLst/>
          </a:prstGeom>
          <a:noFill/>
          <a:ln>
            <a:noFill/>
          </a:ln>
        </p:spPr>
      </p:pic>
      <p:pic>
        <p:nvPicPr>
          <p:cNvPr id="219" name="Google Shape;219;p45"/>
          <p:cNvPicPr preferRelativeResize="0"/>
          <p:nvPr/>
        </p:nvPicPr>
        <p:blipFill rotWithShape="1">
          <a:blip r:embed="rId6">
            <a:alphaModFix/>
          </a:blip>
          <a:srcRect b="53249" l="10589" r="11945" t="0"/>
          <a:stretch/>
        </p:blipFill>
        <p:spPr>
          <a:xfrm>
            <a:off x="4800375" y="2806800"/>
            <a:ext cx="3759549" cy="1752767"/>
          </a:xfrm>
          <a:prstGeom prst="rect">
            <a:avLst/>
          </a:prstGeom>
          <a:noFill/>
          <a:ln>
            <a:noFill/>
          </a:ln>
        </p:spPr>
      </p:pic>
      <p:pic>
        <p:nvPicPr>
          <p:cNvPr id="220" name="Google Shape;220;p45"/>
          <p:cNvPicPr preferRelativeResize="0"/>
          <p:nvPr/>
        </p:nvPicPr>
        <p:blipFill>
          <a:blip r:embed="rId7">
            <a:alphaModFix/>
          </a:blip>
          <a:stretch>
            <a:fillRect/>
          </a:stretch>
        </p:blipFill>
        <p:spPr>
          <a:xfrm>
            <a:off x="4774950" y="1354850"/>
            <a:ext cx="3784975" cy="1311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9FD"/>
        </a:solidFill>
      </p:bgPr>
    </p:bg>
    <p:spTree>
      <p:nvGrpSpPr>
        <p:cNvPr id="224" name="Shape 224"/>
        <p:cNvGrpSpPr/>
        <p:nvPr/>
      </p:nvGrpSpPr>
      <p:grpSpPr>
        <a:xfrm>
          <a:off x="0" y="0"/>
          <a:ext cx="0" cy="0"/>
          <a:chOff x="0" y="0"/>
          <a:chExt cx="0" cy="0"/>
        </a:xfrm>
      </p:grpSpPr>
      <p:sp>
        <p:nvSpPr>
          <p:cNvPr id="225" name="Google Shape;225;p46"/>
          <p:cNvSpPr txBox="1"/>
          <p:nvPr>
            <p:ph idx="1" type="body"/>
          </p:nvPr>
        </p:nvSpPr>
        <p:spPr>
          <a:xfrm>
            <a:off x="4572000" y="1425775"/>
            <a:ext cx="4244400" cy="2864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GB" sz="1000">
                <a:solidFill>
                  <a:srgbClr val="24374E"/>
                </a:solidFill>
                <a:latin typeface="Proxima Nova"/>
                <a:ea typeface="Proxima Nova"/>
                <a:cs typeface="Proxima Nova"/>
                <a:sym typeface="Proxima Nova"/>
              </a:rPr>
              <a:t>gRPC protocol supports interceptors, i.e. middleware that is executed either on the server-side before the request is passed onto the user's application logic, or on the client-side around the user call. It's a perfect place to implement logging or monitoring.</a:t>
            </a:r>
            <a:endParaRPr sz="1000">
              <a:solidFill>
                <a:srgbClr val="24374E"/>
              </a:solidFill>
              <a:latin typeface="Proxima Nova"/>
              <a:ea typeface="Proxima Nova"/>
              <a:cs typeface="Proxima Nova"/>
              <a:sym typeface="Proxima Nova"/>
            </a:endParaRPr>
          </a:p>
        </p:txBody>
      </p:sp>
      <p:sp>
        <p:nvSpPr>
          <p:cNvPr id="226" name="Google Shape;226;p46"/>
          <p:cNvSpPr txBox="1"/>
          <p:nvPr/>
        </p:nvSpPr>
        <p:spPr>
          <a:xfrm>
            <a:off x="623625" y="292925"/>
            <a:ext cx="4776300" cy="45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rgbClr val="24374E"/>
                </a:solidFill>
                <a:latin typeface="Proxima Nova"/>
                <a:ea typeface="Proxima Nova"/>
                <a:cs typeface="Proxima Nova"/>
                <a:sym typeface="Proxima Nova"/>
              </a:rPr>
              <a:t>Monitoring and Observability</a:t>
            </a:r>
            <a:endParaRPr b="1" sz="1800">
              <a:solidFill>
                <a:srgbClr val="24374E"/>
              </a:solidFill>
              <a:latin typeface="Proxima Nova"/>
              <a:ea typeface="Proxima Nova"/>
              <a:cs typeface="Proxima Nova"/>
              <a:sym typeface="Proxima Nova"/>
            </a:endParaRPr>
          </a:p>
        </p:txBody>
      </p:sp>
      <p:sp>
        <p:nvSpPr>
          <p:cNvPr id="227" name="Google Shape;227;p46"/>
          <p:cNvSpPr txBox="1"/>
          <p:nvPr/>
        </p:nvSpPr>
        <p:spPr>
          <a:xfrm>
            <a:off x="623625" y="1425775"/>
            <a:ext cx="3803400" cy="19305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Both server and client expose metrics via Prometheus:</a:t>
            </a:r>
            <a:endParaRPr sz="1000">
              <a:solidFill>
                <a:srgbClr val="24374E"/>
              </a:solidFill>
              <a:latin typeface="Proxima Nova"/>
              <a:ea typeface="Proxima Nova"/>
              <a:cs typeface="Proxima Nova"/>
              <a:sym typeface="Proxima Nova"/>
            </a:endParaRPr>
          </a:p>
          <a:p>
            <a:pPr indent="-292100" lvl="1" marL="914400" rtl="0" algn="l">
              <a:lnSpc>
                <a:spcPct val="115000"/>
              </a:lnSpc>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Total number of started and completed RPCs, regardless of success or failure.</a:t>
            </a:r>
            <a:endParaRPr sz="1000">
              <a:solidFill>
                <a:srgbClr val="24374E"/>
              </a:solidFill>
              <a:latin typeface="Proxima Nova"/>
              <a:ea typeface="Proxima Nova"/>
              <a:cs typeface="Proxima Nova"/>
              <a:sym typeface="Proxima Nova"/>
            </a:endParaRPr>
          </a:p>
          <a:p>
            <a:pPr indent="-292100" lvl="1" marL="914400" rtl="0" algn="just">
              <a:lnSpc>
                <a:spcPct val="115000"/>
              </a:lnSpc>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Total number of RPC stream messages sent and received.</a:t>
            </a:r>
            <a:endParaRPr sz="1000">
              <a:solidFill>
                <a:srgbClr val="24374E"/>
              </a:solidFill>
              <a:latin typeface="Proxima Nova"/>
              <a:ea typeface="Proxima Nova"/>
              <a:cs typeface="Proxima Nova"/>
              <a:sym typeface="Proxima Nova"/>
            </a:endParaRPr>
          </a:p>
          <a:p>
            <a:pPr indent="-292100" lvl="1" marL="914400" rtl="0" algn="l">
              <a:lnSpc>
                <a:spcPct val="115000"/>
              </a:lnSpc>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Histogram of response latency of started and completed RPCs.</a:t>
            </a:r>
            <a:endParaRPr sz="1000">
              <a:solidFill>
                <a:srgbClr val="24374E"/>
              </a:solidFill>
              <a:latin typeface="Proxima Nova"/>
              <a:ea typeface="Proxima Nova"/>
              <a:cs typeface="Proxima Nova"/>
              <a:sym typeface="Proxima Nova"/>
            </a:endParaRPr>
          </a:p>
          <a:p>
            <a:pPr indent="-292100" lvl="0" marL="457200" rtl="0" algn="l">
              <a:lnSpc>
                <a:spcPct val="115000"/>
              </a:lnSpc>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OpenTelemetry tracing to monitor and troubleshoot calls in complex distributed systems.</a:t>
            </a:r>
            <a:endParaRPr sz="1000">
              <a:solidFill>
                <a:srgbClr val="24374E"/>
              </a:solidFill>
              <a:latin typeface="Proxima Nova"/>
              <a:ea typeface="Proxima Nova"/>
              <a:cs typeface="Proxima Nova"/>
              <a:sym typeface="Proxima Nova"/>
            </a:endParaRPr>
          </a:p>
          <a:p>
            <a:pPr indent="-292100" lvl="1" marL="914400" rtl="0" algn="l">
              <a:lnSpc>
                <a:spcPct val="115000"/>
              </a:lnSpc>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Always propagate tracing context.</a:t>
            </a:r>
            <a:endParaRPr sz="1000">
              <a:solidFill>
                <a:srgbClr val="24374E"/>
              </a:solidFill>
              <a:latin typeface="Proxima Nova"/>
              <a:ea typeface="Proxima Nova"/>
              <a:cs typeface="Proxima Nova"/>
              <a:sym typeface="Proxima Nova"/>
            </a:endParaRPr>
          </a:p>
          <a:p>
            <a:pPr indent="-292100" lvl="1" marL="914400" rtl="0" algn="l">
              <a:lnSpc>
                <a:spcPct val="115000"/>
              </a:lnSpc>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Use a reasonable sampling rate.</a:t>
            </a:r>
            <a:endParaRPr sz="1000">
              <a:solidFill>
                <a:srgbClr val="24374E"/>
              </a:solidFill>
              <a:latin typeface="Proxima Nova"/>
              <a:ea typeface="Proxima Nova"/>
              <a:cs typeface="Proxima Nova"/>
              <a:sym typeface="Proxima Nova"/>
            </a:endParaRPr>
          </a:p>
          <a:p>
            <a:pPr indent="-292100" lvl="0" marL="457200" rtl="0" algn="l">
              <a:lnSpc>
                <a:spcPct val="115000"/>
              </a:lnSpc>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Each service has a dedicated monitoring dashboard.</a:t>
            </a:r>
            <a:endParaRPr sz="1000">
              <a:solidFill>
                <a:srgbClr val="24374E"/>
              </a:solidFill>
              <a:latin typeface="Proxima Nova"/>
              <a:ea typeface="Proxima Nova"/>
              <a:cs typeface="Proxima Nova"/>
              <a:sym typeface="Proxima Nova"/>
            </a:endParaRPr>
          </a:p>
          <a:p>
            <a:pPr indent="-292100" lvl="0" marL="457200" rtl="0" algn="just">
              <a:lnSpc>
                <a:spcPct val="115000"/>
              </a:lnSpc>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Well-defined defined SLIs (service level indicators) and SLO (service level objectives) for business critical applications.</a:t>
            </a:r>
            <a:endParaRPr sz="1000">
              <a:solidFill>
                <a:srgbClr val="24374E"/>
              </a:solidFill>
              <a:latin typeface="Proxima Nova"/>
              <a:ea typeface="Proxima Nova"/>
              <a:cs typeface="Proxima Nova"/>
              <a:sym typeface="Proxima Nova"/>
            </a:endParaRPr>
          </a:p>
          <a:p>
            <a:pPr indent="0" lvl="0" marL="0" marR="0" rtl="0" algn="just">
              <a:lnSpc>
                <a:spcPct val="115000"/>
              </a:lnSpc>
              <a:spcBef>
                <a:spcPts val="1600"/>
              </a:spcBef>
              <a:spcAft>
                <a:spcPts val="0"/>
              </a:spcAft>
              <a:buNone/>
            </a:pPr>
            <a:r>
              <a:t/>
            </a:r>
            <a:endParaRPr sz="1000">
              <a:solidFill>
                <a:srgbClr val="24374E"/>
              </a:solidFill>
              <a:latin typeface="Proxima Nova"/>
              <a:ea typeface="Proxima Nova"/>
              <a:cs typeface="Proxima Nova"/>
              <a:sym typeface="Proxima Nova"/>
            </a:endParaRPr>
          </a:p>
          <a:p>
            <a:pPr indent="0" lvl="0" marL="0" marR="0" rtl="0" algn="l">
              <a:lnSpc>
                <a:spcPct val="115000"/>
              </a:lnSpc>
              <a:spcBef>
                <a:spcPts val="1600"/>
              </a:spcBef>
              <a:spcAft>
                <a:spcPts val="1600"/>
              </a:spcAft>
              <a:buNone/>
            </a:pPr>
            <a:r>
              <a:t/>
            </a:r>
            <a:endParaRPr sz="1000">
              <a:solidFill>
                <a:srgbClr val="24374E"/>
              </a:solidFill>
              <a:latin typeface="Proxima Nova"/>
              <a:ea typeface="Proxima Nova"/>
              <a:cs typeface="Proxima Nova"/>
              <a:sym typeface="Proxima Nova"/>
            </a:endParaRPr>
          </a:p>
        </p:txBody>
      </p:sp>
      <p:pic>
        <p:nvPicPr>
          <p:cNvPr id="228" name="Google Shape;228;p46"/>
          <p:cNvPicPr preferRelativeResize="0"/>
          <p:nvPr/>
        </p:nvPicPr>
        <p:blipFill>
          <a:blip r:embed="rId3">
            <a:alphaModFix/>
          </a:blip>
          <a:stretch>
            <a:fillRect/>
          </a:stretch>
        </p:blipFill>
        <p:spPr>
          <a:xfrm>
            <a:off x="8484063" y="4516900"/>
            <a:ext cx="533275" cy="533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9FD"/>
        </a:solidFill>
      </p:bgPr>
    </p:bg>
    <p:spTree>
      <p:nvGrpSpPr>
        <p:cNvPr id="232" name="Shape 232"/>
        <p:cNvGrpSpPr/>
        <p:nvPr/>
      </p:nvGrpSpPr>
      <p:grpSpPr>
        <a:xfrm>
          <a:off x="0" y="0"/>
          <a:ext cx="0" cy="0"/>
          <a:chOff x="0" y="0"/>
          <a:chExt cx="0" cy="0"/>
        </a:xfrm>
      </p:grpSpPr>
      <p:pic>
        <p:nvPicPr>
          <p:cNvPr id="233" name="Google Shape;233;p47"/>
          <p:cNvPicPr preferRelativeResize="0"/>
          <p:nvPr/>
        </p:nvPicPr>
        <p:blipFill>
          <a:blip r:embed="rId3">
            <a:alphaModFix/>
          </a:blip>
          <a:stretch>
            <a:fillRect/>
          </a:stretch>
        </p:blipFill>
        <p:spPr>
          <a:xfrm>
            <a:off x="8484063" y="4516900"/>
            <a:ext cx="533275" cy="533250"/>
          </a:xfrm>
          <a:prstGeom prst="rect">
            <a:avLst/>
          </a:prstGeom>
          <a:noFill/>
          <a:ln>
            <a:noFill/>
          </a:ln>
        </p:spPr>
      </p:pic>
      <p:sp>
        <p:nvSpPr>
          <p:cNvPr id="234" name="Google Shape;234;p47"/>
          <p:cNvSpPr txBox="1"/>
          <p:nvPr>
            <p:ph idx="4294967295" type="body"/>
          </p:nvPr>
        </p:nvSpPr>
        <p:spPr>
          <a:xfrm>
            <a:off x="623625" y="1434650"/>
            <a:ext cx="5915100" cy="2864700"/>
          </a:xfrm>
          <a:prstGeom prst="rect">
            <a:avLst/>
          </a:prstGeom>
        </p:spPr>
        <p:txBody>
          <a:bodyPr anchorCtr="0" anchor="t" bIns="91425" lIns="91425" spcFirstLastPara="1" rIns="91425" wrap="square" tIns="91425">
            <a:noAutofit/>
          </a:bodyPr>
          <a:lstStyle/>
          <a:p>
            <a:pPr indent="-292100" lvl="0" marL="457200" marR="0" rtl="0" algn="l">
              <a:lnSpc>
                <a:spcPct val="115000"/>
              </a:lnSpc>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Centralized git repository with data structures and service </a:t>
            </a:r>
            <a:r>
              <a:rPr lang="en-GB" sz="1000">
                <a:solidFill>
                  <a:srgbClr val="24374E"/>
                </a:solidFill>
                <a:latin typeface="Proxima Nova"/>
                <a:ea typeface="Proxima Nova"/>
                <a:cs typeface="Proxima Nova"/>
                <a:sym typeface="Proxima Nova"/>
              </a:rPr>
              <a:t>definitions</a:t>
            </a:r>
            <a:r>
              <a:rPr lang="en-GB" sz="1000">
                <a:solidFill>
                  <a:srgbClr val="24374E"/>
                </a:solidFill>
                <a:latin typeface="Proxima Nova"/>
                <a:ea typeface="Proxima Nova"/>
                <a:cs typeface="Proxima Nova"/>
                <a:sym typeface="Proxima Nova"/>
              </a:rPr>
              <a:t> acts as “source of truth”. It also defines a “contract” between </a:t>
            </a:r>
            <a:r>
              <a:rPr lang="en-GB" sz="1000">
                <a:solidFill>
                  <a:srgbClr val="24374E"/>
                </a:solidFill>
                <a:latin typeface="Proxima Nova"/>
                <a:ea typeface="Proxima Nova"/>
                <a:cs typeface="Proxima Nova"/>
                <a:sym typeface="Proxima Nova"/>
              </a:rPr>
              <a:t>various</a:t>
            </a:r>
            <a:r>
              <a:rPr lang="en-GB" sz="1000">
                <a:solidFill>
                  <a:srgbClr val="24374E"/>
                </a:solidFill>
                <a:latin typeface="Proxima Nova"/>
                <a:ea typeface="Proxima Nova"/>
                <a:cs typeface="Proxima Nova"/>
                <a:sym typeface="Proxima Nova"/>
              </a:rPr>
              <a:t> teams in the company.</a:t>
            </a:r>
            <a:endParaRPr sz="1000">
              <a:solidFill>
                <a:srgbClr val="24374E"/>
              </a:solidFill>
              <a:latin typeface="Proxima Nova"/>
              <a:ea typeface="Proxima Nova"/>
              <a:cs typeface="Proxima Nova"/>
              <a:sym typeface="Proxima Nova"/>
            </a:endParaRPr>
          </a:p>
          <a:p>
            <a:pPr indent="-292100" lvl="0" marL="457200" marR="0" rtl="0" algn="l">
              <a:lnSpc>
                <a:spcPct val="115000"/>
              </a:lnSpc>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Load balancing is tricky. See </a:t>
            </a:r>
            <a:r>
              <a:rPr lang="en-GB" sz="1000" u="sng">
                <a:solidFill>
                  <a:srgbClr val="0089FF"/>
                </a:solidFill>
                <a:latin typeface="Proxima Nova"/>
                <a:ea typeface="Proxima Nova"/>
                <a:cs typeface="Proxima Nova"/>
                <a:sym typeface="Proxima Nova"/>
                <a:hlinkClick r:id="rId4">
                  <a:extLst>
                    <a:ext uri="{A12FA001-AC4F-418D-AE19-62706E023703}">
                      <ahyp:hlinkClr val="tx"/>
                    </a:ext>
                  </a:extLst>
                </a:hlinkClick>
              </a:rPr>
              <a:t>this</a:t>
            </a:r>
            <a:r>
              <a:rPr lang="en-GB" sz="1000">
                <a:solidFill>
                  <a:srgbClr val="24374E"/>
                </a:solidFill>
                <a:latin typeface="Proxima Nova"/>
                <a:ea typeface="Proxima Nova"/>
                <a:cs typeface="Proxima Nova"/>
                <a:sym typeface="Proxima Nova"/>
              </a:rPr>
              <a:t> guide.</a:t>
            </a:r>
            <a:endParaRPr sz="1000">
              <a:solidFill>
                <a:srgbClr val="24374E"/>
              </a:solidFill>
              <a:latin typeface="Proxima Nova"/>
              <a:ea typeface="Proxima Nova"/>
              <a:cs typeface="Proxima Nova"/>
              <a:sym typeface="Proxima Nova"/>
            </a:endParaRPr>
          </a:p>
          <a:p>
            <a:pPr indent="-292100" lvl="1" marL="914400" marR="0" rtl="0" algn="l">
              <a:lnSpc>
                <a:spcPct val="115000"/>
              </a:lnSpc>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Proxy or client-side load balancing.</a:t>
            </a:r>
            <a:endParaRPr sz="1000">
              <a:solidFill>
                <a:srgbClr val="24374E"/>
              </a:solidFill>
              <a:latin typeface="Proxima Nova"/>
              <a:ea typeface="Proxima Nova"/>
              <a:cs typeface="Proxima Nova"/>
              <a:sym typeface="Proxima Nova"/>
            </a:endParaRPr>
          </a:p>
          <a:p>
            <a:pPr indent="-292100" lvl="1" marL="914400" marR="0" rtl="0" algn="l">
              <a:lnSpc>
                <a:spcPct val="115000"/>
              </a:lnSpc>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Transport (L3/L4) or Application (L7).</a:t>
            </a:r>
            <a:endParaRPr sz="1000">
              <a:solidFill>
                <a:srgbClr val="24374E"/>
              </a:solidFill>
              <a:latin typeface="Proxima Nova"/>
              <a:ea typeface="Proxima Nova"/>
              <a:cs typeface="Proxima Nova"/>
              <a:sym typeface="Proxima Nova"/>
            </a:endParaRPr>
          </a:p>
          <a:p>
            <a:pPr indent="-292100" lvl="1" marL="914400" marR="0" rtl="0" algn="l">
              <a:lnSpc>
                <a:spcPct val="115000"/>
              </a:lnSpc>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Service mesh setup.</a:t>
            </a:r>
            <a:endParaRPr sz="1000">
              <a:solidFill>
                <a:srgbClr val="24374E"/>
              </a:solidFill>
              <a:latin typeface="Proxima Nova"/>
              <a:ea typeface="Proxima Nova"/>
              <a:cs typeface="Proxima Nova"/>
              <a:sym typeface="Proxima Nova"/>
            </a:endParaRPr>
          </a:p>
          <a:p>
            <a:pPr indent="-292100" lvl="0" marL="457200" marR="0" rtl="0" algn="l">
              <a:lnSpc>
                <a:spcPct val="115000"/>
              </a:lnSpc>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Debugging or solving performance issues is quite challenging.</a:t>
            </a:r>
            <a:endParaRPr sz="1000">
              <a:solidFill>
                <a:srgbClr val="24374E"/>
              </a:solidFill>
              <a:latin typeface="Proxima Nova"/>
              <a:ea typeface="Proxima Nova"/>
              <a:cs typeface="Proxima Nova"/>
              <a:sym typeface="Proxima Nova"/>
            </a:endParaRPr>
          </a:p>
          <a:p>
            <a:pPr indent="-292100" lvl="1" marL="914400" marR="0" rtl="0" algn="l">
              <a:lnSpc>
                <a:spcPct val="115000"/>
              </a:lnSpc>
              <a:spcBef>
                <a:spcPts val="0"/>
              </a:spcBef>
              <a:spcAft>
                <a:spcPts val="0"/>
              </a:spcAft>
              <a:buClr>
                <a:srgbClr val="24374E"/>
              </a:buClr>
              <a:buSzPts val="1000"/>
              <a:buFont typeface="Proxima Nova"/>
              <a:buChar char="○"/>
            </a:pPr>
            <a:r>
              <a:rPr lang="en-GB" sz="1000" u="sng">
                <a:solidFill>
                  <a:srgbClr val="0089FF"/>
                </a:solidFill>
                <a:latin typeface="Proxima Nova"/>
                <a:ea typeface="Proxima Nova"/>
                <a:cs typeface="Proxima Nova"/>
                <a:sym typeface="Proxima Nova"/>
                <a:hlinkClick r:id="rId5">
                  <a:extLst>
                    <a:ext uri="{A12FA001-AC4F-418D-AE19-62706E023703}">
                      <ahyp:hlinkClr val="tx"/>
                    </a:ext>
                  </a:extLst>
                </a:hlinkClick>
              </a:rPr>
              <a:t>Channelz</a:t>
            </a:r>
            <a:r>
              <a:rPr lang="en-GB" sz="1000">
                <a:solidFill>
                  <a:srgbClr val="24374E"/>
                </a:solidFill>
                <a:latin typeface="Proxima Nova"/>
                <a:ea typeface="Proxima Nova"/>
                <a:cs typeface="Proxima Nova"/>
                <a:sym typeface="Proxima Nova"/>
              </a:rPr>
              <a:t> - a tool that provides comprehensive runtime info about connections at different levels in gRPC.</a:t>
            </a:r>
            <a:endParaRPr sz="1000">
              <a:solidFill>
                <a:srgbClr val="24374E"/>
              </a:solidFill>
              <a:latin typeface="Proxima Nova"/>
              <a:ea typeface="Proxima Nova"/>
              <a:cs typeface="Proxima Nova"/>
              <a:sym typeface="Proxima Nova"/>
            </a:endParaRPr>
          </a:p>
          <a:p>
            <a:pPr indent="-292100" lvl="0" marL="457200" marR="0" rtl="0" algn="l">
              <a:lnSpc>
                <a:spcPct val="115000"/>
              </a:lnSpc>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Additional tooling is required to inspect binary data or making an RPC call.</a:t>
            </a:r>
            <a:endParaRPr sz="1000">
              <a:solidFill>
                <a:srgbClr val="24374E"/>
              </a:solidFill>
              <a:latin typeface="Proxima Nova"/>
              <a:ea typeface="Proxima Nova"/>
              <a:cs typeface="Proxima Nova"/>
              <a:sym typeface="Proxima Nova"/>
            </a:endParaRPr>
          </a:p>
          <a:p>
            <a:pPr indent="-292100" lvl="1" marL="914400" rtl="0" algn="l">
              <a:spcBef>
                <a:spcPts val="0"/>
              </a:spcBef>
              <a:spcAft>
                <a:spcPts val="0"/>
              </a:spcAft>
              <a:buClr>
                <a:srgbClr val="37474F"/>
              </a:buClr>
              <a:buSzPts val="1000"/>
              <a:buFont typeface="Proxima Nova"/>
              <a:buChar char="○"/>
            </a:pPr>
            <a:r>
              <a:rPr lang="en-GB" sz="1000">
                <a:solidFill>
                  <a:srgbClr val="24374E"/>
                </a:solidFill>
                <a:latin typeface="Proxima Nova"/>
                <a:ea typeface="Proxima Nova"/>
                <a:cs typeface="Proxima Nova"/>
                <a:sym typeface="Proxima Nova"/>
              </a:rPr>
              <a:t>Invest time in building and owning your own internal tools.</a:t>
            </a:r>
            <a:endParaRPr sz="1000">
              <a:solidFill>
                <a:srgbClr val="24374E"/>
              </a:solidFill>
              <a:latin typeface="Proxima Nova"/>
              <a:ea typeface="Proxima Nova"/>
              <a:cs typeface="Proxima Nova"/>
              <a:sym typeface="Proxima Nova"/>
            </a:endParaRPr>
          </a:p>
          <a:p>
            <a:pPr indent="-292100" lvl="1" marL="914400" rtl="0" algn="l">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Reverse-proxies make it easy to translate HTTP/JSON requests to gRPC calls.</a:t>
            </a:r>
            <a:endParaRPr sz="1000">
              <a:solidFill>
                <a:srgbClr val="37474F"/>
              </a:solidFill>
              <a:latin typeface="Proxima Nova"/>
              <a:ea typeface="Proxima Nova"/>
              <a:cs typeface="Proxima Nova"/>
              <a:sym typeface="Proxima Nova"/>
            </a:endParaRPr>
          </a:p>
          <a:p>
            <a:pPr indent="-292100" lvl="2" marL="1371600" rtl="0" algn="l">
              <a:spcBef>
                <a:spcPts val="0"/>
              </a:spcBef>
              <a:spcAft>
                <a:spcPts val="0"/>
              </a:spcAft>
              <a:buClr>
                <a:srgbClr val="37474F"/>
              </a:buClr>
              <a:buSzPts val="1000"/>
              <a:buFont typeface="Proxima Nova"/>
              <a:buChar char="■"/>
            </a:pPr>
            <a:r>
              <a:rPr lang="en-GB" sz="1000" u="sng">
                <a:solidFill>
                  <a:srgbClr val="0089FF"/>
                </a:solidFill>
                <a:latin typeface="Proxima Nova"/>
                <a:ea typeface="Proxima Nova"/>
                <a:cs typeface="Proxima Nova"/>
                <a:sym typeface="Proxima Nova"/>
                <a:hlinkClick r:id="rId6">
                  <a:extLst>
                    <a:ext uri="{A12FA001-AC4F-418D-AE19-62706E023703}">
                      <ahyp:hlinkClr val="tx"/>
                    </a:ext>
                  </a:extLst>
                </a:hlinkClick>
              </a:rPr>
              <a:t>grpc-gateway</a:t>
            </a:r>
            <a:r>
              <a:rPr lang="en-GB" sz="1000">
                <a:solidFill>
                  <a:srgbClr val="37474F"/>
                </a:solidFill>
                <a:latin typeface="Proxima Nova"/>
                <a:ea typeface="Proxima Nova"/>
                <a:cs typeface="Proxima Nova"/>
                <a:sym typeface="Proxima Nova"/>
              </a:rPr>
              <a:t> - gRPC to JSON proxy generator.</a:t>
            </a:r>
            <a:endParaRPr sz="1000">
              <a:solidFill>
                <a:srgbClr val="37474F"/>
              </a:solidFill>
              <a:latin typeface="Proxima Nova"/>
              <a:ea typeface="Proxima Nova"/>
              <a:cs typeface="Proxima Nova"/>
              <a:sym typeface="Proxima Nova"/>
            </a:endParaRPr>
          </a:p>
          <a:p>
            <a:pPr indent="-292100" lvl="2" marL="1371600" rtl="0" algn="l">
              <a:spcBef>
                <a:spcPts val="0"/>
              </a:spcBef>
              <a:spcAft>
                <a:spcPts val="0"/>
              </a:spcAft>
              <a:buClr>
                <a:srgbClr val="37474F"/>
              </a:buClr>
              <a:buSzPts val="1000"/>
              <a:buFont typeface="Proxima Nova"/>
              <a:buChar char="■"/>
            </a:pPr>
            <a:r>
              <a:rPr lang="en-GB" sz="1000">
                <a:solidFill>
                  <a:srgbClr val="37474F"/>
                </a:solidFill>
                <a:latin typeface="Proxima Nova"/>
                <a:ea typeface="Proxima Nova"/>
                <a:cs typeface="Proxima Nova"/>
                <a:sym typeface="Proxima Nova"/>
              </a:rPr>
              <a:t>Read more on gRPC support in </a:t>
            </a:r>
            <a:r>
              <a:rPr lang="en-GB" sz="1000" u="sng">
                <a:solidFill>
                  <a:srgbClr val="0089FF"/>
                </a:solidFill>
                <a:latin typeface="Proxima Nova"/>
                <a:ea typeface="Proxima Nova"/>
                <a:cs typeface="Proxima Nova"/>
                <a:sym typeface="Proxima Nova"/>
                <a:hlinkClick r:id="rId7">
                  <a:extLst>
                    <a:ext uri="{A12FA001-AC4F-418D-AE19-62706E023703}">
                      <ahyp:hlinkClr val="tx"/>
                    </a:ext>
                  </a:extLst>
                </a:hlinkClick>
              </a:rPr>
              <a:t>Envoy</a:t>
            </a:r>
            <a:r>
              <a:rPr lang="en-GB" sz="1000">
                <a:solidFill>
                  <a:srgbClr val="24374E"/>
                </a:solidFill>
                <a:latin typeface="Proxima Nova"/>
                <a:ea typeface="Proxima Nova"/>
                <a:cs typeface="Proxima Nova"/>
                <a:sym typeface="Proxima Nova"/>
              </a:rPr>
              <a:t>.</a:t>
            </a:r>
            <a:endParaRPr sz="1000">
              <a:solidFill>
                <a:srgbClr val="24374E"/>
              </a:solidFill>
              <a:latin typeface="Proxima Nova"/>
              <a:ea typeface="Proxima Nova"/>
              <a:cs typeface="Proxima Nova"/>
              <a:sym typeface="Proxima Nova"/>
            </a:endParaRPr>
          </a:p>
          <a:p>
            <a:pPr indent="-292100" lvl="0" marL="457200" rtl="0" algn="l">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Check </a:t>
            </a:r>
            <a:r>
              <a:rPr lang="en-GB" sz="1000" u="sng">
                <a:solidFill>
                  <a:srgbClr val="0089FF"/>
                </a:solidFill>
                <a:latin typeface="Proxima Nova"/>
                <a:ea typeface="Proxima Nova"/>
                <a:cs typeface="Proxima Nova"/>
                <a:sym typeface="Proxima Nova"/>
                <a:hlinkClick r:id="rId8">
                  <a:extLst>
                    <a:ext uri="{A12FA001-AC4F-418D-AE19-62706E023703}">
                      <ahyp:hlinkClr val="tx"/>
                    </a:ext>
                  </a:extLst>
                </a:hlinkClick>
              </a:rPr>
              <a:t>awesome-grpc</a:t>
            </a:r>
            <a:r>
              <a:rPr lang="en-GB" sz="1000">
                <a:solidFill>
                  <a:srgbClr val="24374E"/>
                </a:solidFill>
                <a:latin typeface="Proxima Nova"/>
                <a:ea typeface="Proxima Nova"/>
                <a:cs typeface="Proxima Nova"/>
                <a:sym typeface="Proxima Nova"/>
              </a:rPr>
              <a:t> - curated list of useful resources.</a:t>
            </a:r>
            <a:endParaRPr sz="1000">
              <a:solidFill>
                <a:srgbClr val="24374E"/>
              </a:solidFill>
              <a:latin typeface="Proxima Nova"/>
              <a:ea typeface="Proxima Nova"/>
              <a:cs typeface="Proxima Nova"/>
              <a:sym typeface="Proxima Nova"/>
            </a:endParaRPr>
          </a:p>
          <a:p>
            <a:pPr indent="0" lvl="0" marL="0" marR="0" rtl="0" algn="l">
              <a:lnSpc>
                <a:spcPct val="115000"/>
              </a:lnSpc>
              <a:spcBef>
                <a:spcPts val="1600"/>
              </a:spcBef>
              <a:spcAft>
                <a:spcPts val="0"/>
              </a:spcAft>
              <a:buNone/>
            </a:pPr>
            <a:r>
              <a:t/>
            </a:r>
            <a:endParaRPr sz="1000">
              <a:solidFill>
                <a:srgbClr val="0089FF"/>
              </a:solidFill>
              <a:latin typeface="Proxima Nova"/>
              <a:ea typeface="Proxima Nova"/>
              <a:cs typeface="Proxima Nova"/>
              <a:sym typeface="Proxima Nova"/>
            </a:endParaRPr>
          </a:p>
          <a:p>
            <a:pPr indent="0" lvl="0" marL="0" marR="0" rtl="0" algn="l">
              <a:lnSpc>
                <a:spcPct val="115000"/>
              </a:lnSpc>
              <a:spcBef>
                <a:spcPts val="1600"/>
              </a:spcBef>
              <a:spcAft>
                <a:spcPts val="0"/>
              </a:spcAft>
              <a:buNone/>
            </a:pPr>
            <a:r>
              <a:t/>
            </a:r>
            <a:endParaRPr sz="1000">
              <a:solidFill>
                <a:srgbClr val="24374E"/>
              </a:solidFill>
              <a:latin typeface="Proxima Nova"/>
              <a:ea typeface="Proxima Nova"/>
              <a:cs typeface="Proxima Nova"/>
              <a:sym typeface="Proxima Nova"/>
            </a:endParaRPr>
          </a:p>
          <a:p>
            <a:pPr indent="0" lvl="0" marL="914400" marR="0" rtl="0" algn="l">
              <a:lnSpc>
                <a:spcPct val="115000"/>
              </a:lnSpc>
              <a:spcBef>
                <a:spcPts val="1600"/>
              </a:spcBef>
              <a:spcAft>
                <a:spcPts val="1600"/>
              </a:spcAft>
              <a:buNone/>
            </a:pPr>
            <a:r>
              <a:t/>
            </a:r>
            <a:endParaRPr sz="1000">
              <a:solidFill>
                <a:srgbClr val="24374E"/>
              </a:solidFill>
              <a:latin typeface="Proxima Nova"/>
              <a:ea typeface="Proxima Nova"/>
              <a:cs typeface="Proxima Nova"/>
              <a:sym typeface="Proxima Nova"/>
            </a:endParaRPr>
          </a:p>
        </p:txBody>
      </p:sp>
      <p:sp>
        <p:nvSpPr>
          <p:cNvPr id="235" name="Google Shape;235;p47"/>
          <p:cNvSpPr txBox="1"/>
          <p:nvPr/>
        </p:nvSpPr>
        <p:spPr>
          <a:xfrm>
            <a:off x="623625" y="292925"/>
            <a:ext cx="3548100" cy="45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rgbClr val="24374E"/>
                </a:solidFill>
                <a:latin typeface="Proxima Nova"/>
                <a:ea typeface="Proxima Nova"/>
                <a:cs typeface="Proxima Nova"/>
                <a:sym typeface="Proxima Nova"/>
              </a:rPr>
              <a:t>Tips and Tricks</a:t>
            </a:r>
            <a:endParaRPr b="1" sz="1800">
              <a:solidFill>
                <a:srgbClr val="24374E"/>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5EF"/>
        </a:solidFill>
      </p:bgPr>
    </p:bg>
    <p:spTree>
      <p:nvGrpSpPr>
        <p:cNvPr id="239" name="Shape 239"/>
        <p:cNvGrpSpPr/>
        <p:nvPr/>
      </p:nvGrpSpPr>
      <p:grpSpPr>
        <a:xfrm>
          <a:off x="0" y="0"/>
          <a:ext cx="0" cy="0"/>
          <a:chOff x="0" y="0"/>
          <a:chExt cx="0" cy="0"/>
        </a:xfrm>
      </p:grpSpPr>
      <p:pic>
        <p:nvPicPr>
          <p:cNvPr id="240" name="Google Shape;240;p48"/>
          <p:cNvPicPr preferRelativeResize="0"/>
          <p:nvPr/>
        </p:nvPicPr>
        <p:blipFill>
          <a:blip r:embed="rId3">
            <a:alphaModFix/>
          </a:blip>
          <a:stretch>
            <a:fillRect/>
          </a:stretch>
        </p:blipFill>
        <p:spPr>
          <a:xfrm>
            <a:off x="6783534" y="640519"/>
            <a:ext cx="2360466" cy="1064438"/>
          </a:xfrm>
          <a:prstGeom prst="rect">
            <a:avLst/>
          </a:prstGeom>
          <a:noFill/>
          <a:ln>
            <a:noFill/>
          </a:ln>
        </p:spPr>
      </p:pic>
      <p:pic>
        <p:nvPicPr>
          <p:cNvPr id="241" name="Google Shape;241;p48"/>
          <p:cNvPicPr preferRelativeResize="0"/>
          <p:nvPr/>
        </p:nvPicPr>
        <p:blipFill>
          <a:blip r:embed="rId4">
            <a:alphaModFix/>
          </a:blip>
          <a:stretch>
            <a:fillRect/>
          </a:stretch>
        </p:blipFill>
        <p:spPr>
          <a:xfrm>
            <a:off x="0" y="0"/>
            <a:ext cx="1555800" cy="4051659"/>
          </a:xfrm>
          <a:prstGeom prst="rect">
            <a:avLst/>
          </a:prstGeom>
          <a:noFill/>
          <a:ln>
            <a:noFill/>
          </a:ln>
        </p:spPr>
      </p:pic>
      <p:pic>
        <p:nvPicPr>
          <p:cNvPr id="242" name="Google Shape;242;p48"/>
          <p:cNvPicPr preferRelativeResize="0"/>
          <p:nvPr/>
        </p:nvPicPr>
        <p:blipFill>
          <a:blip r:embed="rId5">
            <a:alphaModFix/>
          </a:blip>
          <a:stretch>
            <a:fillRect/>
          </a:stretch>
        </p:blipFill>
        <p:spPr>
          <a:xfrm>
            <a:off x="3796725" y="3375572"/>
            <a:ext cx="4235662" cy="1767928"/>
          </a:xfrm>
          <a:prstGeom prst="rect">
            <a:avLst/>
          </a:prstGeom>
          <a:noFill/>
          <a:ln>
            <a:noFill/>
          </a:ln>
        </p:spPr>
      </p:pic>
      <p:sp>
        <p:nvSpPr>
          <p:cNvPr id="243" name="Google Shape;243;p48"/>
          <p:cNvSpPr txBox="1"/>
          <p:nvPr/>
        </p:nvSpPr>
        <p:spPr>
          <a:xfrm>
            <a:off x="1146775" y="1627060"/>
            <a:ext cx="6850500" cy="822600"/>
          </a:xfrm>
          <a:prstGeom prst="rect">
            <a:avLst/>
          </a:prstGeom>
          <a:noFill/>
          <a:ln>
            <a:noFill/>
          </a:ln>
        </p:spPr>
        <p:txBody>
          <a:bodyPr anchorCtr="0" anchor="ctr" bIns="26775" lIns="26775" spcFirstLastPara="1" rIns="26775" wrap="square" tIns="26775">
            <a:noAutofit/>
          </a:bodyPr>
          <a:lstStyle/>
          <a:p>
            <a:pPr indent="-25400" lvl="0" marL="25400" marR="0" rtl="0" algn="ctr">
              <a:lnSpc>
                <a:spcPct val="120000"/>
              </a:lnSpc>
              <a:spcBef>
                <a:spcPts val="0"/>
              </a:spcBef>
              <a:spcAft>
                <a:spcPts val="0"/>
              </a:spcAft>
              <a:buClr>
                <a:srgbClr val="3A4657"/>
              </a:buClr>
              <a:buSzPts val="3600"/>
              <a:buFont typeface="Proxima Nova"/>
              <a:buNone/>
            </a:pPr>
            <a:r>
              <a:t/>
            </a:r>
            <a:endParaRPr b="1" sz="3600">
              <a:solidFill>
                <a:schemeClr val="lt1"/>
              </a:solidFill>
              <a:latin typeface="Proxima Nova"/>
              <a:ea typeface="Proxima Nova"/>
              <a:cs typeface="Proxima Nova"/>
              <a:sym typeface="Proxima Nova"/>
            </a:endParaRPr>
          </a:p>
          <a:p>
            <a:pPr indent="-25400" lvl="0" marL="25400" rtl="0" algn="ctr">
              <a:lnSpc>
                <a:spcPct val="120000"/>
              </a:lnSpc>
              <a:spcBef>
                <a:spcPts val="0"/>
              </a:spcBef>
              <a:spcAft>
                <a:spcPts val="0"/>
              </a:spcAft>
              <a:buClr>
                <a:srgbClr val="3A4657"/>
              </a:buClr>
              <a:buSzPts val="3600"/>
              <a:buFont typeface="Proxima Nova"/>
              <a:buNone/>
            </a:pPr>
            <a:r>
              <a:rPr b="1" lang="en-GB" sz="3600">
                <a:solidFill>
                  <a:srgbClr val="F1F3F8"/>
                </a:solidFill>
                <a:latin typeface="Proxima Nova"/>
                <a:ea typeface="Proxima Nova"/>
                <a:cs typeface="Proxima Nova"/>
                <a:sym typeface="Proxima Nova"/>
              </a:rPr>
              <a:t>Thanks for your attention!</a:t>
            </a:r>
            <a:endParaRPr b="1" sz="3600">
              <a:solidFill>
                <a:srgbClr val="F1F3F8"/>
              </a:solidFill>
              <a:latin typeface="Proxima Nova"/>
              <a:ea typeface="Proxima Nova"/>
              <a:cs typeface="Proxima Nova"/>
              <a:sym typeface="Proxima Nova"/>
            </a:endParaRPr>
          </a:p>
          <a:p>
            <a:pPr indent="-25400" lvl="0" marL="25400" marR="0" rtl="0" algn="ctr">
              <a:lnSpc>
                <a:spcPct val="120000"/>
              </a:lnSpc>
              <a:spcBef>
                <a:spcPts val="0"/>
              </a:spcBef>
              <a:spcAft>
                <a:spcPts val="0"/>
              </a:spcAft>
              <a:buClr>
                <a:srgbClr val="3A4657"/>
              </a:buClr>
              <a:buSzPts val="3600"/>
              <a:buFont typeface="Proxima Nova"/>
              <a:buNone/>
            </a:pPr>
            <a:r>
              <a:rPr b="1" lang="en-GB" sz="3600">
                <a:solidFill>
                  <a:schemeClr val="lt1"/>
                </a:solidFill>
                <a:latin typeface="Proxima Nova"/>
                <a:ea typeface="Proxima Nova"/>
                <a:cs typeface="Proxima Nova"/>
                <a:sym typeface="Proxima Nova"/>
              </a:rPr>
              <a:t>Questions?</a:t>
            </a:r>
            <a:endParaRPr i="0" sz="1800" u="none" cap="none" strike="noStrike">
              <a:solidFill>
                <a:schemeClr val="lt1"/>
              </a:solidFill>
              <a:latin typeface="Proxima Nova"/>
              <a:ea typeface="Proxima Nova"/>
              <a:cs typeface="Proxima Nova"/>
              <a:sym typeface="Proxima Nova"/>
            </a:endParaRPr>
          </a:p>
        </p:txBody>
      </p:sp>
      <p:pic>
        <p:nvPicPr>
          <p:cNvPr id="244" name="Google Shape;244;p48"/>
          <p:cNvPicPr preferRelativeResize="0"/>
          <p:nvPr/>
        </p:nvPicPr>
        <p:blipFill>
          <a:blip r:embed="rId6">
            <a:alphaModFix/>
          </a:blip>
          <a:stretch>
            <a:fillRect/>
          </a:stretch>
        </p:blipFill>
        <p:spPr>
          <a:xfrm>
            <a:off x="4160698" y="4320898"/>
            <a:ext cx="822600" cy="82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9FD"/>
        </a:solidFill>
      </p:bgPr>
    </p:bg>
    <p:spTree>
      <p:nvGrpSpPr>
        <p:cNvPr id="126" name="Shape 126"/>
        <p:cNvGrpSpPr/>
        <p:nvPr/>
      </p:nvGrpSpPr>
      <p:grpSpPr>
        <a:xfrm>
          <a:off x="0" y="0"/>
          <a:ext cx="0" cy="0"/>
          <a:chOff x="0" y="0"/>
          <a:chExt cx="0" cy="0"/>
        </a:xfrm>
      </p:grpSpPr>
      <p:sp>
        <p:nvSpPr>
          <p:cNvPr id="127" name="Google Shape;127;p35"/>
          <p:cNvSpPr txBox="1"/>
          <p:nvPr/>
        </p:nvSpPr>
        <p:spPr>
          <a:xfrm>
            <a:off x="720000" y="2457350"/>
            <a:ext cx="3852000" cy="1401000"/>
          </a:xfrm>
          <a:prstGeom prst="rect">
            <a:avLst/>
          </a:prstGeom>
          <a:noFill/>
          <a:ln>
            <a:noFill/>
          </a:ln>
        </p:spPr>
        <p:txBody>
          <a:bodyPr anchorCtr="0" anchor="t" bIns="34275" lIns="34275" spcFirstLastPara="1" rIns="34275" wrap="square" tIns="34275">
            <a:noAutofit/>
          </a:bodyPr>
          <a:lstStyle/>
          <a:p>
            <a:pPr indent="0" lvl="0" marL="0" rtl="0" algn="just">
              <a:lnSpc>
                <a:spcPct val="115000"/>
              </a:lnSpc>
              <a:spcBef>
                <a:spcPts val="0"/>
              </a:spcBef>
              <a:spcAft>
                <a:spcPts val="0"/>
              </a:spcAft>
              <a:buNone/>
            </a:pPr>
            <a:r>
              <a:rPr b="1" lang="en-GB" sz="1000">
                <a:solidFill>
                  <a:srgbClr val="24374E"/>
                </a:solidFill>
                <a:latin typeface="Proxima Nova"/>
                <a:ea typeface="Proxima Nova"/>
                <a:cs typeface="Proxima Nova"/>
                <a:sym typeface="Proxima Nova"/>
              </a:rPr>
              <a:t>MessageBird</a:t>
            </a:r>
            <a:r>
              <a:rPr lang="en-GB" sz="1000">
                <a:solidFill>
                  <a:srgbClr val="24374E"/>
                </a:solidFill>
                <a:latin typeface="Proxima Nova"/>
                <a:ea typeface="Proxima Nova"/>
                <a:cs typeface="Proxima Nova"/>
                <a:sym typeface="Proxima Nova"/>
              </a:rPr>
              <a:t> powers communication between businesses and their customers — across any channel, always with the right context, and on every corner of the planet. If you’ve ever ordered takeaway, returned a package, contacted customer service or requested a login code, it’s almost guaranteed your interactions have been powered by MessageBird’s technology.</a:t>
            </a:r>
            <a:endParaRPr sz="1000">
              <a:solidFill>
                <a:srgbClr val="24374E"/>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000">
              <a:solidFill>
                <a:srgbClr val="24374E"/>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000">
              <a:solidFill>
                <a:srgbClr val="0089FF"/>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GB" sz="1000">
                <a:latin typeface="Proxima Nova"/>
                <a:ea typeface="Proxima Nova"/>
                <a:cs typeface="Proxima Nova"/>
                <a:sym typeface="Proxima Nova"/>
              </a:rPr>
              <a:t> </a:t>
            </a:r>
            <a:endParaRPr sz="1000">
              <a:latin typeface="Proxima Nova"/>
              <a:ea typeface="Proxima Nova"/>
              <a:cs typeface="Proxima Nova"/>
              <a:sym typeface="Proxima Nova"/>
            </a:endParaRPr>
          </a:p>
        </p:txBody>
      </p:sp>
      <p:sp>
        <p:nvSpPr>
          <p:cNvPr id="128" name="Google Shape;128;p35"/>
          <p:cNvSpPr txBox="1"/>
          <p:nvPr/>
        </p:nvSpPr>
        <p:spPr>
          <a:xfrm>
            <a:off x="5073841" y="1946313"/>
            <a:ext cx="2945700" cy="2852400"/>
          </a:xfrm>
          <a:prstGeom prst="rect">
            <a:avLst/>
          </a:prstGeom>
          <a:noFill/>
          <a:ln>
            <a:noFill/>
          </a:ln>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b="1" lang="en-GB" sz="1000">
                <a:solidFill>
                  <a:srgbClr val="0089FF"/>
                </a:solidFill>
                <a:latin typeface="Proxima Nova"/>
                <a:ea typeface="Proxima Nova"/>
                <a:cs typeface="Proxima Nova"/>
                <a:sym typeface="Proxima Nova"/>
              </a:rPr>
              <a:t>7B</a:t>
            </a:r>
            <a:r>
              <a:rPr b="1" lang="en-GB" sz="1000">
                <a:solidFill>
                  <a:srgbClr val="0089FF"/>
                </a:solidFill>
                <a:latin typeface="Proxima Nova"/>
                <a:ea typeface="Proxima Nova"/>
                <a:cs typeface="Proxima Nova"/>
                <a:sym typeface="Proxima Nova"/>
              </a:rPr>
              <a:t>+</a:t>
            </a:r>
            <a:r>
              <a:rPr lang="en-GB" sz="1000">
                <a:solidFill>
                  <a:srgbClr val="24374E"/>
                </a:solidFill>
                <a:latin typeface="Proxima Nova"/>
                <a:ea typeface="Proxima Nova"/>
                <a:cs typeface="Proxima Nova"/>
                <a:sym typeface="Proxima Nova"/>
              </a:rPr>
              <a:t> </a:t>
            </a:r>
            <a:r>
              <a:rPr b="1" lang="en-GB" sz="1000">
                <a:solidFill>
                  <a:srgbClr val="24374E"/>
                </a:solidFill>
                <a:latin typeface="Proxima Nova"/>
                <a:ea typeface="Proxima Nova"/>
                <a:cs typeface="Proxima Nova"/>
                <a:sym typeface="Proxima Nova"/>
              </a:rPr>
              <a:t>Devices</a:t>
            </a:r>
            <a:endParaRPr b="1" sz="1000">
              <a:solidFill>
                <a:srgbClr val="24374E"/>
              </a:solidFill>
              <a:latin typeface="Proxima Nova"/>
              <a:ea typeface="Proxima Nova"/>
              <a:cs typeface="Proxima Nova"/>
              <a:sym typeface="Proxima Nova"/>
            </a:endParaRPr>
          </a:p>
          <a:p>
            <a:pPr indent="0" lvl="0" marL="0" rtl="0" algn="just">
              <a:lnSpc>
                <a:spcPct val="115000"/>
              </a:lnSpc>
              <a:spcBef>
                <a:spcPts val="0"/>
              </a:spcBef>
              <a:spcAft>
                <a:spcPts val="0"/>
              </a:spcAft>
              <a:buNone/>
            </a:pPr>
            <a:r>
              <a:rPr lang="en-GB" sz="1000">
                <a:solidFill>
                  <a:srgbClr val="24374E"/>
                </a:solidFill>
                <a:latin typeface="Proxima Nova"/>
                <a:ea typeface="Proxima Nova"/>
                <a:cs typeface="Proxima Nova"/>
                <a:sym typeface="Proxima Nova"/>
              </a:rPr>
              <a:t>MessageBird’s global business reaches over</a:t>
            </a:r>
            <a:endParaRPr sz="1000">
              <a:solidFill>
                <a:srgbClr val="24374E"/>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GB" sz="1000">
                <a:solidFill>
                  <a:srgbClr val="24374E"/>
                </a:solidFill>
                <a:latin typeface="Proxima Nova"/>
                <a:ea typeface="Proxima Nova"/>
                <a:cs typeface="Proxima Nova"/>
                <a:sym typeface="Proxima Nova"/>
              </a:rPr>
              <a:t>7 billion devices.</a:t>
            </a:r>
            <a:endParaRPr sz="1000">
              <a:solidFill>
                <a:srgbClr val="24374E"/>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000">
              <a:solidFill>
                <a:srgbClr val="3A4657"/>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b="1" lang="en-GB" sz="1000">
                <a:solidFill>
                  <a:srgbClr val="0089FF"/>
                </a:solidFill>
                <a:latin typeface="Proxima Nova"/>
                <a:ea typeface="Proxima Nova"/>
                <a:cs typeface="Proxima Nova"/>
                <a:sym typeface="Proxima Nova"/>
              </a:rPr>
              <a:t>25</a:t>
            </a:r>
            <a:r>
              <a:rPr b="1" lang="en-GB" sz="1000">
                <a:solidFill>
                  <a:srgbClr val="0089FF"/>
                </a:solidFill>
                <a:latin typeface="Proxima Nova"/>
                <a:ea typeface="Proxima Nova"/>
                <a:cs typeface="Proxima Nova"/>
                <a:sym typeface="Proxima Nova"/>
              </a:rPr>
              <a:t>,000+</a:t>
            </a:r>
            <a:r>
              <a:rPr b="1" lang="en-GB" sz="1000">
                <a:solidFill>
                  <a:srgbClr val="24374E"/>
                </a:solidFill>
                <a:latin typeface="Proxima Nova"/>
                <a:ea typeface="Proxima Nova"/>
                <a:cs typeface="Proxima Nova"/>
                <a:sym typeface="Proxima Nova"/>
              </a:rPr>
              <a:t> Customers</a:t>
            </a:r>
            <a:endParaRPr b="1" sz="1000">
              <a:solidFill>
                <a:srgbClr val="24374E"/>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GB" sz="1000">
                <a:solidFill>
                  <a:srgbClr val="24374E"/>
                </a:solidFill>
                <a:latin typeface="Proxima Nova"/>
                <a:ea typeface="Proxima Nova"/>
                <a:cs typeface="Proxima Nova"/>
                <a:sym typeface="Proxima Nova"/>
              </a:rPr>
              <a:t>Customers in over 60+ countries, across a great variety of industries.</a:t>
            </a:r>
            <a:endParaRPr sz="1000">
              <a:solidFill>
                <a:srgbClr val="24374E"/>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000">
              <a:solidFill>
                <a:srgbClr val="3A4657"/>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b="1" lang="en-GB" sz="1000">
                <a:solidFill>
                  <a:srgbClr val="0089FF"/>
                </a:solidFill>
                <a:latin typeface="Proxima Nova"/>
                <a:ea typeface="Proxima Nova"/>
                <a:cs typeface="Proxima Nova"/>
                <a:sym typeface="Proxima Nova"/>
              </a:rPr>
              <a:t>7</a:t>
            </a:r>
            <a:r>
              <a:rPr b="1" lang="en-GB" sz="1000">
                <a:solidFill>
                  <a:srgbClr val="0089FF"/>
                </a:solidFill>
                <a:latin typeface="Proxima Nova"/>
                <a:ea typeface="Proxima Nova"/>
                <a:cs typeface="Proxima Nova"/>
                <a:sym typeface="Proxima Nova"/>
              </a:rPr>
              <a:t>00+ </a:t>
            </a:r>
            <a:r>
              <a:rPr b="1" lang="en-GB" sz="1000">
                <a:solidFill>
                  <a:srgbClr val="24374E"/>
                </a:solidFill>
                <a:latin typeface="Proxima Nova"/>
                <a:ea typeface="Proxima Nova"/>
                <a:cs typeface="Proxima Nova"/>
                <a:sym typeface="Proxima Nova"/>
              </a:rPr>
              <a:t>Employees</a:t>
            </a:r>
            <a:endParaRPr b="1" sz="1000">
              <a:solidFill>
                <a:srgbClr val="24374E"/>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GB" sz="1000">
                <a:solidFill>
                  <a:srgbClr val="24374E"/>
                </a:solidFill>
                <a:latin typeface="Proxima Nova"/>
                <a:ea typeface="Proxima Nova"/>
                <a:cs typeface="Proxima Nova"/>
                <a:sym typeface="Proxima Nova"/>
              </a:rPr>
              <a:t>More than </a:t>
            </a:r>
            <a:r>
              <a:rPr lang="en-GB" sz="1000">
                <a:solidFill>
                  <a:srgbClr val="24374E"/>
                </a:solidFill>
                <a:latin typeface="Proxima Nova"/>
                <a:ea typeface="Proxima Nova"/>
                <a:cs typeface="Proxima Nova"/>
                <a:sym typeface="Proxima Nova"/>
              </a:rPr>
              <a:t>700 employees who represent more than 55 nationalities</a:t>
            </a:r>
            <a:r>
              <a:rPr lang="en-GB" sz="1000">
                <a:solidFill>
                  <a:srgbClr val="24374E"/>
                </a:solidFill>
                <a:latin typeface="Proxima Nova"/>
                <a:ea typeface="Proxima Nova"/>
                <a:cs typeface="Proxima Nova"/>
                <a:sym typeface="Proxima Nova"/>
              </a:rPr>
              <a:t>.</a:t>
            </a:r>
            <a:endParaRPr sz="1000">
              <a:solidFill>
                <a:srgbClr val="24374E"/>
              </a:solidFill>
              <a:latin typeface="Proxima Nova"/>
              <a:ea typeface="Proxima Nova"/>
              <a:cs typeface="Proxima Nova"/>
              <a:sym typeface="Proxima Nova"/>
            </a:endParaRPr>
          </a:p>
        </p:txBody>
      </p:sp>
      <p:pic>
        <p:nvPicPr>
          <p:cNvPr id="129" name="Google Shape;129;p35"/>
          <p:cNvPicPr preferRelativeResize="0"/>
          <p:nvPr/>
        </p:nvPicPr>
        <p:blipFill>
          <a:blip r:embed="rId3">
            <a:alphaModFix/>
          </a:blip>
          <a:stretch>
            <a:fillRect/>
          </a:stretch>
        </p:blipFill>
        <p:spPr>
          <a:xfrm>
            <a:off x="8484063" y="4516900"/>
            <a:ext cx="533275" cy="533250"/>
          </a:xfrm>
          <a:prstGeom prst="rect">
            <a:avLst/>
          </a:prstGeom>
          <a:noFill/>
          <a:ln>
            <a:noFill/>
          </a:ln>
        </p:spPr>
      </p:pic>
      <p:sp>
        <p:nvSpPr>
          <p:cNvPr id="130" name="Google Shape;130;p35"/>
          <p:cNvSpPr txBox="1"/>
          <p:nvPr/>
        </p:nvSpPr>
        <p:spPr>
          <a:xfrm>
            <a:off x="623625" y="292925"/>
            <a:ext cx="3548100" cy="45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rgbClr val="24374E"/>
                </a:solidFill>
                <a:latin typeface="Proxima Nova"/>
                <a:ea typeface="Proxima Nova"/>
                <a:cs typeface="Proxima Nova"/>
                <a:sym typeface="Proxima Nova"/>
              </a:rPr>
              <a:t>Introduction</a:t>
            </a:r>
            <a:endParaRPr b="1" sz="1800">
              <a:solidFill>
                <a:srgbClr val="24374E"/>
              </a:solidFill>
              <a:latin typeface="Proxima Nova"/>
              <a:ea typeface="Proxima Nova"/>
              <a:cs typeface="Proxima Nova"/>
              <a:sym typeface="Proxima Nova"/>
            </a:endParaRPr>
          </a:p>
        </p:txBody>
      </p:sp>
      <p:pic>
        <p:nvPicPr>
          <p:cNvPr id="131" name="Google Shape;131;p35"/>
          <p:cNvPicPr preferRelativeResize="0"/>
          <p:nvPr/>
        </p:nvPicPr>
        <p:blipFill>
          <a:blip r:embed="rId4">
            <a:alphaModFix/>
          </a:blip>
          <a:stretch>
            <a:fillRect/>
          </a:stretch>
        </p:blipFill>
        <p:spPr>
          <a:xfrm>
            <a:off x="720000" y="1196775"/>
            <a:ext cx="822600" cy="822600"/>
          </a:xfrm>
          <a:prstGeom prst="rect">
            <a:avLst/>
          </a:prstGeom>
          <a:noFill/>
          <a:ln>
            <a:noFill/>
          </a:ln>
        </p:spPr>
      </p:pic>
      <p:sp>
        <p:nvSpPr>
          <p:cNvPr id="132" name="Google Shape;132;p35"/>
          <p:cNvSpPr txBox="1"/>
          <p:nvPr/>
        </p:nvSpPr>
        <p:spPr>
          <a:xfrm>
            <a:off x="1625024" y="1276116"/>
            <a:ext cx="2685000" cy="663900"/>
          </a:xfrm>
          <a:prstGeom prst="rect">
            <a:avLst/>
          </a:prstGeom>
          <a:noFill/>
          <a:ln>
            <a:noFill/>
          </a:ln>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b="1" lang="en-GB" sz="1000">
                <a:solidFill>
                  <a:srgbClr val="0089FF"/>
                </a:solidFill>
                <a:latin typeface="Proxima Nova"/>
                <a:ea typeface="Proxima Nova"/>
                <a:cs typeface="Proxima Nova"/>
                <a:sym typeface="Proxima Nova"/>
              </a:rPr>
              <a:t>Evgeny</a:t>
            </a:r>
            <a:r>
              <a:rPr lang="en-GB" sz="1000">
                <a:solidFill>
                  <a:srgbClr val="24374E"/>
                </a:solidFill>
                <a:latin typeface="Proxima Nova"/>
                <a:ea typeface="Proxima Nova"/>
                <a:cs typeface="Proxima Nova"/>
                <a:sym typeface="Proxima Nova"/>
              </a:rPr>
              <a:t> </a:t>
            </a:r>
            <a:endParaRPr sz="1000">
              <a:solidFill>
                <a:srgbClr val="24374E"/>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b="1" lang="en-GB" sz="1000">
                <a:solidFill>
                  <a:srgbClr val="24374E"/>
                </a:solidFill>
                <a:latin typeface="Proxima Nova"/>
                <a:ea typeface="Proxima Nova"/>
                <a:cs typeface="Proxima Nova"/>
                <a:sym typeface="Proxima Nova"/>
              </a:rPr>
              <a:t>Engineering Team Lead</a:t>
            </a:r>
            <a:endParaRPr b="1" sz="1000">
              <a:solidFill>
                <a:srgbClr val="24374E"/>
              </a:solidFill>
              <a:latin typeface="Proxima Nova"/>
              <a:ea typeface="Proxima Nova"/>
              <a:cs typeface="Proxima Nova"/>
              <a:sym typeface="Proxima Nova"/>
            </a:endParaRPr>
          </a:p>
        </p:txBody>
      </p:sp>
      <p:pic>
        <p:nvPicPr>
          <p:cNvPr id="133" name="Google Shape;133;p35">
            <a:hlinkClick r:id="rId5"/>
          </p:cNvPr>
          <p:cNvPicPr preferRelativeResize="0"/>
          <p:nvPr/>
        </p:nvPicPr>
        <p:blipFill>
          <a:blip r:embed="rId6">
            <a:alphaModFix/>
          </a:blip>
          <a:stretch>
            <a:fillRect/>
          </a:stretch>
        </p:blipFill>
        <p:spPr>
          <a:xfrm>
            <a:off x="1658574" y="1787750"/>
            <a:ext cx="198400" cy="198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9FD"/>
        </a:solidFill>
      </p:bgPr>
    </p:bg>
    <p:spTree>
      <p:nvGrpSpPr>
        <p:cNvPr id="137" name="Shape 137"/>
        <p:cNvGrpSpPr/>
        <p:nvPr/>
      </p:nvGrpSpPr>
      <p:grpSpPr>
        <a:xfrm>
          <a:off x="0" y="0"/>
          <a:ext cx="0" cy="0"/>
          <a:chOff x="0" y="0"/>
          <a:chExt cx="0" cy="0"/>
        </a:xfrm>
      </p:grpSpPr>
      <p:pic>
        <p:nvPicPr>
          <p:cNvPr id="138" name="Google Shape;138;p36"/>
          <p:cNvPicPr preferRelativeResize="0"/>
          <p:nvPr/>
        </p:nvPicPr>
        <p:blipFill>
          <a:blip r:embed="rId3">
            <a:alphaModFix/>
          </a:blip>
          <a:stretch>
            <a:fillRect/>
          </a:stretch>
        </p:blipFill>
        <p:spPr>
          <a:xfrm>
            <a:off x="8484063" y="4516900"/>
            <a:ext cx="533275" cy="533250"/>
          </a:xfrm>
          <a:prstGeom prst="rect">
            <a:avLst/>
          </a:prstGeom>
          <a:noFill/>
          <a:ln>
            <a:noFill/>
          </a:ln>
        </p:spPr>
      </p:pic>
      <p:sp>
        <p:nvSpPr>
          <p:cNvPr id="139" name="Google Shape;139;p36"/>
          <p:cNvSpPr txBox="1"/>
          <p:nvPr>
            <p:ph idx="4294967295" type="body"/>
          </p:nvPr>
        </p:nvSpPr>
        <p:spPr>
          <a:xfrm>
            <a:off x="623624" y="1510850"/>
            <a:ext cx="5696400" cy="2864700"/>
          </a:xfrm>
          <a:prstGeom prst="rect">
            <a:avLst/>
          </a:prstGeom>
        </p:spPr>
        <p:txBody>
          <a:bodyPr anchorCtr="0" anchor="t" bIns="91425" lIns="91425" spcFirstLastPara="1" rIns="91425" wrap="square" tIns="91425">
            <a:noAutofit/>
          </a:bodyPr>
          <a:lstStyle/>
          <a:p>
            <a:pPr indent="-292100" lvl="0" marL="457200" marR="0" rtl="0" algn="l">
              <a:lnSpc>
                <a:spcPct val="115000"/>
              </a:lnSpc>
              <a:spcBef>
                <a:spcPts val="0"/>
              </a:spcBef>
              <a:spcAft>
                <a:spcPts val="0"/>
              </a:spcAft>
              <a:buClr>
                <a:srgbClr val="24374E"/>
              </a:buClr>
              <a:buSzPts val="1000"/>
              <a:buFont typeface="Helvetica Neue"/>
              <a:buAutoNum type="arabicPeriod"/>
            </a:pPr>
            <a:r>
              <a:rPr b="1" lang="en-GB" sz="1000">
                <a:solidFill>
                  <a:srgbClr val="24374E"/>
                </a:solidFill>
                <a:latin typeface="Proxima Nova"/>
                <a:ea typeface="Proxima Nova"/>
                <a:cs typeface="Proxima Nova"/>
                <a:sym typeface="Proxima Nova"/>
              </a:rPr>
              <a:t>Introduction to Protocol Buffers and gRPC</a:t>
            </a:r>
            <a:br>
              <a:rPr lang="en-GB" sz="1000">
                <a:solidFill>
                  <a:srgbClr val="24374E"/>
                </a:solidFill>
                <a:latin typeface="Proxima Nova"/>
                <a:ea typeface="Proxima Nova"/>
                <a:cs typeface="Proxima Nova"/>
                <a:sym typeface="Proxima Nova"/>
              </a:rPr>
            </a:br>
            <a:r>
              <a:rPr lang="en-GB" sz="1000">
                <a:solidFill>
                  <a:srgbClr val="24374E"/>
                </a:solidFill>
                <a:latin typeface="Proxima Nova"/>
                <a:ea typeface="Proxima Nova"/>
                <a:cs typeface="Proxima Nova"/>
                <a:sym typeface="Proxima Nova"/>
              </a:rPr>
              <a:t>Short introduction to get everybody up to speed</a:t>
            </a:r>
            <a:br>
              <a:rPr lang="en-GB" sz="1000">
                <a:solidFill>
                  <a:srgbClr val="24374E"/>
                </a:solidFill>
                <a:latin typeface="Proxima Nova"/>
                <a:ea typeface="Proxima Nova"/>
                <a:cs typeface="Proxima Nova"/>
                <a:sym typeface="Proxima Nova"/>
              </a:rPr>
            </a:br>
            <a:endParaRPr sz="1000">
              <a:solidFill>
                <a:srgbClr val="24374E"/>
              </a:solidFill>
              <a:latin typeface="Proxima Nova"/>
              <a:ea typeface="Proxima Nova"/>
              <a:cs typeface="Proxima Nova"/>
              <a:sym typeface="Proxima Nova"/>
            </a:endParaRPr>
          </a:p>
          <a:p>
            <a:pPr indent="-292100" lvl="0" marL="457200" marR="0" rtl="0" algn="l">
              <a:lnSpc>
                <a:spcPct val="115000"/>
              </a:lnSpc>
              <a:spcBef>
                <a:spcPts val="0"/>
              </a:spcBef>
              <a:spcAft>
                <a:spcPts val="0"/>
              </a:spcAft>
              <a:buClr>
                <a:srgbClr val="24374E"/>
              </a:buClr>
              <a:buSzPts val="1000"/>
              <a:buFont typeface="Helvetica Neue"/>
              <a:buAutoNum type="arabicPeriod"/>
            </a:pPr>
            <a:r>
              <a:rPr b="1" lang="en-GB" sz="1000">
                <a:solidFill>
                  <a:srgbClr val="24374E"/>
                </a:solidFill>
                <a:latin typeface="Proxima Nova"/>
                <a:ea typeface="Proxima Nova"/>
                <a:cs typeface="Proxima Nova"/>
                <a:sym typeface="Proxima Nova"/>
              </a:rPr>
              <a:t>Why you should consider it?</a:t>
            </a:r>
            <a:br>
              <a:rPr lang="en-GB" sz="1000">
                <a:solidFill>
                  <a:srgbClr val="24374E"/>
                </a:solidFill>
                <a:latin typeface="Proxima Nova"/>
                <a:ea typeface="Proxima Nova"/>
                <a:cs typeface="Proxima Nova"/>
                <a:sym typeface="Proxima Nova"/>
              </a:rPr>
            </a:br>
            <a:r>
              <a:rPr lang="en-GB" sz="1000">
                <a:solidFill>
                  <a:srgbClr val="24374E"/>
                </a:solidFill>
                <a:latin typeface="Proxima Nova"/>
                <a:ea typeface="Proxima Nova"/>
                <a:cs typeface="Proxima Nova"/>
                <a:sym typeface="Proxima Nova"/>
              </a:rPr>
              <a:t>Reasons to choose Protocol Buffers and gRPC</a:t>
            </a:r>
            <a:br>
              <a:rPr lang="en-GB" sz="1000">
                <a:solidFill>
                  <a:srgbClr val="24374E"/>
                </a:solidFill>
                <a:latin typeface="Proxima Nova"/>
                <a:ea typeface="Proxima Nova"/>
                <a:cs typeface="Proxima Nova"/>
                <a:sym typeface="Proxima Nova"/>
              </a:rPr>
            </a:br>
            <a:endParaRPr sz="1000">
              <a:solidFill>
                <a:srgbClr val="24374E"/>
              </a:solidFill>
              <a:latin typeface="Proxima Nova"/>
              <a:ea typeface="Proxima Nova"/>
              <a:cs typeface="Proxima Nova"/>
              <a:sym typeface="Proxima Nova"/>
            </a:endParaRPr>
          </a:p>
          <a:p>
            <a:pPr indent="-292100" lvl="0" marL="457200" marR="0" rtl="0" algn="l">
              <a:lnSpc>
                <a:spcPct val="115000"/>
              </a:lnSpc>
              <a:spcBef>
                <a:spcPts val="0"/>
              </a:spcBef>
              <a:spcAft>
                <a:spcPts val="0"/>
              </a:spcAft>
              <a:buClr>
                <a:srgbClr val="24374E"/>
              </a:buClr>
              <a:buSzPts val="1000"/>
              <a:buFont typeface="Helvetica Neue"/>
              <a:buAutoNum type="arabicPeriod"/>
            </a:pPr>
            <a:r>
              <a:rPr b="1" lang="en-GB" sz="1000">
                <a:solidFill>
                  <a:srgbClr val="24374E"/>
                </a:solidFill>
                <a:latin typeface="Proxima Nova"/>
                <a:ea typeface="Proxima Nova"/>
                <a:cs typeface="Proxima Nova"/>
                <a:sym typeface="Proxima Nova"/>
              </a:rPr>
              <a:t>How is it used in MessageBird</a:t>
            </a:r>
            <a:br>
              <a:rPr lang="en-GB" sz="1000">
                <a:solidFill>
                  <a:srgbClr val="24374E"/>
                </a:solidFill>
                <a:latin typeface="Proxima Nova"/>
                <a:ea typeface="Proxima Nova"/>
                <a:cs typeface="Proxima Nova"/>
                <a:sym typeface="Proxima Nova"/>
              </a:rPr>
            </a:br>
            <a:r>
              <a:rPr lang="en-GB" sz="1000">
                <a:solidFill>
                  <a:srgbClr val="24374E"/>
                </a:solidFill>
                <a:latin typeface="Proxima Nova"/>
                <a:ea typeface="Proxima Nova"/>
                <a:cs typeface="Proxima Nova"/>
                <a:sym typeface="Proxima Nova"/>
              </a:rPr>
              <a:t>Tips and tricks for using </a:t>
            </a:r>
            <a:r>
              <a:rPr lang="en-GB" sz="1000">
                <a:solidFill>
                  <a:srgbClr val="24374E"/>
                </a:solidFill>
                <a:latin typeface="Proxima Nova"/>
                <a:ea typeface="Proxima Nova"/>
                <a:cs typeface="Proxima Nova"/>
                <a:sym typeface="Proxima Nova"/>
              </a:rPr>
              <a:t>Protocol Buffers and gRPC in a large organization</a:t>
            </a:r>
            <a:br>
              <a:rPr lang="en-GB" sz="1000">
                <a:solidFill>
                  <a:srgbClr val="24374E"/>
                </a:solidFill>
                <a:latin typeface="Proxima Nova"/>
                <a:ea typeface="Proxima Nova"/>
                <a:cs typeface="Proxima Nova"/>
                <a:sym typeface="Proxima Nova"/>
              </a:rPr>
            </a:br>
            <a:endParaRPr sz="1000">
              <a:solidFill>
                <a:srgbClr val="24374E"/>
              </a:solidFill>
              <a:latin typeface="Proxima Nova"/>
              <a:ea typeface="Proxima Nova"/>
              <a:cs typeface="Proxima Nova"/>
              <a:sym typeface="Proxima Nova"/>
            </a:endParaRPr>
          </a:p>
        </p:txBody>
      </p:sp>
      <p:sp>
        <p:nvSpPr>
          <p:cNvPr id="140" name="Google Shape;140;p36"/>
          <p:cNvSpPr txBox="1"/>
          <p:nvPr/>
        </p:nvSpPr>
        <p:spPr>
          <a:xfrm>
            <a:off x="623625" y="292925"/>
            <a:ext cx="3548100" cy="45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rgbClr val="24374E"/>
                </a:solidFill>
                <a:latin typeface="Proxima Nova"/>
                <a:ea typeface="Proxima Nova"/>
                <a:cs typeface="Proxima Nova"/>
                <a:sym typeface="Proxima Nova"/>
              </a:rPr>
              <a:t>Agenda</a:t>
            </a:r>
            <a:endParaRPr b="1" sz="1800">
              <a:solidFill>
                <a:srgbClr val="24374E"/>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9FD"/>
        </a:solidFill>
      </p:bgPr>
    </p:bg>
    <p:spTree>
      <p:nvGrpSpPr>
        <p:cNvPr id="144" name="Shape 144"/>
        <p:cNvGrpSpPr/>
        <p:nvPr/>
      </p:nvGrpSpPr>
      <p:grpSpPr>
        <a:xfrm>
          <a:off x="0" y="0"/>
          <a:ext cx="0" cy="0"/>
          <a:chOff x="0" y="0"/>
          <a:chExt cx="0" cy="0"/>
        </a:xfrm>
      </p:grpSpPr>
      <p:sp>
        <p:nvSpPr>
          <p:cNvPr id="145" name="Google Shape;145;p37"/>
          <p:cNvSpPr txBox="1"/>
          <p:nvPr>
            <p:ph idx="1" type="body"/>
          </p:nvPr>
        </p:nvSpPr>
        <p:spPr>
          <a:xfrm>
            <a:off x="4572000" y="1425775"/>
            <a:ext cx="3618300" cy="28647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GB" sz="1000">
                <a:solidFill>
                  <a:srgbClr val="24374E"/>
                </a:solidFill>
                <a:latin typeface="Proxima Nova"/>
                <a:ea typeface="Proxima Nova"/>
                <a:cs typeface="Proxima Nova"/>
                <a:sym typeface="Proxima Nova"/>
              </a:rPr>
              <a:t>Protocol buffers are ideal for any situation in which you need to serialize typed data in extensible manner. They are most often used for defining communications protocols (together with gRPC) and for data storage.</a:t>
            </a:r>
            <a:endParaRPr sz="1000">
              <a:solidFill>
                <a:srgbClr val="24374E"/>
              </a:solidFill>
              <a:latin typeface="Proxima Nova"/>
              <a:ea typeface="Proxima Nova"/>
              <a:cs typeface="Proxima Nova"/>
              <a:sym typeface="Proxima Nova"/>
            </a:endParaRPr>
          </a:p>
          <a:p>
            <a:pPr indent="0" lvl="0" marL="0" marR="0" rtl="0" algn="l">
              <a:lnSpc>
                <a:spcPct val="115000"/>
              </a:lnSpc>
              <a:spcBef>
                <a:spcPts val="1600"/>
              </a:spcBef>
              <a:spcAft>
                <a:spcPts val="0"/>
              </a:spcAft>
              <a:buNone/>
            </a:pPr>
            <a:r>
              <a:rPr lang="en-GB" sz="1000">
                <a:solidFill>
                  <a:srgbClr val="24374E"/>
                </a:solidFill>
                <a:latin typeface="Proxima Nova"/>
                <a:ea typeface="Proxima Nova"/>
                <a:cs typeface="Proxima Nova"/>
                <a:sym typeface="Proxima Nova"/>
              </a:rPr>
              <a:t>Some of the advantages of using protocol buffers include:</a:t>
            </a:r>
            <a:endParaRPr sz="1000">
              <a:solidFill>
                <a:srgbClr val="24374E"/>
              </a:solidFill>
              <a:latin typeface="Proxima Nova"/>
              <a:ea typeface="Proxima Nova"/>
              <a:cs typeface="Proxima Nova"/>
              <a:sym typeface="Proxima Nova"/>
            </a:endParaRPr>
          </a:p>
          <a:p>
            <a:pPr indent="-292100" lvl="0" marL="457200" marR="0" rtl="0" algn="l">
              <a:lnSpc>
                <a:spcPct val="115000"/>
              </a:lnSpc>
              <a:spcBef>
                <a:spcPts val="1600"/>
              </a:spcBef>
              <a:spcAft>
                <a:spcPts val="0"/>
              </a:spcAft>
              <a:buClr>
                <a:srgbClr val="24374E"/>
              </a:buClr>
              <a:buSzPts val="1000"/>
              <a:buFont typeface="Helvetica Neue"/>
              <a:buChar char="●"/>
            </a:pPr>
            <a:r>
              <a:rPr b="1" lang="en-GB" sz="1000">
                <a:solidFill>
                  <a:srgbClr val="24374E"/>
                </a:solidFill>
                <a:latin typeface="Proxima Nova"/>
                <a:ea typeface="Proxima Nova"/>
                <a:cs typeface="Proxima Nova"/>
                <a:sym typeface="Proxima Nova"/>
              </a:rPr>
              <a:t>Compact data storage</a:t>
            </a:r>
            <a:endParaRPr b="1" sz="1000">
              <a:solidFill>
                <a:srgbClr val="24374E"/>
              </a:solidFill>
              <a:latin typeface="Proxima Nova"/>
              <a:ea typeface="Proxima Nova"/>
              <a:cs typeface="Proxima Nova"/>
              <a:sym typeface="Proxima Nova"/>
            </a:endParaRPr>
          </a:p>
          <a:p>
            <a:pPr indent="-292100" lvl="0" marL="457200" marR="0" rtl="0" algn="l">
              <a:lnSpc>
                <a:spcPct val="115000"/>
              </a:lnSpc>
              <a:spcBef>
                <a:spcPts val="0"/>
              </a:spcBef>
              <a:spcAft>
                <a:spcPts val="0"/>
              </a:spcAft>
              <a:buClr>
                <a:srgbClr val="24374E"/>
              </a:buClr>
              <a:buSzPts val="1000"/>
              <a:buFont typeface="Helvetica Neue"/>
              <a:buChar char="●"/>
            </a:pPr>
            <a:r>
              <a:rPr b="1" lang="en-GB" sz="1000">
                <a:solidFill>
                  <a:srgbClr val="24374E"/>
                </a:solidFill>
                <a:latin typeface="Proxima Nova"/>
                <a:ea typeface="Proxima Nova"/>
                <a:cs typeface="Proxima Nova"/>
                <a:sym typeface="Proxima Nova"/>
              </a:rPr>
              <a:t>Fast parsing</a:t>
            </a:r>
            <a:endParaRPr b="1" sz="1000">
              <a:solidFill>
                <a:srgbClr val="24374E"/>
              </a:solidFill>
              <a:latin typeface="Proxima Nova"/>
              <a:ea typeface="Proxima Nova"/>
              <a:cs typeface="Proxima Nova"/>
              <a:sym typeface="Proxima Nova"/>
            </a:endParaRPr>
          </a:p>
          <a:p>
            <a:pPr indent="-292100" lvl="0" marL="457200" marR="0" rtl="0" algn="l">
              <a:lnSpc>
                <a:spcPct val="115000"/>
              </a:lnSpc>
              <a:spcBef>
                <a:spcPts val="0"/>
              </a:spcBef>
              <a:spcAft>
                <a:spcPts val="0"/>
              </a:spcAft>
              <a:buClr>
                <a:srgbClr val="24374E"/>
              </a:buClr>
              <a:buSzPts val="1000"/>
              <a:buFont typeface="Helvetica Neue"/>
              <a:buChar char="●"/>
            </a:pPr>
            <a:r>
              <a:rPr b="1" lang="en-GB" sz="1000">
                <a:solidFill>
                  <a:srgbClr val="24374E"/>
                </a:solidFill>
                <a:latin typeface="Proxima Nova"/>
                <a:ea typeface="Proxima Nova"/>
                <a:cs typeface="Proxima Nova"/>
                <a:sym typeface="Proxima Nova"/>
              </a:rPr>
              <a:t>Availability in many programming languages</a:t>
            </a:r>
            <a:endParaRPr b="1" sz="1000">
              <a:solidFill>
                <a:srgbClr val="24374E"/>
              </a:solidFill>
              <a:latin typeface="Proxima Nova"/>
              <a:ea typeface="Proxima Nova"/>
              <a:cs typeface="Proxima Nova"/>
              <a:sym typeface="Proxima Nova"/>
            </a:endParaRPr>
          </a:p>
          <a:p>
            <a:pPr indent="-292100" lvl="0" marL="457200" marR="0" rtl="0" algn="l">
              <a:lnSpc>
                <a:spcPct val="115000"/>
              </a:lnSpc>
              <a:spcBef>
                <a:spcPts val="0"/>
              </a:spcBef>
              <a:spcAft>
                <a:spcPts val="0"/>
              </a:spcAft>
              <a:buClr>
                <a:srgbClr val="24374E"/>
              </a:buClr>
              <a:buSzPts val="1000"/>
              <a:buFont typeface="Helvetica Neue"/>
              <a:buChar char="●"/>
            </a:pPr>
            <a:r>
              <a:rPr b="1" lang="en-GB" sz="1000">
                <a:solidFill>
                  <a:srgbClr val="24374E"/>
                </a:solidFill>
                <a:latin typeface="Proxima Nova"/>
                <a:ea typeface="Proxima Nova"/>
                <a:cs typeface="Proxima Nova"/>
                <a:sym typeface="Proxima Nova"/>
              </a:rPr>
              <a:t>Optimized functionality through automatically-generated classes</a:t>
            </a:r>
            <a:endParaRPr b="1" sz="1000">
              <a:solidFill>
                <a:srgbClr val="24374E"/>
              </a:solidFill>
              <a:latin typeface="Proxima Nova"/>
              <a:ea typeface="Proxima Nova"/>
              <a:cs typeface="Proxima Nova"/>
              <a:sym typeface="Proxima Nova"/>
            </a:endParaRPr>
          </a:p>
        </p:txBody>
      </p:sp>
      <p:sp>
        <p:nvSpPr>
          <p:cNvPr id="146" name="Google Shape;146;p37"/>
          <p:cNvSpPr txBox="1"/>
          <p:nvPr/>
        </p:nvSpPr>
        <p:spPr>
          <a:xfrm>
            <a:off x="623625" y="292925"/>
            <a:ext cx="3548100" cy="45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rgbClr val="24374E"/>
                </a:solidFill>
                <a:latin typeface="Proxima Nova"/>
                <a:ea typeface="Proxima Nova"/>
                <a:cs typeface="Proxima Nova"/>
                <a:sym typeface="Proxima Nova"/>
              </a:rPr>
              <a:t>Protocol Buffers overview</a:t>
            </a:r>
            <a:endParaRPr b="1" sz="1800">
              <a:solidFill>
                <a:srgbClr val="24374E"/>
              </a:solidFill>
              <a:latin typeface="Proxima Nova"/>
              <a:ea typeface="Proxima Nova"/>
              <a:cs typeface="Proxima Nova"/>
              <a:sym typeface="Proxima Nova"/>
            </a:endParaRPr>
          </a:p>
        </p:txBody>
      </p:sp>
      <p:sp>
        <p:nvSpPr>
          <p:cNvPr id="147" name="Google Shape;147;p37"/>
          <p:cNvSpPr txBox="1"/>
          <p:nvPr/>
        </p:nvSpPr>
        <p:spPr>
          <a:xfrm>
            <a:off x="623625" y="1425775"/>
            <a:ext cx="3229800" cy="19305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GB" sz="1000">
                <a:solidFill>
                  <a:srgbClr val="24374E"/>
                </a:solidFill>
                <a:latin typeface="Proxima Nova"/>
                <a:ea typeface="Proxima Nova"/>
                <a:cs typeface="Proxima Nova"/>
                <a:sym typeface="Proxima Nova"/>
              </a:rPr>
              <a:t>Protocol buffers provide a language-neutral, platform-neutral, extensible mechanism for serializing structured data in a forward-compatible and backward-compatible way. </a:t>
            </a:r>
            <a:endParaRPr sz="1000">
              <a:solidFill>
                <a:srgbClr val="24374E"/>
              </a:solidFill>
              <a:latin typeface="Proxima Nova"/>
              <a:ea typeface="Proxima Nova"/>
              <a:cs typeface="Proxima Nova"/>
              <a:sym typeface="Proxima Nova"/>
            </a:endParaRPr>
          </a:p>
          <a:p>
            <a:pPr indent="0" lvl="0" marL="0" marR="0" rtl="0" algn="l">
              <a:lnSpc>
                <a:spcPct val="115000"/>
              </a:lnSpc>
              <a:spcBef>
                <a:spcPts val="1600"/>
              </a:spcBef>
              <a:spcAft>
                <a:spcPts val="0"/>
              </a:spcAft>
              <a:buNone/>
            </a:pPr>
            <a:r>
              <a:rPr lang="en-GB" sz="1000">
                <a:solidFill>
                  <a:srgbClr val="24374E"/>
                </a:solidFill>
                <a:latin typeface="Proxima Nova"/>
                <a:ea typeface="Proxima Nova"/>
                <a:cs typeface="Proxima Nova"/>
                <a:sym typeface="Proxima Nova"/>
              </a:rPr>
              <a:t>It’s like JSON, except it's smaller and faster, and it generates native language bindings.</a:t>
            </a:r>
            <a:endParaRPr sz="1000">
              <a:solidFill>
                <a:srgbClr val="24374E"/>
              </a:solidFill>
              <a:latin typeface="Proxima Nova"/>
              <a:ea typeface="Proxima Nova"/>
              <a:cs typeface="Proxima Nova"/>
              <a:sym typeface="Proxima Nova"/>
            </a:endParaRPr>
          </a:p>
          <a:p>
            <a:pPr indent="0" lvl="0" marL="0" marR="0" rtl="0" algn="l">
              <a:lnSpc>
                <a:spcPct val="115000"/>
              </a:lnSpc>
              <a:spcBef>
                <a:spcPts val="1600"/>
              </a:spcBef>
              <a:spcAft>
                <a:spcPts val="0"/>
              </a:spcAft>
              <a:buNone/>
            </a:pPr>
            <a:r>
              <a:rPr b="1" lang="en-GB" sz="1000">
                <a:solidFill>
                  <a:srgbClr val="24374E"/>
                </a:solidFill>
                <a:latin typeface="Proxima Nova"/>
                <a:ea typeface="Proxima Nova"/>
                <a:cs typeface="Proxima Nova"/>
                <a:sym typeface="Proxima Nova"/>
              </a:rPr>
              <a:t>C++ | C# | Dart | Go | Java | Kotlin | Python | etc.</a:t>
            </a:r>
            <a:endParaRPr b="1" sz="1000">
              <a:solidFill>
                <a:srgbClr val="24374E"/>
              </a:solidFill>
              <a:latin typeface="Proxima Nova"/>
              <a:ea typeface="Proxima Nova"/>
              <a:cs typeface="Proxima Nova"/>
              <a:sym typeface="Proxima Nova"/>
            </a:endParaRPr>
          </a:p>
          <a:p>
            <a:pPr indent="0" lvl="0" marL="0" marR="0" rtl="0" algn="l">
              <a:lnSpc>
                <a:spcPct val="115000"/>
              </a:lnSpc>
              <a:spcBef>
                <a:spcPts val="1600"/>
              </a:spcBef>
              <a:spcAft>
                <a:spcPts val="1600"/>
              </a:spcAft>
              <a:buNone/>
            </a:pPr>
            <a:r>
              <a:rPr lang="en-GB" sz="1000">
                <a:solidFill>
                  <a:srgbClr val="24374E"/>
                </a:solidFill>
                <a:latin typeface="Proxima Nova"/>
                <a:ea typeface="Proxima Nova"/>
                <a:cs typeface="Proxima Nova"/>
                <a:sym typeface="Proxima Nova"/>
              </a:rPr>
              <a:t>Source: Protocol Buffer </a:t>
            </a:r>
            <a:r>
              <a:rPr lang="en-GB" sz="1000" u="sng">
                <a:solidFill>
                  <a:srgbClr val="0089FF"/>
                </a:solidFill>
                <a:latin typeface="Proxima Nova"/>
                <a:ea typeface="Proxima Nova"/>
                <a:cs typeface="Proxima Nova"/>
                <a:sym typeface="Proxima Nova"/>
                <a:hlinkClick r:id="rId3">
                  <a:extLst>
                    <a:ext uri="{A12FA001-AC4F-418D-AE19-62706E023703}">
                      <ahyp:hlinkClr val="tx"/>
                    </a:ext>
                  </a:extLst>
                </a:hlinkClick>
              </a:rPr>
              <a:t>docs</a:t>
            </a:r>
            <a:endParaRPr sz="1000">
              <a:solidFill>
                <a:srgbClr val="0089FF"/>
              </a:solidFill>
              <a:latin typeface="Proxima Nova"/>
              <a:ea typeface="Proxima Nova"/>
              <a:cs typeface="Proxima Nova"/>
              <a:sym typeface="Proxima Nova"/>
            </a:endParaRPr>
          </a:p>
        </p:txBody>
      </p:sp>
      <p:pic>
        <p:nvPicPr>
          <p:cNvPr id="148" name="Google Shape;148;p37"/>
          <p:cNvPicPr preferRelativeResize="0"/>
          <p:nvPr/>
        </p:nvPicPr>
        <p:blipFill>
          <a:blip r:embed="rId4">
            <a:alphaModFix/>
          </a:blip>
          <a:stretch>
            <a:fillRect/>
          </a:stretch>
        </p:blipFill>
        <p:spPr>
          <a:xfrm>
            <a:off x="8484063" y="4516900"/>
            <a:ext cx="533275" cy="533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9FD"/>
        </a:solidFill>
      </p:bgPr>
    </p:bg>
    <p:spTree>
      <p:nvGrpSpPr>
        <p:cNvPr id="152" name="Shape 152"/>
        <p:cNvGrpSpPr/>
        <p:nvPr/>
      </p:nvGrpSpPr>
      <p:grpSpPr>
        <a:xfrm>
          <a:off x="0" y="0"/>
          <a:ext cx="0" cy="0"/>
          <a:chOff x="0" y="0"/>
          <a:chExt cx="0" cy="0"/>
        </a:xfrm>
      </p:grpSpPr>
      <p:sp>
        <p:nvSpPr>
          <p:cNvPr id="153" name="Google Shape;153;p38"/>
          <p:cNvSpPr txBox="1"/>
          <p:nvPr>
            <p:ph idx="1" type="body"/>
          </p:nvPr>
        </p:nvSpPr>
        <p:spPr>
          <a:xfrm>
            <a:off x="623625" y="1379175"/>
            <a:ext cx="3618300" cy="30855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24374E"/>
              </a:buClr>
              <a:buSzPts val="1000"/>
              <a:buFont typeface="Helvetica Neue"/>
              <a:buChar char="●"/>
            </a:pPr>
            <a:r>
              <a:rPr b="1" lang="en-GB" sz="1000">
                <a:solidFill>
                  <a:srgbClr val="24374E"/>
                </a:solidFill>
                <a:latin typeface="Proxima Nova"/>
                <a:ea typeface="Proxima Nova"/>
                <a:cs typeface="Proxima Nova"/>
                <a:sym typeface="Proxima Nova"/>
              </a:rPr>
              <a:t>Protocol Buffers specification covers two protocol versions: proto2 and proto3.</a:t>
            </a:r>
            <a:endParaRPr b="1" sz="1000">
              <a:solidFill>
                <a:srgbClr val="24374E"/>
              </a:solidFill>
              <a:latin typeface="Proxima Nova"/>
              <a:ea typeface="Proxima Nova"/>
              <a:cs typeface="Proxima Nova"/>
              <a:sym typeface="Proxima Nova"/>
            </a:endParaRPr>
          </a:p>
          <a:p>
            <a:pPr indent="-292100" lvl="0" marL="457200" rtl="0" algn="l">
              <a:spcBef>
                <a:spcPts val="0"/>
              </a:spcBef>
              <a:spcAft>
                <a:spcPts val="0"/>
              </a:spcAft>
              <a:buClr>
                <a:srgbClr val="24374E"/>
              </a:buClr>
              <a:buSzPts val="1000"/>
              <a:buFont typeface="Helvetica Neue"/>
              <a:buChar char="●"/>
            </a:pPr>
            <a:r>
              <a:rPr b="1" lang="en-GB" sz="1000">
                <a:solidFill>
                  <a:srgbClr val="24374E"/>
                </a:solidFill>
                <a:latin typeface="Proxima Nova"/>
                <a:ea typeface="Proxima Nova"/>
                <a:cs typeface="Proxima Nova"/>
                <a:sym typeface="Proxima Nova"/>
              </a:rPr>
              <a:t>Supported types:</a:t>
            </a:r>
            <a:endParaRPr b="1" sz="1000">
              <a:solidFill>
                <a:srgbClr val="24374E"/>
              </a:solidFill>
              <a:latin typeface="Proxima Nova"/>
              <a:ea typeface="Proxima Nova"/>
              <a:cs typeface="Proxima Nova"/>
              <a:sym typeface="Proxima Nova"/>
            </a:endParaRPr>
          </a:p>
          <a:p>
            <a:pPr indent="-292100" lvl="1" marL="914400" rtl="0" algn="l">
              <a:spcBef>
                <a:spcPts val="0"/>
              </a:spcBef>
              <a:spcAft>
                <a:spcPts val="0"/>
              </a:spcAft>
              <a:buClr>
                <a:srgbClr val="24374E"/>
              </a:buClr>
              <a:buSzPts val="1000"/>
              <a:buFont typeface="Helvetica Neue"/>
              <a:buChar char="○"/>
            </a:pPr>
            <a:r>
              <a:rPr lang="en-GB" sz="1000">
                <a:solidFill>
                  <a:srgbClr val="24374E"/>
                </a:solidFill>
                <a:latin typeface="Proxima Nova"/>
                <a:ea typeface="Proxima Nova"/>
                <a:cs typeface="Proxima Nova"/>
                <a:sym typeface="Proxima Nova"/>
              </a:rPr>
              <a:t>Scalar Types</a:t>
            </a:r>
            <a:endParaRPr sz="1000">
              <a:solidFill>
                <a:srgbClr val="24374E"/>
              </a:solidFill>
              <a:latin typeface="Proxima Nova"/>
              <a:ea typeface="Proxima Nova"/>
              <a:cs typeface="Proxima Nova"/>
              <a:sym typeface="Proxima Nova"/>
            </a:endParaRPr>
          </a:p>
          <a:p>
            <a:pPr indent="-292100" lvl="1" marL="914400" rtl="0" algn="l">
              <a:spcBef>
                <a:spcPts val="0"/>
              </a:spcBef>
              <a:spcAft>
                <a:spcPts val="0"/>
              </a:spcAft>
              <a:buClr>
                <a:srgbClr val="24374E"/>
              </a:buClr>
              <a:buSzPts val="1000"/>
              <a:buFont typeface="Helvetica Neue"/>
              <a:buChar char="○"/>
            </a:pPr>
            <a:r>
              <a:rPr lang="en-GB" sz="1000">
                <a:solidFill>
                  <a:srgbClr val="24374E"/>
                </a:solidFill>
                <a:latin typeface="Proxima Nova"/>
                <a:ea typeface="Proxima Nova"/>
                <a:cs typeface="Proxima Nova"/>
                <a:sym typeface="Proxima Nova"/>
              </a:rPr>
              <a:t>Enumerations</a:t>
            </a:r>
            <a:endParaRPr sz="1000">
              <a:solidFill>
                <a:srgbClr val="24374E"/>
              </a:solidFill>
              <a:latin typeface="Proxima Nova"/>
              <a:ea typeface="Proxima Nova"/>
              <a:cs typeface="Proxima Nova"/>
              <a:sym typeface="Proxima Nova"/>
            </a:endParaRPr>
          </a:p>
          <a:p>
            <a:pPr indent="-292100" lvl="1" marL="914400" rtl="0" algn="l">
              <a:spcBef>
                <a:spcPts val="0"/>
              </a:spcBef>
              <a:spcAft>
                <a:spcPts val="0"/>
              </a:spcAft>
              <a:buClr>
                <a:srgbClr val="24374E"/>
              </a:buClr>
              <a:buSzPts val="1000"/>
              <a:buFont typeface="Helvetica Neue"/>
              <a:buChar char="○"/>
            </a:pPr>
            <a:r>
              <a:rPr lang="en-GB" sz="1000">
                <a:solidFill>
                  <a:srgbClr val="24374E"/>
                </a:solidFill>
                <a:latin typeface="Proxima Nova"/>
                <a:ea typeface="Proxima Nova"/>
                <a:cs typeface="Proxima Nova"/>
                <a:sym typeface="Proxima Nova"/>
              </a:rPr>
              <a:t>Repeated Fields (arrays)</a:t>
            </a:r>
            <a:endParaRPr sz="1000">
              <a:solidFill>
                <a:srgbClr val="24374E"/>
              </a:solidFill>
              <a:latin typeface="Proxima Nova"/>
              <a:ea typeface="Proxima Nova"/>
              <a:cs typeface="Proxima Nova"/>
              <a:sym typeface="Proxima Nova"/>
            </a:endParaRPr>
          </a:p>
          <a:p>
            <a:pPr indent="-292100" lvl="1" marL="914400" rtl="0" algn="l">
              <a:spcBef>
                <a:spcPts val="0"/>
              </a:spcBef>
              <a:spcAft>
                <a:spcPts val="0"/>
              </a:spcAft>
              <a:buClr>
                <a:srgbClr val="24374E"/>
              </a:buClr>
              <a:buSzPts val="1000"/>
              <a:buFont typeface="Helvetica Neue"/>
              <a:buChar char="○"/>
            </a:pPr>
            <a:r>
              <a:rPr lang="en-GB" sz="1000">
                <a:solidFill>
                  <a:srgbClr val="24374E"/>
                </a:solidFill>
                <a:latin typeface="Proxima Nova"/>
                <a:ea typeface="Proxima Nova"/>
                <a:cs typeface="Proxima Nova"/>
                <a:sym typeface="Proxima Nova"/>
              </a:rPr>
              <a:t>Maps</a:t>
            </a:r>
            <a:endParaRPr sz="1000">
              <a:solidFill>
                <a:srgbClr val="24374E"/>
              </a:solidFill>
              <a:latin typeface="Proxima Nova"/>
              <a:ea typeface="Proxima Nova"/>
              <a:cs typeface="Proxima Nova"/>
              <a:sym typeface="Proxima Nova"/>
            </a:endParaRPr>
          </a:p>
          <a:p>
            <a:pPr indent="-292100" lvl="1" marL="914400" rtl="0" algn="l">
              <a:spcBef>
                <a:spcPts val="0"/>
              </a:spcBef>
              <a:spcAft>
                <a:spcPts val="0"/>
              </a:spcAft>
              <a:buClr>
                <a:srgbClr val="24374E"/>
              </a:buClr>
              <a:buSzPts val="1000"/>
              <a:buFont typeface="Helvetica Neue"/>
              <a:buChar char="○"/>
            </a:pPr>
            <a:r>
              <a:rPr lang="en-GB" sz="1000">
                <a:solidFill>
                  <a:srgbClr val="24374E"/>
                </a:solidFill>
                <a:latin typeface="Proxima Nova"/>
                <a:ea typeface="Proxima Nova"/>
                <a:cs typeface="Proxima Nova"/>
                <a:sym typeface="Proxima Nova"/>
              </a:rPr>
              <a:t>Oneof (unions)</a:t>
            </a:r>
            <a:endParaRPr sz="1000">
              <a:solidFill>
                <a:srgbClr val="24374E"/>
              </a:solidFill>
              <a:latin typeface="Proxima Nova"/>
              <a:ea typeface="Proxima Nova"/>
              <a:cs typeface="Proxima Nova"/>
              <a:sym typeface="Proxima Nova"/>
            </a:endParaRPr>
          </a:p>
          <a:p>
            <a:pPr indent="-292100" lvl="0" marL="457200" rtl="0" algn="l">
              <a:spcBef>
                <a:spcPts val="0"/>
              </a:spcBef>
              <a:spcAft>
                <a:spcPts val="0"/>
              </a:spcAft>
              <a:buClr>
                <a:srgbClr val="24374E"/>
              </a:buClr>
              <a:buSzPts val="1000"/>
              <a:buFont typeface="Proxima Nova"/>
              <a:buChar char="●"/>
            </a:pPr>
            <a:r>
              <a:rPr b="1" lang="en-GB" sz="1000">
                <a:solidFill>
                  <a:srgbClr val="24374E"/>
                </a:solidFill>
                <a:latin typeface="Proxima Nova"/>
                <a:ea typeface="Proxima Nova"/>
                <a:cs typeface="Proxima Nova"/>
                <a:sym typeface="Proxima Nova"/>
              </a:rPr>
              <a:t>Protobuf ships with pre-defined types:</a:t>
            </a:r>
            <a:endParaRPr b="1" sz="1000">
              <a:solidFill>
                <a:srgbClr val="24374E"/>
              </a:solidFill>
              <a:latin typeface="Proxima Nova"/>
              <a:ea typeface="Proxima Nova"/>
              <a:cs typeface="Proxima Nova"/>
              <a:sym typeface="Proxima Nova"/>
            </a:endParaRPr>
          </a:p>
          <a:p>
            <a:pPr indent="-292100" lvl="1" marL="914400" rtl="0" algn="l">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Wrappers, such as StringValue, Int32Value, BytesValue.</a:t>
            </a:r>
            <a:endParaRPr sz="1000">
              <a:solidFill>
                <a:srgbClr val="24374E"/>
              </a:solidFill>
              <a:latin typeface="Proxima Nova"/>
              <a:ea typeface="Proxima Nova"/>
              <a:cs typeface="Proxima Nova"/>
              <a:sym typeface="Proxima Nova"/>
            </a:endParaRPr>
          </a:p>
          <a:p>
            <a:pPr indent="-292100" lvl="1" marL="914400" rtl="0" algn="l">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Built-in types for duration, timestamp, etc.</a:t>
            </a:r>
            <a:endParaRPr sz="1000">
              <a:solidFill>
                <a:srgbClr val="24374E"/>
              </a:solidFill>
              <a:latin typeface="Proxima Nova"/>
              <a:ea typeface="Proxima Nova"/>
              <a:cs typeface="Proxima Nova"/>
              <a:sym typeface="Proxima Nova"/>
            </a:endParaRPr>
          </a:p>
          <a:p>
            <a:pPr indent="-292100" lvl="1" marL="914400" rtl="0" algn="l">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See all built-in types </a:t>
            </a:r>
            <a:r>
              <a:rPr lang="en-GB" sz="1000" u="sng">
                <a:solidFill>
                  <a:srgbClr val="0089FF"/>
                </a:solidFill>
                <a:latin typeface="Proxima Nova"/>
                <a:ea typeface="Proxima Nova"/>
                <a:cs typeface="Proxima Nova"/>
                <a:sym typeface="Proxima Nova"/>
                <a:hlinkClick r:id="rId3">
                  <a:extLst>
                    <a:ext uri="{A12FA001-AC4F-418D-AE19-62706E023703}">
                      <ahyp:hlinkClr val="tx"/>
                    </a:ext>
                  </a:extLst>
                </a:hlinkClick>
              </a:rPr>
              <a:t>here</a:t>
            </a:r>
            <a:r>
              <a:rPr lang="en-GB" sz="1000">
                <a:solidFill>
                  <a:srgbClr val="0089FF"/>
                </a:solidFill>
                <a:latin typeface="Proxima Nova"/>
                <a:ea typeface="Proxima Nova"/>
                <a:cs typeface="Proxima Nova"/>
                <a:sym typeface="Proxima Nova"/>
              </a:rPr>
              <a:t>.</a:t>
            </a:r>
            <a:endParaRPr sz="1000">
              <a:solidFill>
                <a:srgbClr val="0089FF"/>
              </a:solidFill>
              <a:latin typeface="Proxima Nova"/>
              <a:ea typeface="Proxima Nova"/>
              <a:cs typeface="Proxima Nova"/>
              <a:sym typeface="Proxima Nova"/>
            </a:endParaRPr>
          </a:p>
          <a:p>
            <a:pPr indent="-292100" lvl="0" marL="457200" rtl="0" algn="l">
              <a:spcBef>
                <a:spcPts val="0"/>
              </a:spcBef>
              <a:spcAft>
                <a:spcPts val="0"/>
              </a:spcAft>
              <a:buClr>
                <a:srgbClr val="24374E"/>
              </a:buClr>
              <a:buSzPts val="1000"/>
              <a:buFont typeface="Proxima Nova"/>
              <a:buChar char="●"/>
            </a:pPr>
            <a:r>
              <a:rPr b="1" lang="en-GB" sz="1000">
                <a:solidFill>
                  <a:srgbClr val="24374E"/>
                </a:solidFill>
                <a:latin typeface="Proxima Nova"/>
                <a:ea typeface="Proxima Nova"/>
                <a:cs typeface="Proxima Nova"/>
                <a:sym typeface="Proxima Nova"/>
              </a:rPr>
              <a:t>Difference between default and empty values.	</a:t>
            </a:r>
            <a:endParaRPr b="1" sz="1000">
              <a:solidFill>
                <a:srgbClr val="24374E"/>
              </a:solidFill>
              <a:latin typeface="Proxima Nova"/>
              <a:ea typeface="Proxima Nova"/>
              <a:cs typeface="Proxima Nova"/>
              <a:sym typeface="Proxima Nova"/>
            </a:endParaRPr>
          </a:p>
          <a:p>
            <a:pPr indent="0" lvl="0" marL="457200" rtl="0" algn="l">
              <a:spcBef>
                <a:spcPts val="1600"/>
              </a:spcBef>
              <a:spcAft>
                <a:spcPts val="1600"/>
              </a:spcAft>
              <a:buNone/>
            </a:pPr>
            <a:r>
              <a:t/>
            </a:r>
            <a:endParaRPr b="1" sz="1000">
              <a:solidFill>
                <a:srgbClr val="24374E"/>
              </a:solidFill>
              <a:latin typeface="Proxima Nova"/>
              <a:ea typeface="Proxima Nova"/>
              <a:cs typeface="Proxima Nova"/>
              <a:sym typeface="Proxima Nova"/>
            </a:endParaRPr>
          </a:p>
        </p:txBody>
      </p:sp>
      <p:sp>
        <p:nvSpPr>
          <p:cNvPr id="154" name="Google Shape;154;p38"/>
          <p:cNvSpPr txBox="1"/>
          <p:nvPr/>
        </p:nvSpPr>
        <p:spPr>
          <a:xfrm>
            <a:off x="623625" y="292925"/>
            <a:ext cx="3548100" cy="45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rgbClr val="24374E"/>
                </a:solidFill>
                <a:latin typeface="Proxima Nova"/>
                <a:ea typeface="Proxima Nova"/>
                <a:cs typeface="Proxima Nova"/>
                <a:sym typeface="Proxima Nova"/>
              </a:rPr>
              <a:t>Protocol Buffers overview</a:t>
            </a:r>
            <a:endParaRPr b="1" sz="1800">
              <a:solidFill>
                <a:srgbClr val="24374E"/>
              </a:solidFill>
              <a:latin typeface="Proxima Nova"/>
              <a:ea typeface="Proxima Nova"/>
              <a:cs typeface="Proxima Nova"/>
              <a:sym typeface="Proxima Nova"/>
            </a:endParaRPr>
          </a:p>
        </p:txBody>
      </p:sp>
      <p:sp>
        <p:nvSpPr>
          <p:cNvPr id="155" name="Google Shape;155;p38"/>
          <p:cNvSpPr txBox="1"/>
          <p:nvPr/>
        </p:nvSpPr>
        <p:spPr>
          <a:xfrm>
            <a:off x="4827450" y="1379175"/>
            <a:ext cx="3229800" cy="193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000">
                <a:solidFill>
                  <a:srgbClr val="24374E"/>
                </a:solidFill>
                <a:latin typeface="Proxima Nova"/>
                <a:ea typeface="Proxima Nova"/>
                <a:cs typeface="Proxima Nova"/>
                <a:sym typeface="Proxima Nova"/>
              </a:rPr>
              <a:t>Simple example of a search request message:</a:t>
            </a:r>
            <a:endParaRPr sz="1000">
              <a:solidFill>
                <a:srgbClr val="24374E"/>
              </a:solidFill>
              <a:latin typeface="Proxima Nova"/>
              <a:ea typeface="Proxima Nova"/>
              <a:cs typeface="Proxima Nova"/>
              <a:sym typeface="Proxima Nova"/>
            </a:endParaRPr>
          </a:p>
          <a:p>
            <a:pPr indent="-292100" lvl="0" marL="457200" rtl="0" algn="l">
              <a:lnSpc>
                <a:spcPct val="115000"/>
              </a:lnSpc>
              <a:spcBef>
                <a:spcPts val="1600"/>
              </a:spcBef>
              <a:spcAft>
                <a:spcPts val="0"/>
              </a:spcAft>
              <a:buClr>
                <a:srgbClr val="24374E"/>
              </a:buClr>
              <a:buSzPts val="1000"/>
              <a:buFont typeface="Helvetica Neue"/>
              <a:buChar char="●"/>
            </a:pPr>
            <a:r>
              <a:rPr lang="en-GB" sz="1000">
                <a:solidFill>
                  <a:srgbClr val="24374E"/>
                </a:solidFill>
                <a:latin typeface="Proxima Nova"/>
                <a:ea typeface="Proxima Nova"/>
                <a:cs typeface="Proxima Nova"/>
                <a:sym typeface="Proxima Nova"/>
              </a:rPr>
              <a:t>First line specifies that you are using proto3 syntax.</a:t>
            </a:r>
            <a:endParaRPr sz="1000">
              <a:solidFill>
                <a:srgbClr val="24374E"/>
              </a:solidFill>
              <a:latin typeface="Proxima Nova"/>
              <a:ea typeface="Proxima Nova"/>
              <a:cs typeface="Proxima Nova"/>
              <a:sym typeface="Proxima Nova"/>
            </a:endParaRPr>
          </a:p>
          <a:p>
            <a:pPr indent="-292100" lvl="0" marL="457200" rtl="0" algn="l">
              <a:lnSpc>
                <a:spcPct val="115000"/>
              </a:lnSpc>
              <a:spcBef>
                <a:spcPts val="0"/>
              </a:spcBef>
              <a:spcAft>
                <a:spcPts val="0"/>
              </a:spcAft>
              <a:buClr>
                <a:srgbClr val="24374E"/>
              </a:buClr>
              <a:buSzPts val="1000"/>
              <a:buFont typeface="Helvetica Neue"/>
              <a:buChar char="●"/>
            </a:pPr>
            <a:r>
              <a:rPr lang="en-GB" sz="1000">
                <a:solidFill>
                  <a:srgbClr val="24374E"/>
                </a:solidFill>
                <a:latin typeface="Proxima Nova"/>
                <a:ea typeface="Proxima Nova"/>
                <a:cs typeface="Proxima Nova"/>
                <a:sym typeface="Proxima Nova"/>
              </a:rPr>
              <a:t>The SearchRequest message definition has three fields (name/value pairs).</a:t>
            </a:r>
            <a:endParaRPr sz="1000">
              <a:solidFill>
                <a:srgbClr val="24374E"/>
              </a:solidFill>
              <a:latin typeface="Proxima Nova"/>
              <a:ea typeface="Proxima Nova"/>
              <a:cs typeface="Proxima Nova"/>
              <a:sym typeface="Proxima Nova"/>
            </a:endParaRPr>
          </a:p>
          <a:p>
            <a:pPr indent="-292100" lvl="0" marL="457200" rtl="0" algn="l">
              <a:lnSpc>
                <a:spcPct val="115000"/>
              </a:lnSpc>
              <a:spcBef>
                <a:spcPts val="0"/>
              </a:spcBef>
              <a:spcAft>
                <a:spcPts val="0"/>
              </a:spcAft>
              <a:buClr>
                <a:srgbClr val="24374E"/>
              </a:buClr>
              <a:buSzPts val="1000"/>
              <a:buFont typeface="Helvetica Neue"/>
              <a:buChar char="●"/>
            </a:pPr>
            <a:r>
              <a:rPr lang="en-GB" sz="1000">
                <a:solidFill>
                  <a:srgbClr val="24374E"/>
                </a:solidFill>
                <a:latin typeface="Proxima Nova"/>
                <a:ea typeface="Proxima Nova"/>
                <a:cs typeface="Proxima Nova"/>
                <a:sym typeface="Proxima Nova"/>
              </a:rPr>
              <a:t>Each field has a name and a type.</a:t>
            </a:r>
            <a:endParaRPr sz="1000">
              <a:solidFill>
                <a:srgbClr val="0089FF"/>
              </a:solidFill>
              <a:latin typeface="Proxima Nova"/>
              <a:ea typeface="Proxima Nova"/>
              <a:cs typeface="Proxima Nova"/>
              <a:sym typeface="Proxima Nova"/>
            </a:endParaRPr>
          </a:p>
          <a:p>
            <a:pPr indent="0" lvl="0" marL="0" rtl="0" algn="l">
              <a:lnSpc>
                <a:spcPct val="115000"/>
              </a:lnSpc>
              <a:spcBef>
                <a:spcPts val="1600"/>
              </a:spcBef>
              <a:spcAft>
                <a:spcPts val="0"/>
              </a:spcAft>
              <a:buNone/>
            </a:pPr>
            <a:r>
              <a:rPr b="1" lang="en-GB" sz="1000">
                <a:solidFill>
                  <a:srgbClr val="0089FF"/>
                </a:solidFill>
                <a:latin typeface="Proxima Nova"/>
                <a:ea typeface="Proxima Nova"/>
                <a:cs typeface="Proxima Nova"/>
                <a:sym typeface="Proxima Nova"/>
              </a:rPr>
              <a:t>message.proto</a:t>
            </a:r>
            <a:endParaRPr sz="1000">
              <a:solidFill>
                <a:srgbClr val="24374E"/>
              </a:solidFill>
              <a:latin typeface="Proxima Nova"/>
              <a:ea typeface="Proxima Nova"/>
              <a:cs typeface="Proxima Nova"/>
              <a:sym typeface="Proxima Nova"/>
            </a:endParaRPr>
          </a:p>
          <a:p>
            <a:pPr indent="0" lvl="0" marL="0" rtl="0" algn="l">
              <a:spcBef>
                <a:spcPts val="1600"/>
              </a:spcBef>
              <a:spcAft>
                <a:spcPts val="0"/>
              </a:spcAft>
              <a:buNone/>
            </a:pPr>
            <a:r>
              <a:rPr lang="en-GB" sz="800">
                <a:solidFill>
                  <a:srgbClr val="24374E"/>
                </a:solidFill>
                <a:latin typeface="Roboto Mono"/>
                <a:ea typeface="Roboto Mono"/>
                <a:cs typeface="Roboto Mono"/>
                <a:sym typeface="Roboto Mono"/>
              </a:rPr>
              <a:t>syntax = "proto3";</a:t>
            </a:r>
            <a:endParaRPr sz="800">
              <a:solidFill>
                <a:srgbClr val="24374E"/>
              </a:solidFill>
              <a:latin typeface="Roboto Mono"/>
              <a:ea typeface="Roboto Mono"/>
              <a:cs typeface="Roboto Mono"/>
              <a:sym typeface="Roboto Mono"/>
            </a:endParaRPr>
          </a:p>
          <a:p>
            <a:pPr indent="0" lvl="0" marL="0" rtl="0" algn="l">
              <a:spcBef>
                <a:spcPts val="0"/>
              </a:spcBef>
              <a:spcAft>
                <a:spcPts val="0"/>
              </a:spcAft>
              <a:buNone/>
            </a:pPr>
            <a:r>
              <a:t/>
            </a:r>
            <a:endParaRPr sz="800">
              <a:solidFill>
                <a:srgbClr val="24374E"/>
              </a:solidFill>
              <a:latin typeface="Roboto Mono"/>
              <a:ea typeface="Roboto Mono"/>
              <a:cs typeface="Roboto Mono"/>
              <a:sym typeface="Roboto Mono"/>
            </a:endParaRPr>
          </a:p>
          <a:p>
            <a:pPr indent="0" lvl="0" marL="0" rtl="0" algn="l">
              <a:spcBef>
                <a:spcPts val="0"/>
              </a:spcBef>
              <a:spcAft>
                <a:spcPts val="0"/>
              </a:spcAft>
              <a:buNone/>
            </a:pPr>
            <a:r>
              <a:rPr lang="en-GB" sz="800">
                <a:solidFill>
                  <a:srgbClr val="24374E"/>
                </a:solidFill>
                <a:latin typeface="Roboto Mono"/>
                <a:ea typeface="Roboto Mono"/>
                <a:cs typeface="Roboto Mono"/>
                <a:sym typeface="Roboto Mono"/>
              </a:rPr>
              <a:t>message SearchRequest {</a:t>
            </a:r>
            <a:endParaRPr sz="800">
              <a:solidFill>
                <a:srgbClr val="24374E"/>
              </a:solidFill>
              <a:latin typeface="Roboto Mono"/>
              <a:ea typeface="Roboto Mono"/>
              <a:cs typeface="Roboto Mono"/>
              <a:sym typeface="Roboto Mono"/>
            </a:endParaRPr>
          </a:p>
          <a:p>
            <a:pPr indent="0" lvl="0" marL="0" rtl="0" algn="l">
              <a:spcBef>
                <a:spcPts val="0"/>
              </a:spcBef>
              <a:spcAft>
                <a:spcPts val="0"/>
              </a:spcAft>
              <a:buNone/>
            </a:pPr>
            <a:r>
              <a:rPr lang="en-GB" sz="800">
                <a:solidFill>
                  <a:srgbClr val="24374E"/>
                </a:solidFill>
                <a:latin typeface="Roboto Mono"/>
                <a:ea typeface="Roboto Mono"/>
                <a:cs typeface="Roboto Mono"/>
                <a:sym typeface="Roboto Mono"/>
              </a:rPr>
              <a:t>  string query = 1;</a:t>
            </a:r>
            <a:endParaRPr sz="800">
              <a:solidFill>
                <a:srgbClr val="24374E"/>
              </a:solidFill>
              <a:latin typeface="Roboto Mono"/>
              <a:ea typeface="Roboto Mono"/>
              <a:cs typeface="Roboto Mono"/>
              <a:sym typeface="Roboto Mono"/>
            </a:endParaRPr>
          </a:p>
          <a:p>
            <a:pPr indent="0" lvl="0" marL="0" rtl="0" algn="l">
              <a:spcBef>
                <a:spcPts val="0"/>
              </a:spcBef>
              <a:spcAft>
                <a:spcPts val="0"/>
              </a:spcAft>
              <a:buNone/>
            </a:pPr>
            <a:r>
              <a:rPr lang="en-GB" sz="800">
                <a:solidFill>
                  <a:srgbClr val="24374E"/>
                </a:solidFill>
                <a:latin typeface="Roboto Mono"/>
                <a:ea typeface="Roboto Mono"/>
                <a:cs typeface="Roboto Mono"/>
                <a:sym typeface="Roboto Mono"/>
              </a:rPr>
              <a:t>  int32 page_number = 2;</a:t>
            </a:r>
            <a:endParaRPr sz="800">
              <a:solidFill>
                <a:srgbClr val="24374E"/>
              </a:solidFill>
              <a:latin typeface="Roboto Mono"/>
              <a:ea typeface="Roboto Mono"/>
              <a:cs typeface="Roboto Mono"/>
              <a:sym typeface="Roboto Mono"/>
            </a:endParaRPr>
          </a:p>
          <a:p>
            <a:pPr indent="0" lvl="0" marL="0" rtl="0" algn="l">
              <a:spcBef>
                <a:spcPts val="0"/>
              </a:spcBef>
              <a:spcAft>
                <a:spcPts val="0"/>
              </a:spcAft>
              <a:buNone/>
            </a:pPr>
            <a:r>
              <a:rPr lang="en-GB" sz="800">
                <a:solidFill>
                  <a:srgbClr val="24374E"/>
                </a:solidFill>
                <a:latin typeface="Roboto Mono"/>
                <a:ea typeface="Roboto Mono"/>
                <a:cs typeface="Roboto Mono"/>
                <a:sym typeface="Roboto Mono"/>
              </a:rPr>
              <a:t>  int32 result_per_page = 3;</a:t>
            </a:r>
            <a:endParaRPr sz="800">
              <a:solidFill>
                <a:srgbClr val="24374E"/>
              </a:solidFill>
              <a:latin typeface="Roboto Mono"/>
              <a:ea typeface="Roboto Mono"/>
              <a:cs typeface="Roboto Mono"/>
              <a:sym typeface="Roboto Mono"/>
            </a:endParaRPr>
          </a:p>
          <a:p>
            <a:pPr indent="0" lvl="0" marL="0" rtl="0" algn="l">
              <a:spcBef>
                <a:spcPts val="0"/>
              </a:spcBef>
              <a:spcAft>
                <a:spcPts val="0"/>
              </a:spcAft>
              <a:buNone/>
            </a:pPr>
            <a:r>
              <a:rPr lang="en-GB" sz="800">
                <a:solidFill>
                  <a:srgbClr val="24374E"/>
                </a:solidFill>
                <a:latin typeface="Roboto Mono"/>
                <a:ea typeface="Roboto Mono"/>
                <a:cs typeface="Roboto Mono"/>
                <a:sym typeface="Roboto Mono"/>
              </a:rPr>
              <a:t>}</a:t>
            </a:r>
            <a:endParaRPr sz="1000">
              <a:solidFill>
                <a:srgbClr val="24374E"/>
              </a:solidFill>
              <a:latin typeface="Proxima Nova"/>
              <a:ea typeface="Proxima Nova"/>
              <a:cs typeface="Proxima Nova"/>
              <a:sym typeface="Proxima Nova"/>
            </a:endParaRPr>
          </a:p>
          <a:p>
            <a:pPr indent="0" lvl="0" marL="0" marR="0" rtl="0" algn="l">
              <a:lnSpc>
                <a:spcPct val="115000"/>
              </a:lnSpc>
              <a:spcBef>
                <a:spcPts val="0"/>
              </a:spcBef>
              <a:spcAft>
                <a:spcPts val="0"/>
              </a:spcAft>
              <a:buNone/>
            </a:pPr>
            <a:r>
              <a:t/>
            </a:r>
            <a:endParaRPr sz="1000">
              <a:solidFill>
                <a:srgbClr val="24374E"/>
              </a:solidFill>
              <a:latin typeface="Proxima Nova"/>
              <a:ea typeface="Proxima Nova"/>
              <a:cs typeface="Proxima Nova"/>
              <a:sym typeface="Proxima Nova"/>
            </a:endParaRPr>
          </a:p>
          <a:p>
            <a:pPr indent="0" lvl="0" marL="0" marR="0" rtl="0" algn="l">
              <a:lnSpc>
                <a:spcPct val="115000"/>
              </a:lnSpc>
              <a:spcBef>
                <a:spcPts val="1600"/>
              </a:spcBef>
              <a:spcAft>
                <a:spcPts val="1600"/>
              </a:spcAft>
              <a:buNone/>
            </a:pPr>
            <a:r>
              <a:t/>
            </a:r>
            <a:endParaRPr sz="1000">
              <a:solidFill>
                <a:srgbClr val="24374E"/>
              </a:solidFill>
              <a:latin typeface="Proxima Nova"/>
              <a:ea typeface="Proxima Nova"/>
              <a:cs typeface="Proxima Nova"/>
              <a:sym typeface="Proxima Nova"/>
            </a:endParaRPr>
          </a:p>
        </p:txBody>
      </p:sp>
      <p:pic>
        <p:nvPicPr>
          <p:cNvPr id="156" name="Google Shape;156;p38"/>
          <p:cNvPicPr preferRelativeResize="0"/>
          <p:nvPr/>
        </p:nvPicPr>
        <p:blipFill>
          <a:blip r:embed="rId4">
            <a:alphaModFix/>
          </a:blip>
          <a:stretch>
            <a:fillRect/>
          </a:stretch>
        </p:blipFill>
        <p:spPr>
          <a:xfrm>
            <a:off x="8484063" y="4516900"/>
            <a:ext cx="533275" cy="533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9FD"/>
        </a:solidFill>
      </p:bgPr>
    </p:bg>
    <p:spTree>
      <p:nvGrpSpPr>
        <p:cNvPr id="160" name="Shape 160"/>
        <p:cNvGrpSpPr/>
        <p:nvPr/>
      </p:nvGrpSpPr>
      <p:grpSpPr>
        <a:xfrm>
          <a:off x="0" y="0"/>
          <a:ext cx="0" cy="0"/>
          <a:chOff x="0" y="0"/>
          <a:chExt cx="0" cy="0"/>
        </a:xfrm>
      </p:grpSpPr>
      <p:sp>
        <p:nvSpPr>
          <p:cNvPr id="161" name="Google Shape;161;p39"/>
          <p:cNvSpPr/>
          <p:nvPr/>
        </p:nvSpPr>
        <p:spPr>
          <a:xfrm>
            <a:off x="1127175" y="1312500"/>
            <a:ext cx="1791900" cy="702300"/>
          </a:xfrm>
          <a:prstGeom prst="chevron">
            <a:avLst>
              <a:gd fmla="val 27993" name="adj"/>
            </a:avLst>
          </a:prstGeom>
          <a:solidFill>
            <a:srgbClr val="96C4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rgbClr val="24374E"/>
                </a:solidFill>
                <a:latin typeface="Proxima Nova"/>
                <a:ea typeface="Proxima Nova"/>
                <a:cs typeface="Proxima Nova"/>
                <a:sym typeface="Proxima Nova"/>
              </a:rPr>
              <a:t>Schema definition</a:t>
            </a:r>
            <a:endParaRPr b="1" sz="1200">
              <a:solidFill>
                <a:srgbClr val="24374E"/>
              </a:solidFill>
              <a:latin typeface="Proxima Nova"/>
              <a:ea typeface="Proxima Nova"/>
              <a:cs typeface="Proxima Nova"/>
              <a:sym typeface="Proxima Nova"/>
            </a:endParaRPr>
          </a:p>
        </p:txBody>
      </p:sp>
      <p:sp>
        <p:nvSpPr>
          <p:cNvPr id="162" name="Google Shape;162;p39"/>
          <p:cNvSpPr/>
          <p:nvPr/>
        </p:nvSpPr>
        <p:spPr>
          <a:xfrm>
            <a:off x="2785762" y="1312500"/>
            <a:ext cx="1791900" cy="702300"/>
          </a:xfrm>
          <a:prstGeom prst="chevron">
            <a:avLst>
              <a:gd fmla="val 26859" name="adj"/>
            </a:avLst>
          </a:prstGeom>
          <a:solidFill>
            <a:srgbClr val="CEE3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rgbClr val="24374E"/>
                </a:solidFill>
                <a:latin typeface="Proxima Nova"/>
                <a:ea typeface="Proxima Nova"/>
                <a:cs typeface="Proxima Nova"/>
                <a:sym typeface="Proxima Nova"/>
              </a:rPr>
              <a:t>Code generation</a:t>
            </a:r>
            <a:endParaRPr b="1" sz="1200">
              <a:solidFill>
                <a:srgbClr val="24374E"/>
              </a:solidFill>
              <a:latin typeface="Proxima Nova"/>
              <a:ea typeface="Proxima Nova"/>
              <a:cs typeface="Proxima Nova"/>
              <a:sym typeface="Proxima Nova"/>
            </a:endParaRPr>
          </a:p>
        </p:txBody>
      </p:sp>
      <p:sp>
        <p:nvSpPr>
          <p:cNvPr id="163" name="Google Shape;163;p39"/>
          <p:cNvSpPr/>
          <p:nvPr/>
        </p:nvSpPr>
        <p:spPr>
          <a:xfrm>
            <a:off x="4438051" y="1312500"/>
            <a:ext cx="1791900" cy="702300"/>
          </a:xfrm>
          <a:prstGeom prst="chevron">
            <a:avLst>
              <a:gd fmla="val 26925" name="adj"/>
            </a:avLst>
          </a:prstGeom>
          <a:solidFill>
            <a:srgbClr val="E5E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rgbClr val="24374E"/>
                </a:solidFill>
                <a:latin typeface="Proxima Nova"/>
                <a:ea typeface="Proxima Nova"/>
                <a:cs typeface="Proxima Nova"/>
                <a:sym typeface="Proxima Nova"/>
              </a:rPr>
              <a:t>Compilation</a:t>
            </a:r>
            <a:endParaRPr b="1" sz="1200">
              <a:solidFill>
                <a:srgbClr val="24374E"/>
              </a:solidFill>
              <a:latin typeface="Proxima Nova"/>
              <a:ea typeface="Proxima Nova"/>
              <a:cs typeface="Proxima Nova"/>
              <a:sym typeface="Proxima Nova"/>
            </a:endParaRPr>
          </a:p>
        </p:txBody>
      </p:sp>
      <p:sp>
        <p:nvSpPr>
          <p:cNvPr id="164" name="Google Shape;164;p39"/>
          <p:cNvSpPr/>
          <p:nvPr/>
        </p:nvSpPr>
        <p:spPr>
          <a:xfrm>
            <a:off x="6096639" y="1312500"/>
            <a:ext cx="1791900" cy="702300"/>
          </a:xfrm>
          <a:prstGeom prst="chevron">
            <a:avLst>
              <a:gd fmla="val 24585" name="adj"/>
            </a:avLst>
          </a:prstGeom>
          <a:solidFill>
            <a:srgbClr val="E9ED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rgbClr val="24374E"/>
                </a:solidFill>
                <a:latin typeface="Proxima Nova"/>
                <a:ea typeface="Proxima Nova"/>
                <a:cs typeface="Proxima Nova"/>
                <a:sym typeface="Proxima Nova"/>
              </a:rPr>
              <a:t>Runtime usage</a:t>
            </a:r>
            <a:endParaRPr b="1" sz="1200">
              <a:solidFill>
                <a:srgbClr val="24374E"/>
              </a:solidFill>
              <a:latin typeface="Proxima Nova"/>
              <a:ea typeface="Proxima Nova"/>
              <a:cs typeface="Proxima Nova"/>
              <a:sym typeface="Proxima Nova"/>
            </a:endParaRPr>
          </a:p>
        </p:txBody>
      </p:sp>
      <p:sp>
        <p:nvSpPr>
          <p:cNvPr id="165" name="Google Shape;165;p39"/>
          <p:cNvSpPr txBox="1"/>
          <p:nvPr>
            <p:ph idx="4294967295" type="body"/>
          </p:nvPr>
        </p:nvSpPr>
        <p:spPr>
          <a:xfrm>
            <a:off x="2784530" y="2135175"/>
            <a:ext cx="1603800" cy="2381400"/>
          </a:xfrm>
          <a:prstGeom prst="rect">
            <a:avLst/>
          </a:prstGeom>
        </p:spPr>
        <p:txBody>
          <a:bodyPr anchorCtr="0" anchor="t" bIns="90000"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00">
                <a:solidFill>
                  <a:srgbClr val="24374E"/>
                </a:solidFill>
                <a:latin typeface="Proxima Nova"/>
                <a:ea typeface="Proxima Nova"/>
                <a:cs typeface="Proxima Nova"/>
                <a:sym typeface="Proxima Nova"/>
              </a:rPr>
              <a:t>Generate code using protoc compiler</a:t>
            </a:r>
            <a:endParaRPr sz="1000">
              <a:solidFill>
                <a:srgbClr val="24374E"/>
              </a:solidFill>
              <a:latin typeface="Proxima Nova"/>
              <a:ea typeface="Proxima Nova"/>
              <a:cs typeface="Proxima Nova"/>
              <a:sym typeface="Proxima Nova"/>
            </a:endParaRPr>
          </a:p>
          <a:p>
            <a:pPr indent="0" lvl="0" marL="0" rtl="0" algn="l">
              <a:spcBef>
                <a:spcPts val="1600"/>
              </a:spcBef>
              <a:spcAft>
                <a:spcPts val="1600"/>
              </a:spcAft>
              <a:buNone/>
            </a:pPr>
            <a:r>
              <a:rPr b="1" lang="en-GB" sz="1000">
                <a:solidFill>
                  <a:srgbClr val="24374E"/>
                </a:solidFill>
                <a:latin typeface="Proxima Nova"/>
                <a:ea typeface="Proxima Nova"/>
                <a:cs typeface="Proxima Nova"/>
                <a:sym typeface="Proxima Nova"/>
              </a:rPr>
              <a:t>                                  Output </a:t>
            </a:r>
            <a:r>
              <a:rPr lang="en-GB" sz="1000">
                <a:solidFill>
                  <a:srgbClr val="24374E"/>
                </a:solidFill>
                <a:latin typeface="Proxima Nova"/>
                <a:ea typeface="Proxima Nova"/>
                <a:cs typeface="Proxima Nova"/>
                <a:sym typeface="Proxima Nova"/>
              </a:rPr>
              <a:t>.java, .go, .py, etc.</a:t>
            </a:r>
            <a:endParaRPr sz="1000">
              <a:solidFill>
                <a:srgbClr val="24374E"/>
              </a:solidFill>
              <a:latin typeface="Proxima Nova"/>
              <a:ea typeface="Proxima Nova"/>
              <a:cs typeface="Proxima Nova"/>
              <a:sym typeface="Proxima Nova"/>
            </a:endParaRPr>
          </a:p>
        </p:txBody>
      </p:sp>
      <p:sp>
        <p:nvSpPr>
          <p:cNvPr id="166" name="Google Shape;166;p39"/>
          <p:cNvSpPr txBox="1"/>
          <p:nvPr>
            <p:ph idx="4294967295" type="body"/>
          </p:nvPr>
        </p:nvSpPr>
        <p:spPr>
          <a:xfrm>
            <a:off x="6099230" y="2135175"/>
            <a:ext cx="1603800" cy="2381400"/>
          </a:xfrm>
          <a:prstGeom prst="rect">
            <a:avLst/>
          </a:prstGeom>
        </p:spPr>
        <p:txBody>
          <a:bodyPr anchorCtr="0" anchor="t" bIns="90000" lIns="91425" spcFirstLastPara="1" rIns="91425" wrap="square" tIns="91425">
            <a:noAutofit/>
          </a:bodyPr>
          <a:lstStyle/>
          <a:p>
            <a:pPr indent="0" lvl="0" marL="0" marR="0" rtl="0" algn="l">
              <a:lnSpc>
                <a:spcPct val="115000"/>
              </a:lnSpc>
              <a:spcBef>
                <a:spcPts val="0"/>
              </a:spcBef>
              <a:spcAft>
                <a:spcPts val="0"/>
              </a:spcAft>
              <a:buNone/>
            </a:pPr>
            <a:r>
              <a:rPr lang="en-GB" sz="1000">
                <a:solidFill>
                  <a:srgbClr val="24374E"/>
                </a:solidFill>
                <a:latin typeface="Proxima Nova"/>
                <a:ea typeface="Proxima Nova"/>
                <a:cs typeface="Proxima Nova"/>
                <a:sym typeface="Proxima Nova"/>
              </a:rPr>
              <a:t>Use protobuf classes to serialize, share and deserialize data</a:t>
            </a:r>
            <a:endParaRPr sz="1000">
              <a:solidFill>
                <a:srgbClr val="24374E"/>
              </a:solidFill>
              <a:latin typeface="Proxima Nova"/>
              <a:ea typeface="Proxima Nova"/>
              <a:cs typeface="Proxima Nova"/>
              <a:sym typeface="Proxima Nova"/>
            </a:endParaRPr>
          </a:p>
          <a:p>
            <a:pPr indent="241300" lvl="0" marL="0" marR="0" rtl="0" algn="l">
              <a:lnSpc>
                <a:spcPct val="115000"/>
              </a:lnSpc>
              <a:spcBef>
                <a:spcPts val="1600"/>
              </a:spcBef>
              <a:spcAft>
                <a:spcPts val="1600"/>
              </a:spcAft>
              <a:buNone/>
            </a:pPr>
            <a:r>
              <a:t/>
            </a:r>
            <a:endParaRPr sz="1000">
              <a:solidFill>
                <a:srgbClr val="24374E"/>
              </a:solidFill>
              <a:latin typeface="Proxima Nova"/>
              <a:ea typeface="Proxima Nova"/>
              <a:cs typeface="Proxima Nova"/>
              <a:sym typeface="Proxima Nova"/>
            </a:endParaRPr>
          </a:p>
        </p:txBody>
      </p:sp>
      <p:sp>
        <p:nvSpPr>
          <p:cNvPr id="167" name="Google Shape;167;p39"/>
          <p:cNvSpPr txBox="1"/>
          <p:nvPr>
            <p:ph idx="4294967295" type="body"/>
          </p:nvPr>
        </p:nvSpPr>
        <p:spPr>
          <a:xfrm>
            <a:off x="1127180" y="2135175"/>
            <a:ext cx="1603800" cy="2381400"/>
          </a:xfrm>
          <a:prstGeom prst="rect">
            <a:avLst/>
          </a:prstGeom>
        </p:spPr>
        <p:txBody>
          <a:bodyPr anchorCtr="0" anchor="t" bIns="90000" lIns="91425" spcFirstLastPara="1" rIns="91425" wrap="square" tIns="91425">
            <a:noAutofit/>
          </a:bodyPr>
          <a:lstStyle/>
          <a:p>
            <a:pPr indent="0" lvl="0" marL="0" rtl="0" algn="l">
              <a:lnSpc>
                <a:spcPct val="115000"/>
              </a:lnSpc>
              <a:spcBef>
                <a:spcPts val="0"/>
              </a:spcBef>
              <a:spcAft>
                <a:spcPts val="0"/>
              </a:spcAft>
              <a:buNone/>
            </a:pPr>
            <a:r>
              <a:rPr lang="en-GB" sz="1000">
                <a:solidFill>
                  <a:srgbClr val="24374E"/>
                </a:solidFill>
                <a:latin typeface="Proxima Nova"/>
                <a:ea typeface="Proxima Nova"/>
                <a:cs typeface="Proxima Nova"/>
                <a:sym typeface="Proxima Nova"/>
              </a:rPr>
              <a:t>Create .proto file to define data structures and services</a:t>
            </a:r>
            <a:endParaRPr sz="1000">
              <a:solidFill>
                <a:srgbClr val="24374E"/>
              </a:solidFill>
              <a:latin typeface="Proxima Nova"/>
              <a:ea typeface="Proxima Nova"/>
              <a:cs typeface="Proxima Nova"/>
              <a:sym typeface="Proxima Nova"/>
            </a:endParaRPr>
          </a:p>
          <a:p>
            <a:pPr indent="0" lvl="0" marL="0" rtl="0" algn="l">
              <a:lnSpc>
                <a:spcPct val="115000"/>
              </a:lnSpc>
              <a:spcBef>
                <a:spcPts val="1600"/>
              </a:spcBef>
              <a:spcAft>
                <a:spcPts val="1600"/>
              </a:spcAft>
              <a:buNone/>
            </a:pPr>
            <a:r>
              <a:rPr b="1" lang="en-GB" sz="1000">
                <a:solidFill>
                  <a:srgbClr val="24374E"/>
                </a:solidFill>
                <a:latin typeface="Proxima Nova"/>
                <a:ea typeface="Proxima Nova"/>
                <a:cs typeface="Proxima Nova"/>
                <a:sym typeface="Proxima Nova"/>
              </a:rPr>
              <a:t>Output </a:t>
            </a:r>
            <a:r>
              <a:rPr lang="en-GB" sz="1000">
                <a:solidFill>
                  <a:srgbClr val="24374E"/>
                </a:solidFill>
                <a:latin typeface="Proxima Nova"/>
                <a:ea typeface="Proxima Nova"/>
                <a:cs typeface="Proxima Nova"/>
                <a:sym typeface="Proxima Nova"/>
              </a:rPr>
              <a:t>.proto files</a:t>
            </a:r>
            <a:endParaRPr sz="1000">
              <a:solidFill>
                <a:srgbClr val="24374E"/>
              </a:solidFill>
              <a:latin typeface="Proxima Nova"/>
              <a:ea typeface="Proxima Nova"/>
              <a:cs typeface="Proxima Nova"/>
              <a:sym typeface="Proxima Nova"/>
            </a:endParaRPr>
          </a:p>
        </p:txBody>
      </p:sp>
      <p:sp>
        <p:nvSpPr>
          <p:cNvPr id="168" name="Google Shape;168;p39"/>
          <p:cNvSpPr txBox="1"/>
          <p:nvPr>
            <p:ph idx="4294967295" type="body"/>
          </p:nvPr>
        </p:nvSpPr>
        <p:spPr>
          <a:xfrm>
            <a:off x="4441880" y="2135175"/>
            <a:ext cx="1603800" cy="2381400"/>
          </a:xfrm>
          <a:prstGeom prst="rect">
            <a:avLst/>
          </a:prstGeom>
        </p:spPr>
        <p:txBody>
          <a:bodyPr anchorCtr="0" anchor="t" bIns="90000" lIns="91425" spcFirstLastPara="1" rIns="91425" wrap="square" tIns="91425">
            <a:noAutofit/>
          </a:bodyPr>
          <a:lstStyle/>
          <a:p>
            <a:pPr indent="0" lvl="0" marL="0" rtl="0" algn="l">
              <a:spcBef>
                <a:spcPts val="0"/>
              </a:spcBef>
              <a:spcAft>
                <a:spcPts val="0"/>
              </a:spcAft>
              <a:buNone/>
            </a:pPr>
            <a:r>
              <a:rPr lang="en-GB" sz="1000">
                <a:solidFill>
                  <a:srgbClr val="24374E"/>
                </a:solidFill>
                <a:latin typeface="Proxima Nova"/>
                <a:ea typeface="Proxima Nova"/>
                <a:cs typeface="Proxima Nova"/>
                <a:sym typeface="Proxima Nova"/>
              </a:rPr>
              <a:t>Compile generated protobuf code</a:t>
            </a:r>
            <a:endParaRPr sz="1000">
              <a:solidFill>
                <a:srgbClr val="24374E"/>
              </a:solidFill>
              <a:latin typeface="Proxima Nova"/>
              <a:ea typeface="Proxima Nova"/>
              <a:cs typeface="Proxima Nova"/>
              <a:sym typeface="Proxima Nova"/>
            </a:endParaRPr>
          </a:p>
          <a:p>
            <a:pPr indent="0" lvl="0" marL="0" rtl="0" algn="l">
              <a:spcBef>
                <a:spcPts val="1600"/>
              </a:spcBef>
              <a:spcAft>
                <a:spcPts val="0"/>
              </a:spcAft>
              <a:buNone/>
            </a:pPr>
            <a:r>
              <a:rPr b="1" lang="en-GB" sz="1000">
                <a:solidFill>
                  <a:srgbClr val="24374E"/>
                </a:solidFill>
                <a:latin typeface="Proxima Nova"/>
                <a:ea typeface="Proxima Nova"/>
                <a:cs typeface="Proxima Nova"/>
                <a:sym typeface="Proxima Nova"/>
              </a:rPr>
              <a:t>                                  Output </a:t>
            </a:r>
            <a:r>
              <a:rPr lang="en-GB" sz="1000">
                <a:solidFill>
                  <a:srgbClr val="24374E"/>
                </a:solidFill>
                <a:latin typeface="Proxima Nova"/>
                <a:ea typeface="Proxima Nova"/>
                <a:cs typeface="Proxima Nova"/>
                <a:sym typeface="Proxima Nova"/>
              </a:rPr>
              <a:t>compiled code classes</a:t>
            </a:r>
            <a:endParaRPr sz="1000">
              <a:solidFill>
                <a:srgbClr val="24374E"/>
              </a:solidFill>
              <a:latin typeface="Proxima Nova"/>
              <a:ea typeface="Proxima Nova"/>
              <a:cs typeface="Proxima Nova"/>
              <a:sym typeface="Proxima Nova"/>
            </a:endParaRPr>
          </a:p>
          <a:p>
            <a:pPr indent="0" lvl="0" marL="457200" rtl="0" algn="l">
              <a:lnSpc>
                <a:spcPct val="115000"/>
              </a:lnSpc>
              <a:spcBef>
                <a:spcPts val="1600"/>
              </a:spcBef>
              <a:spcAft>
                <a:spcPts val="1600"/>
              </a:spcAft>
              <a:buNone/>
            </a:pPr>
            <a:br>
              <a:rPr lang="en-GB" sz="1000">
                <a:solidFill>
                  <a:srgbClr val="24374E"/>
                </a:solidFill>
                <a:latin typeface="Proxima Nova"/>
                <a:ea typeface="Proxima Nova"/>
                <a:cs typeface="Proxima Nova"/>
                <a:sym typeface="Proxima Nova"/>
              </a:rPr>
            </a:br>
            <a:endParaRPr sz="1000">
              <a:solidFill>
                <a:srgbClr val="24374E"/>
              </a:solidFill>
              <a:latin typeface="Proxima Nova"/>
              <a:ea typeface="Proxima Nova"/>
              <a:cs typeface="Proxima Nova"/>
              <a:sym typeface="Proxima Nova"/>
            </a:endParaRPr>
          </a:p>
        </p:txBody>
      </p:sp>
      <p:pic>
        <p:nvPicPr>
          <p:cNvPr id="169" name="Google Shape;169;p39"/>
          <p:cNvPicPr preferRelativeResize="0"/>
          <p:nvPr/>
        </p:nvPicPr>
        <p:blipFill>
          <a:blip r:embed="rId3">
            <a:alphaModFix/>
          </a:blip>
          <a:stretch>
            <a:fillRect/>
          </a:stretch>
        </p:blipFill>
        <p:spPr>
          <a:xfrm>
            <a:off x="8484063" y="4516900"/>
            <a:ext cx="533275" cy="533250"/>
          </a:xfrm>
          <a:prstGeom prst="rect">
            <a:avLst/>
          </a:prstGeom>
          <a:noFill/>
          <a:ln>
            <a:noFill/>
          </a:ln>
        </p:spPr>
      </p:pic>
      <p:sp>
        <p:nvSpPr>
          <p:cNvPr id="170" name="Google Shape;170;p39"/>
          <p:cNvSpPr txBox="1"/>
          <p:nvPr/>
        </p:nvSpPr>
        <p:spPr>
          <a:xfrm>
            <a:off x="623625" y="292925"/>
            <a:ext cx="3548100" cy="45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rgbClr val="24374E"/>
                </a:solidFill>
                <a:latin typeface="Proxima Nova"/>
                <a:ea typeface="Proxima Nova"/>
                <a:cs typeface="Proxima Nova"/>
                <a:sym typeface="Proxima Nova"/>
              </a:rPr>
              <a:t> How do Protocol Buffers work?</a:t>
            </a:r>
            <a:endParaRPr b="1" sz="1800">
              <a:solidFill>
                <a:srgbClr val="37474F"/>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9FD"/>
        </a:solidFill>
      </p:bgPr>
    </p:bg>
    <p:spTree>
      <p:nvGrpSpPr>
        <p:cNvPr id="174" name="Shape 174"/>
        <p:cNvGrpSpPr/>
        <p:nvPr/>
      </p:nvGrpSpPr>
      <p:grpSpPr>
        <a:xfrm>
          <a:off x="0" y="0"/>
          <a:ext cx="0" cy="0"/>
          <a:chOff x="0" y="0"/>
          <a:chExt cx="0" cy="0"/>
        </a:xfrm>
      </p:grpSpPr>
      <p:sp>
        <p:nvSpPr>
          <p:cNvPr id="175" name="Google Shape;175;p40"/>
          <p:cNvSpPr txBox="1"/>
          <p:nvPr/>
        </p:nvSpPr>
        <p:spPr>
          <a:xfrm>
            <a:off x="623625" y="292925"/>
            <a:ext cx="3548100" cy="45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rgbClr val="24374E"/>
                </a:solidFill>
                <a:latin typeface="Proxima Nova"/>
                <a:ea typeface="Proxima Nova"/>
                <a:cs typeface="Proxima Nova"/>
                <a:sym typeface="Proxima Nova"/>
              </a:rPr>
              <a:t>What is gRPC?</a:t>
            </a:r>
            <a:endParaRPr b="1" sz="1800">
              <a:solidFill>
                <a:srgbClr val="24374E"/>
              </a:solidFill>
              <a:latin typeface="Proxima Nova"/>
              <a:ea typeface="Proxima Nova"/>
              <a:cs typeface="Proxima Nova"/>
              <a:sym typeface="Proxima Nova"/>
            </a:endParaRPr>
          </a:p>
        </p:txBody>
      </p:sp>
      <p:sp>
        <p:nvSpPr>
          <p:cNvPr id="176" name="Google Shape;176;p40"/>
          <p:cNvSpPr txBox="1"/>
          <p:nvPr/>
        </p:nvSpPr>
        <p:spPr>
          <a:xfrm>
            <a:off x="623625" y="1425775"/>
            <a:ext cx="3229800" cy="30315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GB" sz="1000">
                <a:solidFill>
                  <a:srgbClr val="24374E"/>
                </a:solidFill>
                <a:latin typeface="Proxima Nova"/>
                <a:ea typeface="Proxima Nova"/>
                <a:cs typeface="Proxima Nova"/>
                <a:sym typeface="Proxima Nova"/>
              </a:rPr>
              <a:t>gRPC is a modern open source high performance Remote Procedure Call (RPC) framework that can run in any environment.</a:t>
            </a:r>
            <a:endParaRPr sz="1000">
              <a:solidFill>
                <a:srgbClr val="24374E"/>
              </a:solidFill>
              <a:latin typeface="Proxima Nova"/>
              <a:ea typeface="Proxima Nova"/>
              <a:cs typeface="Proxima Nova"/>
              <a:sym typeface="Proxima Nova"/>
            </a:endParaRPr>
          </a:p>
          <a:p>
            <a:pPr indent="-292100" lvl="0" marL="457200" marR="0" rtl="0" algn="l">
              <a:lnSpc>
                <a:spcPct val="115000"/>
              </a:lnSpc>
              <a:spcBef>
                <a:spcPts val="160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Simple service definitions.</a:t>
            </a:r>
            <a:endParaRPr sz="1000">
              <a:solidFill>
                <a:srgbClr val="24374E"/>
              </a:solidFill>
              <a:latin typeface="Proxima Nova"/>
              <a:ea typeface="Proxima Nova"/>
              <a:cs typeface="Proxima Nova"/>
              <a:sym typeface="Proxima Nova"/>
            </a:endParaRPr>
          </a:p>
          <a:p>
            <a:pPr indent="-292100" lvl="0" marL="457200" marR="0" rtl="0" algn="l">
              <a:lnSpc>
                <a:spcPct val="115000"/>
              </a:lnSpc>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It automatically generates client and server stubs for your service in a variety of languages.</a:t>
            </a:r>
            <a:endParaRPr sz="1000">
              <a:solidFill>
                <a:srgbClr val="24374E"/>
              </a:solidFill>
              <a:latin typeface="Proxima Nova"/>
              <a:ea typeface="Proxima Nova"/>
              <a:cs typeface="Proxima Nova"/>
              <a:sym typeface="Proxima Nova"/>
            </a:endParaRPr>
          </a:p>
          <a:p>
            <a:pPr indent="-292100" lvl="0" marL="457200" marR="0" rtl="0" algn="l">
              <a:lnSpc>
                <a:spcPct val="115000"/>
              </a:lnSpc>
              <a:spcBef>
                <a:spcPts val="0"/>
              </a:spcBef>
              <a:spcAft>
                <a:spcPts val="0"/>
              </a:spcAft>
              <a:buClr>
                <a:srgbClr val="24374E"/>
              </a:buClr>
              <a:buSzPts val="1000"/>
              <a:buFont typeface="Proxima Nova"/>
              <a:buChar char="●"/>
            </a:pPr>
            <a:r>
              <a:rPr lang="en-GB" sz="1000">
                <a:solidFill>
                  <a:srgbClr val="24374E"/>
                </a:solidFill>
                <a:latin typeface="Proxima Nova"/>
                <a:ea typeface="Proxima Nova"/>
                <a:cs typeface="Proxima Nova"/>
                <a:sym typeface="Proxima Nova"/>
              </a:rPr>
              <a:t>Unary calls</a:t>
            </a:r>
            <a:r>
              <a:rPr lang="en-GB" sz="1000">
                <a:solidFill>
                  <a:srgbClr val="24374E"/>
                </a:solidFill>
                <a:latin typeface="Proxima Nova"/>
                <a:ea typeface="Proxima Nova"/>
                <a:cs typeface="Proxima Nova"/>
                <a:sym typeface="Proxima Nova"/>
              </a:rPr>
              <a:t> and</a:t>
            </a:r>
            <a:r>
              <a:rPr lang="en-GB" sz="1000">
                <a:solidFill>
                  <a:srgbClr val="24374E"/>
                </a:solidFill>
                <a:latin typeface="Proxima Nova"/>
                <a:ea typeface="Proxima Nova"/>
                <a:cs typeface="Proxima Nova"/>
                <a:sym typeface="Proxima Nova"/>
              </a:rPr>
              <a:t> bi-directional streaming support with HTTP/2-based transport.</a:t>
            </a:r>
            <a:endParaRPr sz="1000">
              <a:solidFill>
                <a:srgbClr val="24374E"/>
              </a:solidFill>
              <a:latin typeface="Proxima Nova"/>
              <a:ea typeface="Proxima Nova"/>
              <a:cs typeface="Proxima Nova"/>
              <a:sym typeface="Proxima Nova"/>
            </a:endParaRPr>
          </a:p>
          <a:p>
            <a:pPr indent="0" lvl="0" marL="0" rtl="0" algn="l">
              <a:lnSpc>
                <a:spcPct val="115000"/>
              </a:lnSpc>
              <a:spcBef>
                <a:spcPts val="1600"/>
              </a:spcBef>
              <a:spcAft>
                <a:spcPts val="0"/>
              </a:spcAft>
              <a:buNone/>
            </a:pPr>
            <a:r>
              <a:rPr lang="en-GB" sz="1000">
                <a:solidFill>
                  <a:srgbClr val="24374E"/>
                </a:solidFill>
                <a:latin typeface="Proxima Nova"/>
                <a:ea typeface="Proxima Nova"/>
                <a:cs typeface="Proxima Nova"/>
                <a:sym typeface="Proxima Nova"/>
              </a:rPr>
              <a:t>Source: gRPC </a:t>
            </a:r>
            <a:r>
              <a:rPr lang="en-GB" sz="1000" u="sng">
                <a:solidFill>
                  <a:srgbClr val="0089FF"/>
                </a:solidFill>
                <a:latin typeface="Proxima Nova"/>
                <a:ea typeface="Proxima Nova"/>
                <a:cs typeface="Proxima Nova"/>
                <a:sym typeface="Proxima Nova"/>
                <a:hlinkClick r:id="rId3">
                  <a:extLst>
                    <a:ext uri="{A12FA001-AC4F-418D-AE19-62706E023703}">
                      <ahyp:hlinkClr val="tx"/>
                    </a:ext>
                  </a:extLst>
                </a:hlinkClick>
              </a:rPr>
              <a:t>docs</a:t>
            </a:r>
            <a:endParaRPr sz="1000">
              <a:solidFill>
                <a:srgbClr val="0089FF"/>
              </a:solidFill>
              <a:latin typeface="Proxima Nova"/>
              <a:ea typeface="Proxima Nova"/>
              <a:cs typeface="Proxima Nova"/>
              <a:sym typeface="Proxima Nova"/>
            </a:endParaRPr>
          </a:p>
          <a:p>
            <a:pPr indent="0" lvl="0" marL="0" marR="0" rtl="0" algn="l">
              <a:lnSpc>
                <a:spcPct val="115000"/>
              </a:lnSpc>
              <a:spcBef>
                <a:spcPts val="1600"/>
              </a:spcBef>
              <a:spcAft>
                <a:spcPts val="1600"/>
              </a:spcAft>
              <a:buNone/>
            </a:pPr>
            <a:r>
              <a:t/>
            </a:r>
            <a:endParaRPr sz="1000">
              <a:solidFill>
                <a:srgbClr val="24374E"/>
              </a:solidFill>
              <a:latin typeface="Proxima Nova"/>
              <a:ea typeface="Proxima Nova"/>
              <a:cs typeface="Proxima Nova"/>
              <a:sym typeface="Proxima Nova"/>
            </a:endParaRPr>
          </a:p>
        </p:txBody>
      </p:sp>
      <p:pic>
        <p:nvPicPr>
          <p:cNvPr id="177" name="Google Shape;177;p40"/>
          <p:cNvPicPr preferRelativeResize="0"/>
          <p:nvPr/>
        </p:nvPicPr>
        <p:blipFill>
          <a:blip r:embed="rId4">
            <a:alphaModFix/>
          </a:blip>
          <a:stretch>
            <a:fillRect/>
          </a:stretch>
        </p:blipFill>
        <p:spPr>
          <a:xfrm>
            <a:off x="8484063" y="4516900"/>
            <a:ext cx="533275" cy="533250"/>
          </a:xfrm>
          <a:prstGeom prst="rect">
            <a:avLst/>
          </a:prstGeom>
          <a:noFill/>
          <a:ln>
            <a:noFill/>
          </a:ln>
        </p:spPr>
      </p:pic>
      <p:pic>
        <p:nvPicPr>
          <p:cNvPr id="178" name="Google Shape;178;p40"/>
          <p:cNvPicPr preferRelativeResize="0"/>
          <p:nvPr/>
        </p:nvPicPr>
        <p:blipFill>
          <a:blip r:embed="rId5">
            <a:alphaModFix/>
          </a:blip>
          <a:stretch>
            <a:fillRect/>
          </a:stretch>
        </p:blipFill>
        <p:spPr>
          <a:xfrm>
            <a:off x="4019500" y="1341400"/>
            <a:ext cx="4525349" cy="2159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9FD"/>
        </a:solidFill>
      </p:bgPr>
    </p:bg>
    <p:spTree>
      <p:nvGrpSpPr>
        <p:cNvPr id="182" name="Shape 182"/>
        <p:cNvGrpSpPr/>
        <p:nvPr/>
      </p:nvGrpSpPr>
      <p:grpSpPr>
        <a:xfrm>
          <a:off x="0" y="0"/>
          <a:ext cx="0" cy="0"/>
          <a:chOff x="0" y="0"/>
          <a:chExt cx="0" cy="0"/>
        </a:xfrm>
      </p:grpSpPr>
      <p:sp>
        <p:nvSpPr>
          <p:cNvPr id="183" name="Google Shape;183;p41"/>
          <p:cNvSpPr txBox="1"/>
          <p:nvPr/>
        </p:nvSpPr>
        <p:spPr>
          <a:xfrm>
            <a:off x="623625" y="292925"/>
            <a:ext cx="5010000" cy="45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rgbClr val="24374E"/>
                </a:solidFill>
                <a:latin typeface="Proxima Nova"/>
                <a:ea typeface="Proxima Nova"/>
                <a:cs typeface="Proxima Nova"/>
                <a:sym typeface="Proxima Nova"/>
              </a:rPr>
              <a:t>Greeter Service example</a:t>
            </a:r>
            <a:endParaRPr b="1" sz="1800">
              <a:solidFill>
                <a:srgbClr val="24374E"/>
              </a:solidFill>
              <a:latin typeface="Proxima Nova"/>
              <a:ea typeface="Proxima Nova"/>
              <a:cs typeface="Proxima Nova"/>
              <a:sym typeface="Proxima Nova"/>
            </a:endParaRPr>
          </a:p>
        </p:txBody>
      </p:sp>
      <p:sp>
        <p:nvSpPr>
          <p:cNvPr id="184" name="Google Shape;184;p41"/>
          <p:cNvSpPr txBox="1"/>
          <p:nvPr/>
        </p:nvSpPr>
        <p:spPr>
          <a:xfrm>
            <a:off x="623625" y="1425775"/>
            <a:ext cx="3449100" cy="293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000">
                <a:solidFill>
                  <a:srgbClr val="0089FF"/>
                </a:solidFill>
                <a:latin typeface="Proxima Nova"/>
                <a:ea typeface="Proxima Nova"/>
                <a:cs typeface="Proxima Nova"/>
                <a:sym typeface="Proxima Nova"/>
              </a:rPr>
              <a:t>service.proto</a:t>
            </a:r>
            <a:endParaRPr sz="800">
              <a:solidFill>
                <a:srgbClr val="0089FF"/>
              </a:solidFill>
              <a:latin typeface="Roboto Mono Light"/>
              <a:ea typeface="Roboto Mono Light"/>
              <a:cs typeface="Roboto Mono Light"/>
              <a:sym typeface="Roboto Mono Light"/>
            </a:endParaRPr>
          </a:p>
          <a:p>
            <a:pPr indent="0" lvl="0" marL="0" rtl="0" algn="l">
              <a:spcBef>
                <a:spcPts val="1600"/>
              </a:spcBef>
              <a:spcAft>
                <a:spcPts val="0"/>
              </a:spcAft>
              <a:buClr>
                <a:schemeClr val="dk1"/>
              </a:buClr>
              <a:buSzPts val="1100"/>
              <a:buFont typeface="Arial"/>
              <a:buNone/>
            </a:pPr>
            <a:r>
              <a:rPr lang="en-GB" sz="800">
                <a:solidFill>
                  <a:srgbClr val="37474F"/>
                </a:solidFill>
                <a:latin typeface="Roboto Mono Light"/>
                <a:ea typeface="Roboto Mono Light"/>
                <a:cs typeface="Roboto Mono Light"/>
                <a:sym typeface="Roboto Mono Light"/>
              </a:rPr>
              <a:t>// The greeter service definition.</a:t>
            </a:r>
            <a:endParaRPr sz="800">
              <a:solidFill>
                <a:srgbClr val="37474F"/>
              </a:solidFill>
              <a:latin typeface="Roboto Mono Light"/>
              <a:ea typeface="Roboto Mono Light"/>
              <a:cs typeface="Roboto Mono Light"/>
              <a:sym typeface="Roboto Mono Light"/>
            </a:endParaRPr>
          </a:p>
          <a:p>
            <a:pPr indent="0" lvl="0" marL="0" rtl="0" algn="l">
              <a:spcBef>
                <a:spcPts val="0"/>
              </a:spcBef>
              <a:spcAft>
                <a:spcPts val="0"/>
              </a:spcAft>
              <a:buClr>
                <a:schemeClr val="dk1"/>
              </a:buClr>
              <a:buSzPts val="1100"/>
              <a:buFont typeface="Arial"/>
              <a:buNone/>
            </a:pPr>
            <a:r>
              <a:rPr lang="en-GB" sz="800">
                <a:solidFill>
                  <a:srgbClr val="37474F"/>
                </a:solidFill>
                <a:latin typeface="Roboto Mono Light"/>
                <a:ea typeface="Roboto Mono Light"/>
                <a:cs typeface="Roboto Mono Light"/>
                <a:sym typeface="Roboto Mono Light"/>
              </a:rPr>
              <a:t>service Greeter {</a:t>
            </a:r>
            <a:endParaRPr sz="800">
              <a:solidFill>
                <a:srgbClr val="37474F"/>
              </a:solidFill>
              <a:latin typeface="Roboto Mono Light"/>
              <a:ea typeface="Roboto Mono Light"/>
              <a:cs typeface="Roboto Mono Light"/>
              <a:sym typeface="Roboto Mono Light"/>
            </a:endParaRPr>
          </a:p>
          <a:p>
            <a:pPr indent="0" lvl="0" marL="0" rtl="0" algn="l">
              <a:spcBef>
                <a:spcPts val="0"/>
              </a:spcBef>
              <a:spcAft>
                <a:spcPts val="0"/>
              </a:spcAft>
              <a:buClr>
                <a:schemeClr val="dk1"/>
              </a:buClr>
              <a:buSzPts val="1100"/>
              <a:buFont typeface="Arial"/>
              <a:buNone/>
            </a:pPr>
            <a:r>
              <a:rPr lang="en-GB" sz="800">
                <a:solidFill>
                  <a:srgbClr val="37474F"/>
                </a:solidFill>
                <a:latin typeface="Roboto Mono Light"/>
                <a:ea typeface="Roboto Mono Light"/>
                <a:cs typeface="Roboto Mono Light"/>
                <a:sym typeface="Roboto Mono Light"/>
              </a:rPr>
              <a:t>  // Sends a greeting</a:t>
            </a:r>
            <a:endParaRPr sz="800">
              <a:solidFill>
                <a:srgbClr val="37474F"/>
              </a:solidFill>
              <a:latin typeface="Roboto Mono Light"/>
              <a:ea typeface="Roboto Mono Light"/>
              <a:cs typeface="Roboto Mono Light"/>
              <a:sym typeface="Roboto Mono Light"/>
            </a:endParaRPr>
          </a:p>
          <a:p>
            <a:pPr indent="0" lvl="0" marL="0" rtl="0" algn="l">
              <a:spcBef>
                <a:spcPts val="0"/>
              </a:spcBef>
              <a:spcAft>
                <a:spcPts val="0"/>
              </a:spcAft>
              <a:buClr>
                <a:schemeClr val="dk1"/>
              </a:buClr>
              <a:buSzPts val="1100"/>
              <a:buFont typeface="Arial"/>
              <a:buNone/>
            </a:pPr>
            <a:r>
              <a:rPr lang="en-GB" sz="800">
                <a:solidFill>
                  <a:srgbClr val="37474F"/>
                </a:solidFill>
                <a:latin typeface="Roboto Mono Light"/>
                <a:ea typeface="Roboto Mono Light"/>
                <a:cs typeface="Roboto Mono Light"/>
                <a:sym typeface="Roboto Mono Light"/>
              </a:rPr>
              <a:t>  rpc SayHello (HelloRequest) returns (HelloReply) {}</a:t>
            </a:r>
            <a:endParaRPr sz="800">
              <a:solidFill>
                <a:srgbClr val="37474F"/>
              </a:solidFill>
              <a:latin typeface="Roboto Mono Light"/>
              <a:ea typeface="Roboto Mono Light"/>
              <a:cs typeface="Roboto Mono Light"/>
              <a:sym typeface="Roboto Mono Light"/>
            </a:endParaRPr>
          </a:p>
          <a:p>
            <a:pPr indent="0" lvl="0" marL="0" rtl="0" algn="l">
              <a:spcBef>
                <a:spcPts val="0"/>
              </a:spcBef>
              <a:spcAft>
                <a:spcPts val="0"/>
              </a:spcAft>
              <a:buClr>
                <a:schemeClr val="dk1"/>
              </a:buClr>
              <a:buSzPts val="1100"/>
              <a:buFont typeface="Arial"/>
              <a:buNone/>
            </a:pPr>
            <a:r>
              <a:rPr lang="en-GB" sz="800">
                <a:solidFill>
                  <a:srgbClr val="37474F"/>
                </a:solidFill>
                <a:latin typeface="Roboto Mono Light"/>
                <a:ea typeface="Roboto Mono Light"/>
                <a:cs typeface="Roboto Mono Light"/>
                <a:sym typeface="Roboto Mono Light"/>
              </a:rPr>
              <a:t>}</a:t>
            </a:r>
            <a:endParaRPr sz="800">
              <a:solidFill>
                <a:srgbClr val="37474F"/>
              </a:solidFill>
              <a:latin typeface="Roboto Mono Light"/>
              <a:ea typeface="Roboto Mono Light"/>
              <a:cs typeface="Roboto Mono Light"/>
              <a:sym typeface="Roboto Mono Light"/>
            </a:endParaRPr>
          </a:p>
          <a:p>
            <a:pPr indent="0" lvl="0" marL="0" rtl="0" algn="l">
              <a:spcBef>
                <a:spcPts val="0"/>
              </a:spcBef>
              <a:spcAft>
                <a:spcPts val="0"/>
              </a:spcAft>
              <a:buClr>
                <a:schemeClr val="dk1"/>
              </a:buClr>
              <a:buSzPts val="1100"/>
              <a:buFont typeface="Arial"/>
              <a:buNone/>
            </a:pPr>
            <a:r>
              <a:t/>
            </a:r>
            <a:endParaRPr sz="800">
              <a:solidFill>
                <a:srgbClr val="37474F"/>
              </a:solidFill>
              <a:latin typeface="Roboto Mono Light"/>
              <a:ea typeface="Roboto Mono Light"/>
              <a:cs typeface="Roboto Mono Light"/>
              <a:sym typeface="Roboto Mono Light"/>
            </a:endParaRPr>
          </a:p>
          <a:p>
            <a:pPr indent="0" lvl="0" marL="0" rtl="0" algn="l">
              <a:spcBef>
                <a:spcPts val="0"/>
              </a:spcBef>
              <a:spcAft>
                <a:spcPts val="0"/>
              </a:spcAft>
              <a:buClr>
                <a:schemeClr val="dk1"/>
              </a:buClr>
              <a:buSzPts val="1100"/>
              <a:buFont typeface="Arial"/>
              <a:buNone/>
            </a:pPr>
            <a:r>
              <a:rPr lang="en-GB" sz="800">
                <a:solidFill>
                  <a:srgbClr val="37474F"/>
                </a:solidFill>
                <a:latin typeface="Roboto Mono Light"/>
                <a:ea typeface="Roboto Mono Light"/>
                <a:cs typeface="Roboto Mono Light"/>
                <a:sym typeface="Roboto Mono Light"/>
              </a:rPr>
              <a:t>// The request message containing the user's name.</a:t>
            </a:r>
            <a:endParaRPr sz="800">
              <a:solidFill>
                <a:srgbClr val="37474F"/>
              </a:solidFill>
              <a:latin typeface="Roboto Mono Light"/>
              <a:ea typeface="Roboto Mono Light"/>
              <a:cs typeface="Roboto Mono Light"/>
              <a:sym typeface="Roboto Mono Light"/>
            </a:endParaRPr>
          </a:p>
          <a:p>
            <a:pPr indent="0" lvl="0" marL="0" rtl="0" algn="l">
              <a:spcBef>
                <a:spcPts val="0"/>
              </a:spcBef>
              <a:spcAft>
                <a:spcPts val="0"/>
              </a:spcAft>
              <a:buClr>
                <a:schemeClr val="dk1"/>
              </a:buClr>
              <a:buSzPts val="1100"/>
              <a:buFont typeface="Arial"/>
              <a:buNone/>
            </a:pPr>
            <a:r>
              <a:rPr lang="en-GB" sz="800">
                <a:solidFill>
                  <a:srgbClr val="37474F"/>
                </a:solidFill>
                <a:latin typeface="Roboto Mono Light"/>
                <a:ea typeface="Roboto Mono Light"/>
                <a:cs typeface="Roboto Mono Light"/>
                <a:sym typeface="Roboto Mono Light"/>
              </a:rPr>
              <a:t>message HelloRequest {</a:t>
            </a:r>
            <a:endParaRPr sz="800">
              <a:solidFill>
                <a:srgbClr val="37474F"/>
              </a:solidFill>
              <a:latin typeface="Roboto Mono Light"/>
              <a:ea typeface="Roboto Mono Light"/>
              <a:cs typeface="Roboto Mono Light"/>
              <a:sym typeface="Roboto Mono Light"/>
            </a:endParaRPr>
          </a:p>
          <a:p>
            <a:pPr indent="0" lvl="0" marL="0" rtl="0" algn="l">
              <a:spcBef>
                <a:spcPts val="0"/>
              </a:spcBef>
              <a:spcAft>
                <a:spcPts val="0"/>
              </a:spcAft>
              <a:buClr>
                <a:schemeClr val="dk1"/>
              </a:buClr>
              <a:buSzPts val="1100"/>
              <a:buFont typeface="Arial"/>
              <a:buNone/>
            </a:pPr>
            <a:r>
              <a:rPr lang="en-GB" sz="800">
                <a:solidFill>
                  <a:srgbClr val="37474F"/>
                </a:solidFill>
                <a:latin typeface="Roboto Mono Light"/>
                <a:ea typeface="Roboto Mono Light"/>
                <a:cs typeface="Roboto Mono Light"/>
                <a:sym typeface="Roboto Mono Light"/>
              </a:rPr>
              <a:t>  string name = 1;</a:t>
            </a:r>
            <a:endParaRPr sz="800">
              <a:solidFill>
                <a:srgbClr val="37474F"/>
              </a:solidFill>
              <a:latin typeface="Roboto Mono Light"/>
              <a:ea typeface="Roboto Mono Light"/>
              <a:cs typeface="Roboto Mono Light"/>
              <a:sym typeface="Roboto Mono Light"/>
            </a:endParaRPr>
          </a:p>
          <a:p>
            <a:pPr indent="0" lvl="0" marL="0" rtl="0" algn="l">
              <a:spcBef>
                <a:spcPts val="0"/>
              </a:spcBef>
              <a:spcAft>
                <a:spcPts val="0"/>
              </a:spcAft>
              <a:buClr>
                <a:schemeClr val="dk1"/>
              </a:buClr>
              <a:buSzPts val="1100"/>
              <a:buFont typeface="Arial"/>
              <a:buNone/>
            </a:pPr>
            <a:r>
              <a:rPr lang="en-GB" sz="800">
                <a:solidFill>
                  <a:srgbClr val="37474F"/>
                </a:solidFill>
                <a:latin typeface="Roboto Mono Light"/>
                <a:ea typeface="Roboto Mono Light"/>
                <a:cs typeface="Roboto Mono Light"/>
                <a:sym typeface="Roboto Mono Light"/>
              </a:rPr>
              <a:t>}</a:t>
            </a:r>
            <a:endParaRPr sz="800">
              <a:solidFill>
                <a:srgbClr val="37474F"/>
              </a:solidFill>
              <a:latin typeface="Roboto Mono Light"/>
              <a:ea typeface="Roboto Mono Light"/>
              <a:cs typeface="Roboto Mono Light"/>
              <a:sym typeface="Roboto Mono Light"/>
            </a:endParaRPr>
          </a:p>
          <a:p>
            <a:pPr indent="0" lvl="0" marL="0" rtl="0" algn="l">
              <a:spcBef>
                <a:spcPts val="0"/>
              </a:spcBef>
              <a:spcAft>
                <a:spcPts val="0"/>
              </a:spcAft>
              <a:buClr>
                <a:schemeClr val="dk1"/>
              </a:buClr>
              <a:buSzPts val="1100"/>
              <a:buFont typeface="Arial"/>
              <a:buNone/>
            </a:pPr>
            <a:r>
              <a:t/>
            </a:r>
            <a:endParaRPr sz="800">
              <a:solidFill>
                <a:srgbClr val="37474F"/>
              </a:solidFill>
              <a:latin typeface="Roboto Mono Light"/>
              <a:ea typeface="Roboto Mono Light"/>
              <a:cs typeface="Roboto Mono Light"/>
              <a:sym typeface="Roboto Mono Light"/>
            </a:endParaRPr>
          </a:p>
          <a:p>
            <a:pPr indent="0" lvl="0" marL="0" rtl="0" algn="l">
              <a:spcBef>
                <a:spcPts val="0"/>
              </a:spcBef>
              <a:spcAft>
                <a:spcPts val="0"/>
              </a:spcAft>
              <a:buClr>
                <a:schemeClr val="dk1"/>
              </a:buClr>
              <a:buSzPts val="1100"/>
              <a:buFont typeface="Arial"/>
              <a:buNone/>
            </a:pPr>
            <a:r>
              <a:rPr lang="en-GB" sz="800">
                <a:solidFill>
                  <a:srgbClr val="37474F"/>
                </a:solidFill>
                <a:latin typeface="Roboto Mono Light"/>
                <a:ea typeface="Roboto Mono Light"/>
                <a:cs typeface="Roboto Mono Light"/>
                <a:sym typeface="Roboto Mono Light"/>
              </a:rPr>
              <a:t>// The response message containing the greetings</a:t>
            </a:r>
            <a:endParaRPr sz="800">
              <a:solidFill>
                <a:srgbClr val="37474F"/>
              </a:solidFill>
              <a:latin typeface="Roboto Mono Light"/>
              <a:ea typeface="Roboto Mono Light"/>
              <a:cs typeface="Roboto Mono Light"/>
              <a:sym typeface="Roboto Mono Light"/>
            </a:endParaRPr>
          </a:p>
          <a:p>
            <a:pPr indent="0" lvl="0" marL="0" rtl="0" algn="l">
              <a:spcBef>
                <a:spcPts val="0"/>
              </a:spcBef>
              <a:spcAft>
                <a:spcPts val="0"/>
              </a:spcAft>
              <a:buClr>
                <a:schemeClr val="dk1"/>
              </a:buClr>
              <a:buSzPts val="1100"/>
              <a:buFont typeface="Arial"/>
              <a:buNone/>
            </a:pPr>
            <a:r>
              <a:rPr lang="en-GB" sz="800">
                <a:solidFill>
                  <a:srgbClr val="37474F"/>
                </a:solidFill>
                <a:latin typeface="Roboto Mono Light"/>
                <a:ea typeface="Roboto Mono Light"/>
                <a:cs typeface="Roboto Mono Light"/>
                <a:sym typeface="Roboto Mono Light"/>
              </a:rPr>
              <a:t>message HelloReply {</a:t>
            </a:r>
            <a:endParaRPr sz="800">
              <a:solidFill>
                <a:srgbClr val="37474F"/>
              </a:solidFill>
              <a:latin typeface="Roboto Mono Light"/>
              <a:ea typeface="Roboto Mono Light"/>
              <a:cs typeface="Roboto Mono Light"/>
              <a:sym typeface="Roboto Mono Light"/>
            </a:endParaRPr>
          </a:p>
          <a:p>
            <a:pPr indent="0" lvl="0" marL="0" rtl="0" algn="l">
              <a:spcBef>
                <a:spcPts val="0"/>
              </a:spcBef>
              <a:spcAft>
                <a:spcPts val="0"/>
              </a:spcAft>
              <a:buClr>
                <a:schemeClr val="dk1"/>
              </a:buClr>
              <a:buSzPts val="1100"/>
              <a:buFont typeface="Arial"/>
              <a:buNone/>
            </a:pPr>
            <a:r>
              <a:rPr lang="en-GB" sz="800">
                <a:solidFill>
                  <a:srgbClr val="37474F"/>
                </a:solidFill>
                <a:latin typeface="Roboto Mono Light"/>
                <a:ea typeface="Roboto Mono Light"/>
                <a:cs typeface="Roboto Mono Light"/>
                <a:sym typeface="Roboto Mono Light"/>
              </a:rPr>
              <a:t>  string message = 1;</a:t>
            </a:r>
            <a:endParaRPr sz="800">
              <a:solidFill>
                <a:srgbClr val="37474F"/>
              </a:solidFill>
              <a:latin typeface="Roboto Mono Light"/>
              <a:ea typeface="Roboto Mono Light"/>
              <a:cs typeface="Roboto Mono Light"/>
              <a:sym typeface="Roboto Mono Light"/>
            </a:endParaRPr>
          </a:p>
          <a:p>
            <a:pPr indent="0" lvl="0" marL="0" rtl="0" algn="l">
              <a:spcBef>
                <a:spcPts val="0"/>
              </a:spcBef>
              <a:spcAft>
                <a:spcPts val="0"/>
              </a:spcAft>
              <a:buClr>
                <a:schemeClr val="dk1"/>
              </a:buClr>
              <a:buSzPts val="1100"/>
              <a:buFont typeface="Arial"/>
              <a:buNone/>
            </a:pPr>
            <a:r>
              <a:rPr lang="en-GB" sz="800">
                <a:solidFill>
                  <a:srgbClr val="37474F"/>
                </a:solidFill>
                <a:latin typeface="Roboto Mono Light"/>
                <a:ea typeface="Roboto Mono Light"/>
                <a:cs typeface="Roboto Mono Light"/>
                <a:sym typeface="Roboto Mono Light"/>
              </a:rPr>
              <a:t>}</a:t>
            </a:r>
            <a:endParaRPr sz="800">
              <a:solidFill>
                <a:srgbClr val="37474F"/>
              </a:solidFill>
              <a:latin typeface="Roboto Mono Light"/>
              <a:ea typeface="Roboto Mono Light"/>
              <a:cs typeface="Roboto Mono Light"/>
              <a:sym typeface="Roboto Mono Light"/>
            </a:endParaRPr>
          </a:p>
          <a:p>
            <a:pPr indent="0" lvl="0" marL="0" marR="0" rtl="0" algn="l">
              <a:lnSpc>
                <a:spcPct val="115000"/>
              </a:lnSpc>
              <a:spcBef>
                <a:spcPts val="0"/>
              </a:spcBef>
              <a:spcAft>
                <a:spcPts val="1600"/>
              </a:spcAft>
              <a:buNone/>
            </a:pPr>
            <a:r>
              <a:t/>
            </a:r>
            <a:endParaRPr b="1" sz="1000">
              <a:solidFill>
                <a:srgbClr val="0089FF"/>
              </a:solidFill>
              <a:latin typeface="Proxima Nova"/>
              <a:ea typeface="Proxima Nova"/>
              <a:cs typeface="Proxima Nova"/>
              <a:sym typeface="Proxima Nova"/>
            </a:endParaRPr>
          </a:p>
        </p:txBody>
      </p:sp>
      <p:pic>
        <p:nvPicPr>
          <p:cNvPr id="185" name="Google Shape;185;p41"/>
          <p:cNvPicPr preferRelativeResize="0"/>
          <p:nvPr/>
        </p:nvPicPr>
        <p:blipFill>
          <a:blip r:embed="rId3">
            <a:alphaModFix/>
          </a:blip>
          <a:stretch>
            <a:fillRect/>
          </a:stretch>
        </p:blipFill>
        <p:spPr>
          <a:xfrm>
            <a:off x="8484063" y="4516900"/>
            <a:ext cx="533275" cy="533250"/>
          </a:xfrm>
          <a:prstGeom prst="rect">
            <a:avLst/>
          </a:prstGeom>
          <a:noFill/>
          <a:ln>
            <a:noFill/>
          </a:ln>
        </p:spPr>
      </p:pic>
      <p:sp>
        <p:nvSpPr>
          <p:cNvPr id="186" name="Google Shape;186;p41"/>
          <p:cNvSpPr txBox="1"/>
          <p:nvPr/>
        </p:nvSpPr>
        <p:spPr>
          <a:xfrm>
            <a:off x="4532625" y="1425775"/>
            <a:ext cx="4374300" cy="256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000">
                <a:solidFill>
                  <a:srgbClr val="0089FF"/>
                </a:solidFill>
                <a:latin typeface="Proxima Nova"/>
                <a:ea typeface="Proxima Nova"/>
                <a:cs typeface="Proxima Nova"/>
                <a:sym typeface="Proxima Nova"/>
              </a:rPr>
              <a:t>server.go</a:t>
            </a:r>
            <a:endParaRPr sz="800">
              <a:solidFill>
                <a:srgbClr val="0089FF"/>
              </a:solidFill>
              <a:latin typeface="Roboto Mono Light"/>
              <a:ea typeface="Roboto Mono Light"/>
              <a:cs typeface="Roboto Mono Light"/>
              <a:sym typeface="Roboto Mono Light"/>
            </a:endParaRPr>
          </a:p>
          <a:p>
            <a:pPr indent="0" lvl="0" marL="0" rtl="0" algn="l">
              <a:spcBef>
                <a:spcPts val="1600"/>
              </a:spcBef>
              <a:spcAft>
                <a:spcPts val="0"/>
              </a:spcAft>
              <a:buNone/>
            </a:pPr>
            <a:r>
              <a:rPr lang="en-GB" sz="800">
                <a:solidFill>
                  <a:schemeClr val="dk1"/>
                </a:solidFill>
                <a:latin typeface="Roboto Mono Light"/>
                <a:ea typeface="Roboto Mono Light"/>
                <a:cs typeface="Roboto Mono Light"/>
                <a:sym typeface="Roboto Mono Light"/>
              </a:rPr>
              <a:t>func (s *server) SayHello(ctx context.Context, in *pb.Hell</a:t>
            </a:r>
            <a:r>
              <a:rPr lang="en-GB" sz="800">
                <a:solidFill>
                  <a:schemeClr val="dk1"/>
                </a:solidFill>
                <a:latin typeface="Roboto Mono Light"/>
                <a:ea typeface="Roboto Mono Light"/>
                <a:cs typeface="Roboto Mono Light"/>
                <a:sym typeface="Roboto Mono Light"/>
              </a:rPr>
              <a:t>oRequest) </a:t>
            </a:r>
            <a:endParaRPr sz="800">
              <a:solidFill>
                <a:schemeClr val="dk1"/>
              </a:solidFill>
              <a:latin typeface="Roboto Mono Light"/>
              <a:ea typeface="Roboto Mono Light"/>
              <a:cs typeface="Roboto Mono Light"/>
              <a:sym typeface="Roboto Mono Light"/>
            </a:endParaRPr>
          </a:p>
          <a:p>
            <a:pPr indent="0" lvl="0" marL="0" rtl="0" algn="l">
              <a:spcBef>
                <a:spcPts val="0"/>
              </a:spcBef>
              <a:spcAft>
                <a:spcPts val="0"/>
              </a:spcAft>
              <a:buNone/>
            </a:pPr>
            <a:r>
              <a:rPr lang="en-GB" sz="800">
                <a:solidFill>
                  <a:schemeClr val="dk1"/>
                </a:solidFill>
                <a:latin typeface="Roboto Mono Light"/>
                <a:ea typeface="Roboto Mono Light"/>
                <a:cs typeface="Roboto Mono Light"/>
                <a:sym typeface="Roboto Mono Light"/>
              </a:rPr>
              <a:t>(*pb.HelloReply, error) {</a:t>
            </a:r>
            <a:endParaRPr sz="800">
              <a:solidFill>
                <a:schemeClr val="dk1"/>
              </a:solidFill>
              <a:latin typeface="Roboto Mono Light"/>
              <a:ea typeface="Roboto Mono Light"/>
              <a:cs typeface="Roboto Mono Light"/>
              <a:sym typeface="Roboto Mono Light"/>
            </a:endParaRPr>
          </a:p>
          <a:p>
            <a:pPr indent="457200" lvl="0" marL="0" rtl="0" algn="l">
              <a:spcBef>
                <a:spcPts val="0"/>
              </a:spcBef>
              <a:spcAft>
                <a:spcPts val="0"/>
              </a:spcAft>
              <a:buNone/>
            </a:pPr>
            <a:r>
              <a:rPr lang="en-GB" sz="800">
                <a:solidFill>
                  <a:schemeClr val="dk1"/>
                </a:solidFill>
                <a:latin typeface="Roboto Mono Light"/>
                <a:ea typeface="Roboto Mono Light"/>
                <a:cs typeface="Roboto Mono Light"/>
                <a:sym typeface="Roboto Mono Light"/>
              </a:rPr>
              <a:t>return &amp;pb.HelloReply{</a:t>
            </a:r>
            <a:endParaRPr sz="800">
              <a:solidFill>
                <a:schemeClr val="dk1"/>
              </a:solidFill>
              <a:latin typeface="Roboto Mono Light"/>
              <a:ea typeface="Roboto Mono Light"/>
              <a:cs typeface="Roboto Mono Light"/>
              <a:sym typeface="Roboto Mono Light"/>
            </a:endParaRPr>
          </a:p>
          <a:p>
            <a:pPr indent="457200" lvl="0" marL="457200" rtl="0" algn="l">
              <a:spcBef>
                <a:spcPts val="0"/>
              </a:spcBef>
              <a:spcAft>
                <a:spcPts val="0"/>
              </a:spcAft>
              <a:buNone/>
            </a:pPr>
            <a:r>
              <a:rPr lang="en-GB" sz="800">
                <a:solidFill>
                  <a:schemeClr val="dk1"/>
                </a:solidFill>
                <a:latin typeface="Roboto Mono Light"/>
                <a:ea typeface="Roboto Mono Light"/>
                <a:cs typeface="Roboto Mono Light"/>
                <a:sym typeface="Roboto Mono Light"/>
              </a:rPr>
              <a:t>Message: "Hello, " + in.GetName()</a:t>
            </a:r>
            <a:endParaRPr sz="800">
              <a:solidFill>
                <a:schemeClr val="dk1"/>
              </a:solidFill>
              <a:latin typeface="Roboto Mono Light"/>
              <a:ea typeface="Roboto Mono Light"/>
              <a:cs typeface="Roboto Mono Light"/>
              <a:sym typeface="Roboto Mono Light"/>
            </a:endParaRPr>
          </a:p>
          <a:p>
            <a:pPr indent="457200" lvl="0" marL="0" rtl="0" algn="l">
              <a:spcBef>
                <a:spcPts val="0"/>
              </a:spcBef>
              <a:spcAft>
                <a:spcPts val="0"/>
              </a:spcAft>
              <a:buNone/>
            </a:pPr>
            <a:r>
              <a:rPr lang="en-GB" sz="800">
                <a:solidFill>
                  <a:schemeClr val="dk1"/>
                </a:solidFill>
                <a:latin typeface="Roboto Mono Light"/>
                <a:ea typeface="Roboto Mono Light"/>
                <a:cs typeface="Roboto Mono Light"/>
                <a:sym typeface="Roboto Mono Light"/>
              </a:rPr>
              <a:t>}, nil</a:t>
            </a:r>
            <a:endParaRPr sz="800">
              <a:solidFill>
                <a:schemeClr val="dk1"/>
              </a:solidFill>
              <a:latin typeface="Roboto Mono Light"/>
              <a:ea typeface="Roboto Mono Light"/>
              <a:cs typeface="Roboto Mono Light"/>
              <a:sym typeface="Roboto Mono Light"/>
            </a:endParaRPr>
          </a:p>
          <a:p>
            <a:pPr indent="0" lvl="0" marL="0" rtl="0" algn="l">
              <a:spcBef>
                <a:spcPts val="0"/>
              </a:spcBef>
              <a:spcAft>
                <a:spcPts val="0"/>
              </a:spcAft>
              <a:buNone/>
            </a:pPr>
            <a:r>
              <a:rPr lang="en-GB" sz="800">
                <a:solidFill>
                  <a:schemeClr val="dk1"/>
                </a:solidFill>
                <a:latin typeface="Roboto Mono Light"/>
                <a:ea typeface="Roboto Mono Light"/>
                <a:cs typeface="Roboto Mono Light"/>
                <a:sym typeface="Roboto Mono Light"/>
              </a:rPr>
              <a:t>}</a:t>
            </a:r>
            <a:endParaRPr sz="800">
              <a:solidFill>
                <a:schemeClr val="dk1"/>
              </a:solidFill>
              <a:latin typeface="Roboto Mono Light"/>
              <a:ea typeface="Roboto Mono Light"/>
              <a:cs typeface="Roboto Mono Light"/>
              <a:sym typeface="Roboto Mono Light"/>
            </a:endParaRPr>
          </a:p>
          <a:p>
            <a:pPr indent="0" lvl="0" marL="0" rtl="0" algn="l">
              <a:spcBef>
                <a:spcPts val="0"/>
              </a:spcBef>
              <a:spcAft>
                <a:spcPts val="0"/>
              </a:spcAft>
              <a:buNone/>
            </a:pPr>
            <a:r>
              <a:t/>
            </a:r>
            <a:endParaRPr sz="800">
              <a:solidFill>
                <a:schemeClr val="dk1"/>
              </a:solidFill>
              <a:latin typeface="Roboto Mono Light"/>
              <a:ea typeface="Roboto Mono Light"/>
              <a:cs typeface="Roboto Mono Light"/>
              <a:sym typeface="Roboto Mono Light"/>
            </a:endParaRPr>
          </a:p>
          <a:p>
            <a:pPr indent="0" lvl="0" marL="0" rtl="0" algn="l">
              <a:lnSpc>
                <a:spcPct val="115000"/>
              </a:lnSpc>
              <a:spcBef>
                <a:spcPts val="0"/>
              </a:spcBef>
              <a:spcAft>
                <a:spcPts val="0"/>
              </a:spcAft>
              <a:buNone/>
            </a:pPr>
            <a:r>
              <a:rPr b="1" lang="en-GB" sz="1000">
                <a:solidFill>
                  <a:srgbClr val="0089FF"/>
                </a:solidFill>
                <a:latin typeface="Proxima Nova"/>
                <a:ea typeface="Proxima Nova"/>
                <a:cs typeface="Proxima Nova"/>
                <a:sym typeface="Proxima Nova"/>
              </a:rPr>
              <a:t>client</a:t>
            </a:r>
            <a:r>
              <a:rPr b="1" lang="en-GB" sz="1000">
                <a:solidFill>
                  <a:srgbClr val="0089FF"/>
                </a:solidFill>
                <a:latin typeface="Proxima Nova"/>
                <a:ea typeface="Proxima Nova"/>
                <a:cs typeface="Proxima Nova"/>
                <a:sym typeface="Proxima Nova"/>
              </a:rPr>
              <a:t>.go</a:t>
            </a:r>
            <a:endParaRPr sz="800">
              <a:solidFill>
                <a:srgbClr val="0089FF"/>
              </a:solidFill>
              <a:latin typeface="Roboto Mono Light"/>
              <a:ea typeface="Roboto Mono Light"/>
              <a:cs typeface="Roboto Mono Light"/>
              <a:sym typeface="Roboto Mono Light"/>
            </a:endParaRPr>
          </a:p>
          <a:p>
            <a:pPr indent="0" lvl="0" marL="0" rtl="0" algn="l">
              <a:spcBef>
                <a:spcPts val="1600"/>
              </a:spcBef>
              <a:spcAft>
                <a:spcPts val="0"/>
              </a:spcAft>
              <a:buNone/>
            </a:pPr>
            <a:r>
              <a:rPr lang="en-GB" sz="800">
                <a:solidFill>
                  <a:schemeClr val="dk1"/>
                </a:solidFill>
                <a:latin typeface="Roboto Mono Light"/>
                <a:ea typeface="Roboto Mono Light"/>
                <a:cs typeface="Roboto Mono Light"/>
                <a:sym typeface="Roboto Mono Light"/>
              </a:rPr>
              <a:t>resp, err = client.SayHello(ctx, &amp;pb.HelloRequest{Name: name})</a:t>
            </a:r>
            <a:endParaRPr sz="800">
              <a:solidFill>
                <a:schemeClr val="dk1"/>
              </a:solidFill>
              <a:latin typeface="Roboto Mono Light"/>
              <a:ea typeface="Roboto Mono Light"/>
              <a:cs typeface="Roboto Mono Light"/>
              <a:sym typeface="Roboto Mono Light"/>
            </a:endParaRPr>
          </a:p>
          <a:p>
            <a:pPr indent="0" lvl="0" marL="0" rtl="0" algn="l">
              <a:spcBef>
                <a:spcPts val="0"/>
              </a:spcBef>
              <a:spcAft>
                <a:spcPts val="0"/>
              </a:spcAft>
              <a:buNone/>
            </a:pPr>
            <a:r>
              <a:rPr lang="en-GB" sz="800">
                <a:solidFill>
                  <a:schemeClr val="dk1"/>
                </a:solidFill>
                <a:latin typeface="Roboto Mono Light"/>
                <a:ea typeface="Roboto Mono Light"/>
                <a:cs typeface="Roboto Mono Light"/>
                <a:sym typeface="Roboto Mono Light"/>
              </a:rPr>
              <a:t>if err != nil {</a:t>
            </a:r>
            <a:endParaRPr sz="800">
              <a:solidFill>
                <a:schemeClr val="dk1"/>
              </a:solidFill>
              <a:latin typeface="Roboto Mono Light"/>
              <a:ea typeface="Roboto Mono Light"/>
              <a:cs typeface="Roboto Mono Light"/>
              <a:sym typeface="Roboto Mono Light"/>
            </a:endParaRPr>
          </a:p>
          <a:p>
            <a:pPr indent="0" lvl="0" marL="0" rtl="0" algn="l">
              <a:spcBef>
                <a:spcPts val="0"/>
              </a:spcBef>
              <a:spcAft>
                <a:spcPts val="0"/>
              </a:spcAft>
              <a:buNone/>
            </a:pPr>
            <a:r>
              <a:rPr lang="en-GB" sz="800">
                <a:solidFill>
                  <a:schemeClr val="dk1"/>
                </a:solidFill>
                <a:latin typeface="Roboto Mono Light"/>
                <a:ea typeface="Roboto Mono Light"/>
                <a:cs typeface="Roboto Mono Light"/>
                <a:sym typeface="Roboto Mono Light"/>
              </a:rPr>
              <a:t>        log.Fatalf("could not greet: %v", err)</a:t>
            </a:r>
            <a:endParaRPr sz="800">
              <a:solidFill>
                <a:schemeClr val="dk1"/>
              </a:solidFill>
              <a:latin typeface="Roboto Mono Light"/>
              <a:ea typeface="Roboto Mono Light"/>
              <a:cs typeface="Roboto Mono Light"/>
              <a:sym typeface="Roboto Mono Light"/>
            </a:endParaRPr>
          </a:p>
          <a:p>
            <a:pPr indent="0" lvl="0" marL="0" rtl="0" algn="l">
              <a:spcBef>
                <a:spcPts val="0"/>
              </a:spcBef>
              <a:spcAft>
                <a:spcPts val="0"/>
              </a:spcAft>
              <a:buNone/>
            </a:pPr>
            <a:r>
              <a:rPr lang="en-GB" sz="800">
                <a:solidFill>
                  <a:schemeClr val="dk1"/>
                </a:solidFill>
                <a:latin typeface="Roboto Mono Light"/>
                <a:ea typeface="Roboto Mono Light"/>
                <a:cs typeface="Roboto Mono Light"/>
                <a:sym typeface="Roboto Mono Light"/>
              </a:rPr>
              <a:t>}</a:t>
            </a:r>
            <a:endParaRPr sz="800">
              <a:solidFill>
                <a:schemeClr val="dk1"/>
              </a:solidFill>
              <a:latin typeface="Roboto Mono Light"/>
              <a:ea typeface="Roboto Mono Light"/>
              <a:cs typeface="Roboto Mono Light"/>
              <a:sym typeface="Roboto Mono Light"/>
            </a:endParaRPr>
          </a:p>
          <a:p>
            <a:pPr indent="0" lvl="0" marL="0" rtl="0" algn="l">
              <a:spcBef>
                <a:spcPts val="0"/>
              </a:spcBef>
              <a:spcAft>
                <a:spcPts val="0"/>
              </a:spcAft>
              <a:buNone/>
            </a:pPr>
            <a:r>
              <a:rPr lang="en-GB" sz="800">
                <a:solidFill>
                  <a:schemeClr val="dk1"/>
                </a:solidFill>
                <a:latin typeface="Roboto Mono Light"/>
                <a:ea typeface="Roboto Mono Light"/>
                <a:cs typeface="Roboto Mono Light"/>
                <a:sym typeface="Roboto Mono Light"/>
              </a:rPr>
              <a:t>log.Printf("</a:t>
            </a:r>
            <a:r>
              <a:rPr lang="en-GB" sz="800">
                <a:solidFill>
                  <a:schemeClr val="dk1"/>
                </a:solidFill>
                <a:latin typeface="Roboto Mono Light"/>
                <a:ea typeface="Roboto Mono Light"/>
                <a:cs typeface="Roboto Mono Light"/>
                <a:sym typeface="Roboto Mono Light"/>
              </a:rPr>
              <a:t>Greeting:</a:t>
            </a:r>
            <a:r>
              <a:rPr lang="en-GB" sz="800">
                <a:solidFill>
                  <a:schemeClr val="dk1"/>
                </a:solidFill>
                <a:latin typeface="Roboto Mono Light"/>
                <a:ea typeface="Roboto Mono Light"/>
                <a:cs typeface="Roboto Mono Light"/>
                <a:sym typeface="Roboto Mono Light"/>
              </a:rPr>
              <a:t> %s", resp.GetMessage())</a:t>
            </a:r>
            <a:endParaRPr sz="800">
              <a:solidFill>
                <a:schemeClr val="dk1"/>
              </a:solidFill>
              <a:latin typeface="Roboto Mono Light"/>
              <a:ea typeface="Roboto Mono Light"/>
              <a:cs typeface="Roboto Mono Light"/>
              <a:sym typeface="Roboto Mono Light"/>
            </a:endParaRPr>
          </a:p>
          <a:p>
            <a:pPr indent="0" lvl="0" marL="0" rtl="0" algn="l">
              <a:spcBef>
                <a:spcPts val="0"/>
              </a:spcBef>
              <a:spcAft>
                <a:spcPts val="0"/>
              </a:spcAft>
              <a:buClr>
                <a:schemeClr val="dk1"/>
              </a:buClr>
              <a:buSzPts val="1100"/>
              <a:buFont typeface="Arial"/>
              <a:buNone/>
            </a:pPr>
            <a:r>
              <a:t/>
            </a:r>
            <a:endParaRPr sz="600">
              <a:latin typeface="Roboto Mono Light"/>
              <a:ea typeface="Roboto Mono Light"/>
              <a:cs typeface="Roboto Mono Light"/>
              <a:sym typeface="Roboto Mon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5EF"/>
        </a:solidFill>
      </p:bgPr>
    </p:bg>
    <p:spTree>
      <p:nvGrpSpPr>
        <p:cNvPr id="190" name="Shape 190"/>
        <p:cNvGrpSpPr/>
        <p:nvPr/>
      </p:nvGrpSpPr>
      <p:grpSpPr>
        <a:xfrm>
          <a:off x="0" y="0"/>
          <a:ext cx="0" cy="0"/>
          <a:chOff x="0" y="0"/>
          <a:chExt cx="0" cy="0"/>
        </a:xfrm>
      </p:grpSpPr>
      <p:sp>
        <p:nvSpPr>
          <p:cNvPr id="191" name="Google Shape;191;p42"/>
          <p:cNvSpPr txBox="1"/>
          <p:nvPr>
            <p:ph idx="4294967295" type="body"/>
          </p:nvPr>
        </p:nvSpPr>
        <p:spPr>
          <a:xfrm>
            <a:off x="0" y="1798050"/>
            <a:ext cx="9144000" cy="773700"/>
          </a:xfrm>
          <a:prstGeom prst="rect">
            <a:avLst/>
          </a:prstGeom>
          <a:noFill/>
          <a:ln>
            <a:noFill/>
          </a:ln>
        </p:spPr>
        <p:txBody>
          <a:bodyPr anchorCtr="0" anchor="ctr" bIns="19050" lIns="19050" spcFirstLastPara="1" rIns="19050" wrap="square" tIns="19050">
            <a:noAutofit/>
          </a:bodyPr>
          <a:lstStyle/>
          <a:p>
            <a:pPr indent="-25400" lvl="0" marL="25400" rtl="0" algn="ctr">
              <a:lnSpc>
                <a:spcPct val="115000"/>
              </a:lnSpc>
              <a:spcBef>
                <a:spcPts val="0"/>
              </a:spcBef>
              <a:spcAft>
                <a:spcPts val="0"/>
              </a:spcAft>
              <a:buSzPts val="1100"/>
              <a:buNone/>
            </a:pPr>
            <a:r>
              <a:rPr lang="en-GB" sz="3000">
                <a:solidFill>
                  <a:srgbClr val="FFFFFF"/>
                </a:solidFill>
                <a:latin typeface="Proxima Nova"/>
                <a:ea typeface="Proxima Nova"/>
                <a:cs typeface="Proxima Nova"/>
                <a:sym typeface="Proxima Nova"/>
              </a:rPr>
              <a:t>Why Protocol Buffers and gRPC?</a:t>
            </a:r>
            <a:endParaRPr sz="3000">
              <a:solidFill>
                <a:srgbClr val="FFFFFF"/>
              </a:solidFill>
              <a:latin typeface="Proxima Nova"/>
              <a:ea typeface="Proxima Nova"/>
              <a:cs typeface="Proxima Nova"/>
              <a:sym typeface="Proxima Nova"/>
            </a:endParaRPr>
          </a:p>
          <a:p>
            <a:pPr indent="-25400" lvl="0" marL="25400" rtl="0" algn="ctr">
              <a:lnSpc>
                <a:spcPct val="115000"/>
              </a:lnSpc>
              <a:spcBef>
                <a:spcPts val="0"/>
              </a:spcBef>
              <a:spcAft>
                <a:spcPts val="0"/>
              </a:spcAft>
              <a:buSzPts val="1100"/>
              <a:buNone/>
            </a:pPr>
            <a:r>
              <a:t/>
            </a:r>
            <a:endParaRPr sz="3000">
              <a:solidFill>
                <a:srgbClr val="FFFFFF"/>
              </a:solidFill>
              <a:latin typeface="Proxima Nova"/>
              <a:ea typeface="Proxima Nova"/>
              <a:cs typeface="Proxima Nova"/>
              <a:sym typeface="Proxima Nova"/>
            </a:endParaRPr>
          </a:p>
        </p:txBody>
      </p:sp>
      <p:sp>
        <p:nvSpPr>
          <p:cNvPr id="192" name="Google Shape;192;p42"/>
          <p:cNvSpPr txBox="1"/>
          <p:nvPr>
            <p:ph idx="4294967295" type="body"/>
          </p:nvPr>
        </p:nvSpPr>
        <p:spPr>
          <a:xfrm>
            <a:off x="0" y="2571750"/>
            <a:ext cx="9144000" cy="773700"/>
          </a:xfrm>
          <a:prstGeom prst="rect">
            <a:avLst/>
          </a:prstGeom>
          <a:noFill/>
          <a:ln>
            <a:noFill/>
          </a:ln>
        </p:spPr>
        <p:txBody>
          <a:bodyPr anchorCtr="0" anchor="ctr" bIns="19050" lIns="19050" spcFirstLastPara="1" rIns="19050" wrap="square" tIns="19050">
            <a:noAutofit/>
          </a:bodyPr>
          <a:lstStyle/>
          <a:p>
            <a:pPr indent="-25400" lvl="0" marL="25400" rtl="0" algn="ctr">
              <a:lnSpc>
                <a:spcPct val="115000"/>
              </a:lnSpc>
              <a:spcBef>
                <a:spcPts val="0"/>
              </a:spcBef>
              <a:spcAft>
                <a:spcPts val="0"/>
              </a:spcAft>
              <a:buSzPts val="1100"/>
              <a:buNone/>
            </a:pPr>
            <a:r>
              <a:t/>
            </a:r>
            <a:endParaRPr sz="2000">
              <a:solidFill>
                <a:srgbClr val="9FC3FA"/>
              </a:solidFill>
              <a:latin typeface="Proxima Nova"/>
              <a:ea typeface="Proxima Nova"/>
              <a:cs typeface="Proxima Nova"/>
              <a:sym typeface="Proxima Nova"/>
            </a:endParaRPr>
          </a:p>
          <a:p>
            <a:pPr indent="-25400" lvl="0" marL="25400" rtl="0" algn="ctr">
              <a:lnSpc>
                <a:spcPct val="115000"/>
              </a:lnSpc>
              <a:spcBef>
                <a:spcPts val="0"/>
              </a:spcBef>
              <a:spcAft>
                <a:spcPts val="0"/>
              </a:spcAft>
              <a:buSzPts val="1100"/>
              <a:buNone/>
            </a:pPr>
            <a:r>
              <a:t/>
            </a:r>
            <a:endParaRPr sz="2000">
              <a:solidFill>
                <a:srgbClr val="9FC3FA"/>
              </a:solidFill>
              <a:latin typeface="Proxima Nova"/>
              <a:ea typeface="Proxima Nova"/>
              <a:cs typeface="Proxima Nova"/>
              <a:sym typeface="Proxima Nova"/>
            </a:endParaRPr>
          </a:p>
          <a:p>
            <a:pPr indent="-25400" lvl="0" marL="25400" rtl="0" algn="ctr">
              <a:lnSpc>
                <a:spcPct val="115000"/>
              </a:lnSpc>
              <a:spcBef>
                <a:spcPts val="0"/>
              </a:spcBef>
              <a:spcAft>
                <a:spcPts val="0"/>
              </a:spcAft>
              <a:buSzPts val="1100"/>
              <a:buNone/>
            </a:pPr>
            <a:r>
              <a:t/>
            </a:r>
            <a:endParaRPr sz="2000">
              <a:solidFill>
                <a:srgbClr val="9FC3FA"/>
              </a:solidFill>
              <a:latin typeface="Proxima Nova"/>
              <a:ea typeface="Proxima Nova"/>
              <a:cs typeface="Proxima Nova"/>
              <a:sym typeface="Proxima Nova"/>
            </a:endParaRPr>
          </a:p>
          <a:p>
            <a:pPr indent="-25400" lvl="0" marL="25400" rtl="0" algn="ctr">
              <a:lnSpc>
                <a:spcPct val="115000"/>
              </a:lnSpc>
              <a:spcBef>
                <a:spcPts val="0"/>
              </a:spcBef>
              <a:spcAft>
                <a:spcPts val="0"/>
              </a:spcAft>
              <a:buClr>
                <a:schemeClr val="dk1"/>
              </a:buClr>
              <a:buSzPts val="1100"/>
              <a:buFont typeface="Arial"/>
              <a:buNone/>
            </a:pPr>
            <a:r>
              <a:rPr lang="en-GB" sz="2000">
                <a:solidFill>
                  <a:srgbClr val="9FC3FA"/>
                </a:solidFill>
                <a:latin typeface="Proxima Nova"/>
                <a:ea typeface="Proxima Nova"/>
                <a:cs typeface="Proxima Nova"/>
                <a:sym typeface="Proxima Nova"/>
              </a:rPr>
              <a:t>It’s crucial for high-load services to utilize efficient encoding  and </a:t>
            </a:r>
            <a:endParaRPr sz="2000">
              <a:solidFill>
                <a:srgbClr val="9FC3FA"/>
              </a:solidFill>
              <a:latin typeface="Proxima Nova"/>
              <a:ea typeface="Proxima Nova"/>
              <a:cs typeface="Proxima Nova"/>
              <a:sym typeface="Proxima Nova"/>
            </a:endParaRPr>
          </a:p>
          <a:p>
            <a:pPr indent="-25400" lvl="0" marL="25400" rtl="0" algn="ctr">
              <a:lnSpc>
                <a:spcPct val="115000"/>
              </a:lnSpc>
              <a:spcBef>
                <a:spcPts val="0"/>
              </a:spcBef>
              <a:spcAft>
                <a:spcPts val="0"/>
              </a:spcAft>
              <a:buClr>
                <a:schemeClr val="dk1"/>
              </a:buClr>
              <a:buSzPts val="1100"/>
              <a:buFont typeface="Arial"/>
              <a:buNone/>
            </a:pPr>
            <a:r>
              <a:rPr lang="en-GB" sz="2000">
                <a:solidFill>
                  <a:srgbClr val="9FC3FA"/>
                </a:solidFill>
                <a:latin typeface="Proxima Nova"/>
                <a:ea typeface="Proxima Nova"/>
                <a:cs typeface="Proxima Nova"/>
                <a:sym typeface="Proxima Nova"/>
              </a:rPr>
              <a:t>communicate via a fast and reliable channel </a:t>
            </a:r>
            <a:endParaRPr sz="2000">
              <a:solidFill>
                <a:srgbClr val="9FC3FA"/>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sz="2000">
              <a:solidFill>
                <a:srgbClr val="9FC3FA"/>
              </a:solidFill>
              <a:latin typeface="Proxima Nova"/>
              <a:ea typeface="Proxima Nova"/>
              <a:cs typeface="Proxima Nova"/>
              <a:sym typeface="Proxima Nova"/>
            </a:endParaRPr>
          </a:p>
          <a:p>
            <a:pPr indent="-25400" lvl="0" marL="25400" rtl="0" algn="ctr">
              <a:lnSpc>
                <a:spcPct val="115000"/>
              </a:lnSpc>
              <a:spcBef>
                <a:spcPts val="0"/>
              </a:spcBef>
              <a:spcAft>
                <a:spcPts val="0"/>
              </a:spcAft>
              <a:buSzPts val="1100"/>
              <a:buNone/>
            </a:pPr>
            <a:r>
              <a:t/>
            </a:r>
            <a:endParaRPr sz="2000">
              <a:solidFill>
                <a:srgbClr val="9FC3FA"/>
              </a:solidFill>
              <a:latin typeface="Proxima Nova"/>
              <a:ea typeface="Proxima Nova"/>
              <a:cs typeface="Proxima Nova"/>
              <a:sym typeface="Proxima Nova"/>
            </a:endParaRPr>
          </a:p>
          <a:p>
            <a:pPr indent="0" lvl="0" marL="0" rtl="0" algn="l">
              <a:lnSpc>
                <a:spcPct val="115000"/>
              </a:lnSpc>
              <a:spcBef>
                <a:spcPts val="0"/>
              </a:spcBef>
              <a:spcAft>
                <a:spcPts val="0"/>
              </a:spcAft>
              <a:buSzPts val="1100"/>
              <a:buNone/>
            </a:pPr>
            <a:r>
              <a:t/>
            </a:r>
            <a:endParaRPr sz="2000">
              <a:solidFill>
                <a:srgbClr val="9FC3FA"/>
              </a:solidFill>
              <a:latin typeface="Proxima Nova"/>
              <a:ea typeface="Proxima Nova"/>
              <a:cs typeface="Proxima Nova"/>
              <a:sym typeface="Proxima Nova"/>
            </a:endParaRPr>
          </a:p>
        </p:txBody>
      </p:sp>
      <p:pic>
        <p:nvPicPr>
          <p:cNvPr id="193" name="Google Shape;193;p42"/>
          <p:cNvPicPr preferRelativeResize="0"/>
          <p:nvPr/>
        </p:nvPicPr>
        <p:blipFill>
          <a:blip r:embed="rId3">
            <a:alphaModFix/>
          </a:blip>
          <a:stretch>
            <a:fillRect/>
          </a:stretch>
        </p:blipFill>
        <p:spPr>
          <a:xfrm>
            <a:off x="8498537" y="4525488"/>
            <a:ext cx="514825" cy="514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ver">
  <a:themeElements>
    <a:clrScheme name="White">
      <a:dk1>
        <a:srgbClr val="F6F9FF"/>
      </a:dk1>
      <a:lt1>
        <a:srgbClr val="F1F3F8"/>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