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58"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lab.research.google.com/drive/1Qx9x1OyVeLSgfOaAHV4rLDy7BqDuxNxh?usp=sharing" TargetMode="Externa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Hershy23/Sentiment_Analysis"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tags" Target="../tags/tag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Intel-Core"/>
          <p:cNvPicPr>
            <a:picLocks noChangeAspect="1"/>
          </p:cNvPicPr>
          <p:nvPr/>
        </p:nvPicPr>
        <p:blipFill>
          <a:blip r:embed="rId1"/>
          <a:stretch>
            <a:fillRect/>
          </a:stretch>
        </p:blipFill>
        <p:spPr>
          <a:xfrm>
            <a:off x="635" y="0"/>
            <a:ext cx="12191365" cy="6858000"/>
          </a:xfrm>
          <a:prstGeom prst="rect">
            <a:avLst/>
          </a:prstGeom>
        </p:spPr>
      </p:pic>
      <p:sp>
        <p:nvSpPr>
          <p:cNvPr id="9" name="Rectangles 8"/>
          <p:cNvSpPr/>
          <p:nvPr/>
        </p:nvSpPr>
        <p:spPr>
          <a:xfrm>
            <a:off x="6913245" y="0"/>
            <a:ext cx="5283835" cy="6857365"/>
          </a:xfrm>
          <a:prstGeom prst="rect">
            <a:avLst/>
          </a:prstGeom>
          <a:solidFill>
            <a:schemeClr val="accent1">
              <a:lumMod val="50000"/>
              <a:alpha val="53000"/>
            </a:schemeClr>
          </a:solidFill>
          <a:ln>
            <a:solidFill>
              <a:schemeClr val="accent1">
                <a:lumMod val="75000"/>
                <a:alpha val="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7198360" y="631190"/>
            <a:ext cx="4685665" cy="1497965"/>
          </a:xfrm>
          <a:prstGeom prst="rect">
            <a:avLst/>
          </a:prstGeom>
          <a:noFill/>
          <a:ln>
            <a:noFill/>
          </a:ln>
          <a:extLst>
            <a:ext uri="{909E8E84-426E-40DD-AFC4-6F175D3DCCD1}">
              <a14:hiddenFill xmlns:a14="http://schemas.microsoft.com/office/drawing/2010/main">
                <a:solidFill>
                  <a:schemeClr val="accent1">
                    <a:lumMod val="75000"/>
                  </a:schemeClr>
                </a:solidFill>
              </a14:hiddenFill>
            </a:ext>
          </a:extLst>
        </p:spPr>
        <p:txBody>
          <a:bodyPr wrap="square" rtlCol="0">
            <a:noAutofit/>
          </a:bodyPr>
          <a:p>
            <a:pPr algn="ctr"/>
            <a:r>
              <a:rPr lang="en-US" sz="4000">
                <a:solidFill>
                  <a:schemeClr val="bg1"/>
                </a:solidFill>
                <a:latin typeface="Engravers MT" panose="02090707080505020304" charset="0"/>
                <a:cs typeface="Engravers MT" panose="02090707080505020304" charset="0"/>
              </a:rPr>
              <a:t>PROJECT REPORT ON :</a:t>
            </a:r>
            <a:endParaRPr lang="en-US" sz="4000">
              <a:solidFill>
                <a:schemeClr val="bg1"/>
              </a:solidFill>
              <a:latin typeface="Engravers MT" panose="02090707080505020304" charset="0"/>
              <a:cs typeface="Engravers MT" panose="02090707080505020304" charset="0"/>
            </a:endParaRPr>
          </a:p>
        </p:txBody>
      </p:sp>
      <p:sp>
        <p:nvSpPr>
          <p:cNvPr id="11" name="Text Box 10"/>
          <p:cNvSpPr txBox="1"/>
          <p:nvPr/>
        </p:nvSpPr>
        <p:spPr>
          <a:xfrm>
            <a:off x="7070725" y="2378075"/>
            <a:ext cx="4983480" cy="3265170"/>
          </a:xfrm>
          <a:prstGeom prst="rect">
            <a:avLst/>
          </a:prstGeom>
          <a:noFill/>
          <a:ln>
            <a:noFill/>
          </a:ln>
        </p:spPr>
        <p:txBody>
          <a:bodyPr wrap="square" rtlCol="0">
            <a:noAutofit/>
          </a:bodyPr>
          <a:p>
            <a:pPr algn="ctr"/>
            <a:r>
              <a:rPr lang="en-US" sz="4800">
                <a:solidFill>
                  <a:schemeClr val="bg1"/>
                </a:solidFill>
                <a:latin typeface="Book Antiqua" panose="02040602050305030304" charset="0"/>
                <a:cs typeface="Book Antiqua" panose="02040602050305030304" charset="0"/>
              </a:rPr>
              <a:t>Intel Products Sentiment Analysis from Online Reviews</a:t>
            </a:r>
            <a:endParaRPr lang="en-US" sz="4800">
              <a:solidFill>
                <a:schemeClr val="bg1"/>
              </a:solidFill>
              <a:latin typeface="Book Antiqua" panose="02040602050305030304" charset="0"/>
              <a:cs typeface="Book Antiqua" panose="02040602050305030304" charset="0"/>
            </a:endParaRPr>
          </a:p>
        </p:txBody>
      </p:sp>
      <p:cxnSp>
        <p:nvCxnSpPr>
          <p:cNvPr id="12" name="Straight Connector 11"/>
          <p:cNvCxnSpPr/>
          <p:nvPr/>
        </p:nvCxnSpPr>
        <p:spPr>
          <a:xfrm>
            <a:off x="8060690" y="2154555"/>
            <a:ext cx="2758440" cy="0"/>
          </a:xfrm>
          <a:prstGeom prst="line">
            <a:avLst/>
          </a:prstGeom>
          <a:ln>
            <a:solidFill>
              <a:schemeClr val="accent5">
                <a:lumMod val="75000"/>
              </a:schemeClr>
            </a:solidFill>
          </a:ln>
        </p:spPr>
        <p:style>
          <a:lnRef idx="2">
            <a:schemeClr val="accent1"/>
          </a:lnRef>
          <a:fillRef idx="0">
            <a:srgbClr val="FFFFFF"/>
          </a:fillRef>
          <a:effectRef idx="0">
            <a:srgbClr val="FFFFFF"/>
          </a:effectRef>
          <a:fontRef idx="minor">
            <a:schemeClr val="tx1"/>
          </a:fontRef>
        </p:style>
      </p:cxnSp>
      <p:sp>
        <p:nvSpPr>
          <p:cNvPr id="14" name="Text Box 13"/>
          <p:cNvSpPr txBox="1"/>
          <p:nvPr/>
        </p:nvSpPr>
        <p:spPr>
          <a:xfrm>
            <a:off x="307975" y="5008880"/>
            <a:ext cx="3897630" cy="1655445"/>
          </a:xfrm>
          <a:prstGeom prst="rect">
            <a:avLst/>
          </a:prstGeom>
          <a:noFill/>
          <a:ln>
            <a:noFill/>
          </a:ln>
        </p:spPr>
        <p:txBody>
          <a:bodyPr wrap="square" rtlCol="0">
            <a:noAutofit/>
          </a:bodyPr>
          <a:p>
            <a:pPr algn="l"/>
            <a:r>
              <a:rPr lang="en-US" sz="2000">
                <a:solidFill>
                  <a:schemeClr val="bg1"/>
                </a:solidFill>
                <a:latin typeface="Arial Rounded MT Bold" panose="020F0704030504030204" charset="0"/>
                <a:cs typeface="Arial Rounded MT Bold" panose="020F0704030504030204" charset="0"/>
              </a:rPr>
              <a:t>BY :</a:t>
            </a:r>
            <a:endParaRPr lang="en-US" sz="2000">
              <a:solidFill>
                <a:schemeClr val="bg1"/>
              </a:solidFill>
              <a:latin typeface="Arial Rounded MT Bold" panose="020F0704030504030204" charset="0"/>
              <a:cs typeface="Arial Rounded MT Bold" panose="020F0704030504030204" charset="0"/>
            </a:endParaRPr>
          </a:p>
          <a:p>
            <a:pPr algn="l"/>
            <a:r>
              <a:rPr lang="en-US" sz="2000">
                <a:solidFill>
                  <a:schemeClr val="bg1"/>
                </a:solidFill>
                <a:latin typeface="Cambria" panose="02040503050406030204" charset="0"/>
                <a:cs typeface="Cambria" panose="02040503050406030204" charset="0"/>
              </a:rPr>
              <a:t>Harshita Patnaik</a:t>
            </a:r>
            <a:endParaRPr lang="en-US" sz="2000">
              <a:solidFill>
                <a:schemeClr val="bg1"/>
              </a:solidFill>
              <a:latin typeface="Cambria" panose="02040503050406030204" charset="0"/>
              <a:cs typeface="Cambria" panose="02040503050406030204" charset="0"/>
            </a:endParaRPr>
          </a:p>
          <a:p>
            <a:pPr algn="l"/>
            <a:r>
              <a:rPr lang="en-US" sz="2000">
                <a:solidFill>
                  <a:schemeClr val="bg1"/>
                </a:solidFill>
                <a:latin typeface="Cambria" panose="02040503050406030204" charset="0"/>
                <a:cs typeface="Cambria" panose="02040503050406030204" charset="0"/>
              </a:rPr>
              <a:t>Alok Gupta</a:t>
            </a:r>
            <a:endParaRPr lang="en-US" sz="2000">
              <a:solidFill>
                <a:schemeClr val="bg1"/>
              </a:solidFill>
              <a:latin typeface="Cambria" panose="02040503050406030204" charset="0"/>
              <a:cs typeface="Cambria" panose="02040503050406030204" charset="0"/>
            </a:endParaRPr>
          </a:p>
          <a:p>
            <a:pPr algn="l"/>
            <a:r>
              <a:rPr lang="en-US" sz="2000">
                <a:solidFill>
                  <a:schemeClr val="bg1"/>
                </a:solidFill>
                <a:latin typeface="Cambria" panose="02040503050406030204" charset="0"/>
                <a:cs typeface="Cambria" panose="02040503050406030204" charset="0"/>
              </a:rPr>
              <a:t>Riya Kumari Tarwey </a:t>
            </a:r>
            <a:endParaRPr lang="en-US" sz="2000">
              <a:solidFill>
                <a:schemeClr val="bg1"/>
              </a:solidFill>
              <a:latin typeface="Cambria" panose="02040503050406030204" charset="0"/>
              <a:cs typeface="Cambria" panose="02040503050406030204" charset="0"/>
            </a:endParaRPr>
          </a:p>
          <a:p>
            <a:pPr algn="l"/>
            <a:r>
              <a:rPr lang="en-US" sz="2000">
                <a:solidFill>
                  <a:schemeClr val="bg1"/>
                </a:solidFill>
                <a:latin typeface="Cambria" panose="02040503050406030204" charset="0"/>
                <a:cs typeface="Cambria" panose="02040503050406030204" charset="0"/>
              </a:rPr>
              <a:t>Saswat Brahma</a:t>
            </a:r>
            <a:endParaRPr lang="en-US" sz="2000">
              <a:solidFill>
                <a:schemeClr val="bg1"/>
              </a:solidFill>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
          <p:cNvPicPr>
            <a:picLocks noChangeAspect="1"/>
          </p:cNvPicPr>
          <p:nvPr>
            <p:ph idx="1"/>
          </p:nvPr>
        </p:nvPicPr>
        <p:blipFill>
          <a:blip r:embed="rId1"/>
          <a:stretch>
            <a:fillRect/>
          </a:stretch>
        </p:blipFill>
        <p:spPr>
          <a:xfrm>
            <a:off x="-635" y="0"/>
            <a:ext cx="12193270" cy="6857365"/>
          </a:xfrm>
          <a:prstGeom prst="rect">
            <a:avLst/>
          </a:prstGeom>
        </p:spPr>
      </p:pic>
      <p:sp>
        <p:nvSpPr>
          <p:cNvPr id="6" name="Text Box 5"/>
          <p:cNvSpPr txBox="1"/>
          <p:nvPr/>
        </p:nvSpPr>
        <p:spPr>
          <a:xfrm>
            <a:off x="430530" y="382905"/>
            <a:ext cx="10872470" cy="1551305"/>
          </a:xfrm>
          <a:prstGeom prst="rect">
            <a:avLst/>
          </a:prstGeom>
          <a:noFill/>
        </p:spPr>
        <p:txBody>
          <a:bodyPr wrap="square" rtlCol="0">
            <a:noAutofit/>
          </a:bodyPr>
          <a:p>
            <a:r>
              <a:rPr lang="en-US" sz="2800" b="1">
                <a:latin typeface="+mn-ea"/>
                <a:cs typeface="+mn-ea"/>
              </a:rPr>
              <a:t>The products refferred for extracting the reviews are :</a:t>
            </a:r>
            <a:endParaRPr lang="en-US" sz="2800">
              <a:latin typeface="Arial Rounded MT Bold" panose="020F0704030504030204" charset="0"/>
              <a:cs typeface="Arial Rounded MT Bold" panose="020F0704030504030204" charset="0"/>
            </a:endParaRPr>
          </a:p>
          <a:p>
            <a:r>
              <a:rPr lang="en-US" sz="2400">
                <a:cs typeface="+mn-lt"/>
              </a:rPr>
              <a:t>   1. Intel® Core ™ desktop processors (14th gen)</a:t>
            </a:r>
            <a:endParaRPr lang="en-US" sz="2400">
              <a:cs typeface="+mn-lt"/>
            </a:endParaRPr>
          </a:p>
          <a:p>
            <a:r>
              <a:rPr lang="en-US" sz="2400">
                <a:cs typeface="+mn-lt"/>
              </a:rPr>
              <a:t>   2. 12th Gen Intel® Core ™ desktop processors</a:t>
            </a:r>
            <a:endParaRPr lang="en-US" sz="2400">
              <a:cs typeface="+mn-lt"/>
            </a:endParaRPr>
          </a:p>
        </p:txBody>
      </p:sp>
      <p:sp>
        <p:nvSpPr>
          <p:cNvPr id="7" name="Text Box 6"/>
          <p:cNvSpPr txBox="1"/>
          <p:nvPr/>
        </p:nvSpPr>
        <p:spPr>
          <a:xfrm>
            <a:off x="430530" y="2044700"/>
            <a:ext cx="11330305" cy="1985010"/>
          </a:xfrm>
          <a:prstGeom prst="rect">
            <a:avLst/>
          </a:prstGeom>
          <a:noFill/>
        </p:spPr>
        <p:txBody>
          <a:bodyPr wrap="square" rtlCol="0">
            <a:noAutofit/>
          </a:bodyPr>
          <a:p>
            <a:r>
              <a:rPr lang="en-US" sz="2800" b="1">
                <a:latin typeface="Arial" panose="020B0604020202020204" pitchFamily="34" charset="0"/>
                <a:cs typeface="Arial" panose="020B0604020202020204" pitchFamily="34" charset="0"/>
              </a:rPr>
              <a:t>The various tools under this project are :</a:t>
            </a:r>
            <a:endParaRPr lang="en-US" sz="2800">
              <a:latin typeface="Arial Rounded MT Bold" panose="020F0704030504030204" charset="0"/>
              <a:cs typeface="Arial Rounded MT Bold" panose="020F0704030504030204" charset="0"/>
            </a:endParaRPr>
          </a:p>
          <a:p>
            <a:r>
              <a:rPr lang="en-US" sz="2800">
                <a:latin typeface="Cambria" panose="02040503050406030204" charset="0"/>
                <a:cs typeface="Cambria" panose="02040503050406030204" charset="0"/>
              </a:rPr>
              <a:t>      </a:t>
            </a:r>
            <a:r>
              <a:rPr lang="en-US" sz="2400">
                <a:cs typeface="+mn-lt"/>
              </a:rPr>
              <a:t>● Web scraping - BeautifulSoup</a:t>
            </a:r>
            <a:endParaRPr lang="en-US" sz="2400">
              <a:cs typeface="+mn-lt"/>
            </a:endParaRPr>
          </a:p>
          <a:p>
            <a:r>
              <a:rPr lang="en-US" sz="2400">
                <a:cs typeface="+mn-lt"/>
              </a:rPr>
              <a:t>                                - pandas, requests</a:t>
            </a:r>
            <a:endParaRPr lang="en-US" sz="2400">
              <a:cs typeface="+mn-lt"/>
            </a:endParaRPr>
          </a:p>
          <a:p>
            <a:r>
              <a:rPr lang="en-US" sz="2400">
                <a:cs typeface="+mn-lt"/>
              </a:rPr>
              <a:t>      ● Sentiment analysis - seaborn, pandas, numpy, matplotlib, nltk</a:t>
            </a:r>
            <a:endParaRPr lang="en-US" sz="2400">
              <a:cs typeface="+mn-lt"/>
            </a:endParaRPr>
          </a:p>
        </p:txBody>
      </p:sp>
      <p:sp>
        <p:nvSpPr>
          <p:cNvPr id="8" name="Text Box 7"/>
          <p:cNvSpPr txBox="1"/>
          <p:nvPr/>
        </p:nvSpPr>
        <p:spPr>
          <a:xfrm>
            <a:off x="506095" y="4269105"/>
            <a:ext cx="11265535" cy="2320290"/>
          </a:xfrm>
          <a:prstGeom prst="rect">
            <a:avLst/>
          </a:prstGeom>
          <a:noFill/>
        </p:spPr>
        <p:txBody>
          <a:bodyPr wrap="square" rtlCol="0">
            <a:noAutofit/>
          </a:bodyPr>
          <a:p>
            <a:pPr algn="l"/>
            <a:r>
              <a:rPr lang="en-US" sz="2800" b="1">
                <a:latin typeface="Arial" panose="020B0604020202020204" pitchFamily="34" charset="0"/>
                <a:cs typeface="Arial" panose="020B0604020202020204" pitchFamily="34" charset="0"/>
              </a:rPr>
              <a:t>The following is the link to the code used for sentimental analysis :</a:t>
            </a:r>
            <a:endParaRPr lang="en-US" sz="2800" b="1">
              <a:latin typeface="Arial" panose="020B0604020202020204" pitchFamily="34" charset="0"/>
              <a:cs typeface="Arial" panose="020B0604020202020204" pitchFamily="34" charset="0"/>
            </a:endParaRPr>
          </a:p>
          <a:p>
            <a:r>
              <a:rPr lang="en-US" sz="2400">
                <a:latin typeface="Calisto MT" panose="02040603050505030304" charset="0"/>
                <a:cs typeface="Calisto MT" panose="02040603050505030304" charset="0"/>
                <a:hlinkClick r:id="rId2" action="ppaction://hlinkfile"/>
              </a:rPr>
              <a:t>https://colab.research.google.com/drive/1Qx9x1OyVeLSgfOaAHV4rLDy7BqDuxNxh?usp=sharing</a:t>
            </a:r>
            <a:endParaRPr lang="en-US" sz="2400">
              <a:latin typeface="Calisto MT" panose="02040603050505030304" charset="0"/>
              <a:cs typeface="Calisto MT" panose="02040603050505030304" charset="0"/>
              <a:hlinkClick r:id="rId2" action="ppaction://hlinkfi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
          <p:cNvPicPr>
            <a:picLocks noChangeAspect="1"/>
          </p:cNvPicPr>
          <p:nvPr>
            <p:ph idx="1"/>
          </p:nvPr>
        </p:nvPicPr>
        <p:blipFill>
          <a:blip r:embed="rId1"/>
          <a:stretch>
            <a:fillRect/>
          </a:stretch>
        </p:blipFill>
        <p:spPr>
          <a:xfrm>
            <a:off x="0" y="635"/>
            <a:ext cx="12193270" cy="6857365"/>
          </a:xfrm>
          <a:prstGeom prst="rect">
            <a:avLst/>
          </a:prstGeom>
        </p:spPr>
      </p:pic>
      <p:sp>
        <p:nvSpPr>
          <p:cNvPr id="3" name="Text Box 2"/>
          <p:cNvSpPr txBox="1"/>
          <p:nvPr/>
        </p:nvSpPr>
        <p:spPr>
          <a:xfrm>
            <a:off x="1120775" y="575945"/>
            <a:ext cx="10205720" cy="1253490"/>
          </a:xfrm>
          <a:prstGeom prst="rect">
            <a:avLst/>
          </a:prstGeom>
          <a:noFill/>
        </p:spPr>
        <p:txBody>
          <a:bodyPr wrap="square" rtlCol="0">
            <a:noAutofit/>
          </a:bodyPr>
          <a:p>
            <a:pPr>
              <a:lnSpc>
                <a:spcPct val="110000"/>
              </a:lnSpc>
            </a:pPr>
            <a:r>
              <a:rPr lang="en-US" sz="3200" b="1"/>
              <a:t>GitHub Repository Link: </a:t>
            </a:r>
            <a:endParaRPr lang="en-US" sz="3200" b="1"/>
          </a:p>
          <a:p>
            <a:pPr>
              <a:lnSpc>
                <a:spcPct val="110000"/>
              </a:lnSpc>
            </a:pPr>
            <a:r>
              <a:rPr lang="en-US" sz="2400">
                <a:hlinkClick r:id="rId2" action="ppaction://hlinkfile"/>
              </a:rPr>
              <a:t>https://github.com/Hershy23/Sentiment_Analysis</a:t>
            </a:r>
            <a:endParaRPr lang="en-US" sz="2400">
              <a:hlinkClick r:id="rId2" action="ppaction://hlinkfile"/>
            </a:endParaRPr>
          </a:p>
          <a:p>
            <a:pPr>
              <a:lnSpc>
                <a:spcPct val="110000"/>
              </a:lnSpc>
            </a:pPr>
            <a:endParaRPr lang="en-US" sz="2400">
              <a:hlinkClick r:id="rId2" action="ppaction://hlinkfile"/>
            </a:endParaRPr>
          </a:p>
          <a:p>
            <a:pPr>
              <a:lnSpc>
                <a:spcPct val="110000"/>
              </a:lnSpc>
            </a:pPr>
            <a:endParaRPr lang="en-US" sz="2400" b="1">
              <a:solidFill>
                <a:schemeClr val="tx1"/>
              </a:solidFill>
              <a:hlinkClick r:id="rId2" action="ppaction://hlinkfile"/>
            </a:endParaRPr>
          </a:p>
          <a:p>
            <a:pPr>
              <a:lnSpc>
                <a:spcPct val="110000"/>
              </a:lnSpc>
            </a:pPr>
            <a:endParaRPr lang="en-US" sz="2400" b="1">
              <a:solidFill>
                <a:schemeClr val="tx1"/>
              </a:solidFill>
              <a:hlinkClick r:id="rId2" action="ppaction://hlinkfile"/>
            </a:endParaRPr>
          </a:p>
        </p:txBody>
      </p:sp>
      <p:sp>
        <p:nvSpPr>
          <p:cNvPr id="5" name="Text Box 4"/>
          <p:cNvSpPr txBox="1"/>
          <p:nvPr/>
        </p:nvSpPr>
        <p:spPr>
          <a:xfrm>
            <a:off x="1209675" y="1960245"/>
            <a:ext cx="10314940" cy="3907790"/>
          </a:xfrm>
          <a:prstGeom prst="rect">
            <a:avLst/>
          </a:prstGeom>
          <a:noFill/>
        </p:spPr>
        <p:txBody>
          <a:bodyPr wrap="square" rtlCol="0">
            <a:spAutoFit/>
          </a:bodyPr>
          <a:p>
            <a:r>
              <a:rPr lang="en-US" sz="2800" b="1"/>
              <a:t>APPROACH:</a:t>
            </a:r>
            <a:endParaRPr lang="en-US" sz="2800" b="1"/>
          </a:p>
          <a:p>
            <a:endParaRPr lang="en-US" sz="1000"/>
          </a:p>
          <a:p>
            <a:pPr marL="342900" indent="-342900" algn="just">
              <a:lnSpc>
                <a:spcPct val="150000"/>
              </a:lnSpc>
              <a:buFont typeface="Arial" panose="020B0604020202020204" pitchFamily="34" charset="0"/>
              <a:buChar char="•"/>
            </a:pPr>
            <a:r>
              <a:rPr lang="en-US" sz="2000"/>
              <a:t>At first we had to get a dataset, for which we had to extract data from the websites using web scraping. Many websites did not allow web scraping. So we tried to scrap data from Amazon and Flipkart on proper interval of time.</a:t>
            </a:r>
            <a:endParaRPr lang="en-US" sz="2000"/>
          </a:p>
          <a:p>
            <a:pPr marL="342900" indent="-342900" algn="just">
              <a:lnSpc>
                <a:spcPct val="150000"/>
              </a:lnSpc>
              <a:buFont typeface="Arial" panose="020B0604020202020204" pitchFamily="34" charset="0"/>
              <a:buChar char="•"/>
            </a:pPr>
            <a:r>
              <a:rPr lang="en-US" sz="2000"/>
              <a:t>After scraping the reviews, we had to clean the data and combine the data into one dataset.</a:t>
            </a:r>
            <a:endParaRPr lang="en-US" sz="2000"/>
          </a:p>
          <a:p>
            <a:pPr marL="342900" indent="-342900" algn="just">
              <a:lnSpc>
                <a:spcPct val="150000"/>
              </a:lnSpc>
              <a:buFont typeface="Arial" panose="020B0604020202020204" pitchFamily="34" charset="0"/>
              <a:buChar char="•"/>
            </a:pPr>
            <a:r>
              <a:rPr lang="en-US" sz="2000"/>
              <a:t>After getting the cleaned dataset, we used the dataset to train a pre-exsisting model.</a:t>
            </a:r>
            <a:endParaRPr lang="en-US" sz="2000"/>
          </a:p>
          <a:p>
            <a:pPr marL="342900" indent="-342900" algn="just">
              <a:lnSpc>
                <a:spcPct val="150000"/>
              </a:lnSpc>
              <a:buFont typeface="Arial" panose="020B0604020202020204" pitchFamily="34" charset="0"/>
              <a:buChar char="•"/>
            </a:pPr>
            <a:r>
              <a:rPr lang="en-US" sz="2000"/>
              <a:t>Then we got the final results.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Img"/>
          <p:cNvPicPr>
            <a:picLocks noChangeAspect="1"/>
          </p:cNvPicPr>
          <p:nvPr>
            <p:ph idx="1"/>
          </p:nvPr>
        </p:nvPicPr>
        <p:blipFill>
          <a:blip r:embed="rId1"/>
          <a:stretch>
            <a:fillRect/>
          </a:stretch>
        </p:blipFill>
        <p:spPr>
          <a:xfrm>
            <a:off x="0" y="1270"/>
            <a:ext cx="12192635" cy="6856730"/>
          </a:xfrm>
          <a:prstGeom prst="rect">
            <a:avLst/>
          </a:prstGeom>
        </p:spPr>
      </p:pic>
      <p:sp>
        <p:nvSpPr>
          <p:cNvPr id="5" name="Text Box 4"/>
          <p:cNvSpPr txBox="1"/>
          <p:nvPr/>
        </p:nvSpPr>
        <p:spPr>
          <a:xfrm>
            <a:off x="355600" y="244475"/>
            <a:ext cx="6315075" cy="575945"/>
          </a:xfrm>
          <a:prstGeom prst="rect">
            <a:avLst/>
          </a:prstGeom>
          <a:noFill/>
        </p:spPr>
        <p:txBody>
          <a:bodyPr wrap="square" rtlCol="0">
            <a:noAutofit/>
          </a:bodyPr>
          <a:p>
            <a:r>
              <a:rPr lang="en-US" sz="2800">
                <a:latin typeface="Arial Black" panose="020B0A04020102020204" charset="0"/>
                <a:cs typeface="Arial Black" panose="020B0A04020102020204" charset="0"/>
              </a:rPr>
              <a:t>RESULTS :</a:t>
            </a:r>
            <a:endParaRPr lang="en-US"/>
          </a:p>
        </p:txBody>
      </p:sp>
      <p:sp>
        <p:nvSpPr>
          <p:cNvPr id="10" name="Text Box 9"/>
          <p:cNvSpPr txBox="1"/>
          <p:nvPr/>
        </p:nvSpPr>
        <p:spPr>
          <a:xfrm>
            <a:off x="440690" y="1042670"/>
            <a:ext cx="5399405" cy="4053205"/>
          </a:xfrm>
          <a:prstGeom prst="rect">
            <a:avLst/>
          </a:prstGeom>
          <a:noFill/>
        </p:spPr>
        <p:txBody>
          <a:bodyPr wrap="square" rtlCol="0">
            <a:noAutofit/>
          </a:bodyPr>
          <a:p>
            <a:endParaRPr lang="en-US"/>
          </a:p>
        </p:txBody>
      </p:sp>
      <p:pic>
        <p:nvPicPr>
          <p:cNvPr id="13" name="Content Placeholder 12" descr="1"/>
          <p:cNvPicPr>
            <a:picLocks noChangeAspect="1"/>
          </p:cNvPicPr>
          <p:nvPr>
            <p:ph sz="half" idx="2"/>
            <p:custDataLst>
              <p:tags r:id="rId2"/>
            </p:custDataLst>
          </p:nvPr>
        </p:nvPicPr>
        <p:blipFill>
          <a:blip r:embed="rId3"/>
          <a:stretch>
            <a:fillRect/>
          </a:stretch>
        </p:blipFill>
        <p:spPr>
          <a:xfrm>
            <a:off x="543560" y="1362710"/>
            <a:ext cx="5197475" cy="3344545"/>
          </a:xfrm>
          <a:prstGeom prst="rect">
            <a:avLst/>
          </a:prstGeom>
        </p:spPr>
      </p:pic>
      <p:sp>
        <p:nvSpPr>
          <p:cNvPr id="14" name="Text Box 13"/>
          <p:cNvSpPr txBox="1"/>
          <p:nvPr/>
        </p:nvSpPr>
        <p:spPr>
          <a:xfrm>
            <a:off x="6096000" y="1362710"/>
            <a:ext cx="5845810" cy="5213985"/>
          </a:xfrm>
          <a:prstGeom prst="rect">
            <a:avLst/>
          </a:prstGeom>
          <a:noFill/>
        </p:spPr>
        <p:txBody>
          <a:bodyPr wrap="square" rtlCol="0">
            <a:noAutofit/>
          </a:bodyPr>
          <a:p>
            <a:endParaRPr lang="en-US"/>
          </a:p>
        </p:txBody>
      </p:sp>
      <p:pic>
        <p:nvPicPr>
          <p:cNvPr id="15" name="Picture 14" descr="2"/>
          <p:cNvPicPr>
            <a:picLocks noChangeAspect="1"/>
          </p:cNvPicPr>
          <p:nvPr/>
        </p:nvPicPr>
        <p:blipFill>
          <a:blip r:embed="rId4"/>
          <a:stretch>
            <a:fillRect/>
          </a:stretch>
        </p:blipFill>
        <p:spPr>
          <a:xfrm>
            <a:off x="6275070" y="1362710"/>
            <a:ext cx="5487035" cy="334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
          <p:cNvPicPr>
            <a:picLocks noChangeAspect="1"/>
          </p:cNvPicPr>
          <p:nvPr>
            <p:ph idx="1"/>
          </p:nvPr>
        </p:nvPicPr>
        <p:blipFill>
          <a:blip r:embed="rId1"/>
          <a:stretch>
            <a:fillRect/>
          </a:stretch>
        </p:blipFill>
        <p:spPr>
          <a:xfrm>
            <a:off x="0" y="0"/>
            <a:ext cx="12192635" cy="6857365"/>
          </a:xfrm>
          <a:prstGeom prst="rect">
            <a:avLst/>
          </a:prstGeom>
        </p:spPr>
      </p:pic>
      <p:sp>
        <p:nvSpPr>
          <p:cNvPr id="6" name="Text Box 5"/>
          <p:cNvSpPr txBox="1"/>
          <p:nvPr/>
        </p:nvSpPr>
        <p:spPr>
          <a:xfrm>
            <a:off x="270510" y="233680"/>
            <a:ext cx="5633720" cy="4371340"/>
          </a:xfrm>
          <a:prstGeom prst="rect">
            <a:avLst/>
          </a:prstGeom>
          <a:noFill/>
        </p:spPr>
        <p:txBody>
          <a:bodyPr wrap="square" rtlCol="0">
            <a:noAutofit/>
          </a:bodyPr>
          <a:p>
            <a:endParaRPr lang="en-US"/>
          </a:p>
        </p:txBody>
      </p:sp>
      <p:pic>
        <p:nvPicPr>
          <p:cNvPr id="9" name="Content Placeholder 8" descr="3"/>
          <p:cNvPicPr>
            <a:picLocks noChangeAspect="1"/>
          </p:cNvPicPr>
          <p:nvPr>
            <p:ph sz="half" idx="2"/>
            <p:custDataLst>
              <p:tags r:id="rId2"/>
            </p:custDataLst>
          </p:nvPr>
        </p:nvPicPr>
        <p:blipFill>
          <a:blip r:embed="rId3"/>
          <a:stretch>
            <a:fillRect/>
          </a:stretch>
        </p:blipFill>
        <p:spPr>
          <a:xfrm>
            <a:off x="156210" y="1389380"/>
            <a:ext cx="4824095" cy="3311525"/>
          </a:xfrm>
          <a:prstGeom prst="rect">
            <a:avLst/>
          </a:prstGeom>
        </p:spPr>
      </p:pic>
      <p:pic>
        <p:nvPicPr>
          <p:cNvPr id="10" name="Picture 9" descr="4"/>
          <p:cNvPicPr>
            <a:picLocks noChangeAspect="1"/>
          </p:cNvPicPr>
          <p:nvPr/>
        </p:nvPicPr>
        <p:blipFill>
          <a:blip r:embed="rId4"/>
          <a:stretch>
            <a:fillRect/>
          </a:stretch>
        </p:blipFill>
        <p:spPr>
          <a:xfrm>
            <a:off x="5481320" y="1388745"/>
            <a:ext cx="6600190" cy="3311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
          <p:cNvPicPr>
            <a:picLocks noChangeAspect="1"/>
          </p:cNvPicPr>
          <p:nvPr>
            <p:ph idx="1"/>
          </p:nvPr>
        </p:nvPicPr>
        <p:blipFill>
          <a:blip r:embed="rId1"/>
          <a:stretch>
            <a:fillRect/>
          </a:stretch>
        </p:blipFill>
        <p:spPr>
          <a:xfrm>
            <a:off x="0" y="635"/>
            <a:ext cx="12193270" cy="6857365"/>
          </a:xfrm>
          <a:prstGeom prst="rect">
            <a:avLst/>
          </a:prstGeom>
        </p:spPr>
      </p:pic>
      <p:sp>
        <p:nvSpPr>
          <p:cNvPr id="2" name="Text Box 1"/>
          <p:cNvSpPr txBox="1"/>
          <p:nvPr/>
        </p:nvSpPr>
        <p:spPr>
          <a:xfrm>
            <a:off x="678180" y="631190"/>
            <a:ext cx="9428480" cy="5262245"/>
          </a:xfrm>
          <a:prstGeom prst="rect">
            <a:avLst/>
          </a:prstGeom>
          <a:noFill/>
        </p:spPr>
        <p:txBody>
          <a:bodyPr wrap="square" rtlCol="0">
            <a:spAutoFit/>
          </a:bodyPr>
          <a:p>
            <a:r>
              <a:rPr lang="en-US" sz="2400" b="1"/>
              <a:t>CONTRIBUTION:</a:t>
            </a:r>
            <a:endParaRPr lang="en-US" sz="2400" b="1"/>
          </a:p>
          <a:p>
            <a:endParaRPr lang="en-US" sz="2400" b="1"/>
          </a:p>
          <a:p>
            <a:r>
              <a:rPr lang="en-US" b="1"/>
              <a:t>HARSHITA PATNAIK:</a:t>
            </a:r>
            <a:endParaRPr lang="en-US" b="1"/>
          </a:p>
          <a:p>
            <a:endParaRPr lang="en-US"/>
          </a:p>
          <a:p>
            <a:r>
              <a:rPr lang="en-US"/>
              <a:t>web scraping, data cleaning</a:t>
            </a:r>
            <a:endParaRPr lang="en-US"/>
          </a:p>
          <a:p>
            <a:endParaRPr lang="en-US" b="1"/>
          </a:p>
          <a:p>
            <a:r>
              <a:rPr lang="en-US" b="1"/>
              <a:t>RIYA KUMARI:</a:t>
            </a:r>
            <a:endParaRPr lang="en-US" b="1"/>
          </a:p>
          <a:p>
            <a:endParaRPr lang="en-US" b="1"/>
          </a:p>
          <a:p>
            <a:r>
              <a:rPr lang="en-US"/>
              <a:t>web scraping</a:t>
            </a:r>
            <a:endParaRPr lang="en-US"/>
          </a:p>
          <a:p>
            <a:endParaRPr lang="en-US" b="1"/>
          </a:p>
          <a:p>
            <a:r>
              <a:rPr lang="en-US" b="1"/>
              <a:t>ALOK GUPTA:</a:t>
            </a:r>
            <a:endParaRPr lang="en-US" b="1"/>
          </a:p>
          <a:p>
            <a:endParaRPr lang="en-US" b="1"/>
          </a:p>
          <a:p>
            <a:r>
              <a:rPr lang="en-US"/>
              <a:t>sentiment analysis model training</a:t>
            </a:r>
            <a:endParaRPr lang="en-US"/>
          </a:p>
          <a:p>
            <a:endParaRPr lang="en-US" b="1"/>
          </a:p>
          <a:p>
            <a:r>
              <a:rPr lang="en-US" b="1"/>
              <a:t>SASWAT BHRAMA:</a:t>
            </a:r>
            <a:endParaRPr lang="en-US" b="1"/>
          </a:p>
          <a:p>
            <a:endParaRPr lang="en-US" b="1"/>
          </a:p>
          <a:p>
            <a:r>
              <a:rPr lang="en-US"/>
              <a:t>sentiment analysis model training</a:t>
            </a:r>
            <a:endParaRPr lang="en-US" b="1"/>
          </a:p>
          <a:p>
            <a:endParaRPr lang="en-US" b="1"/>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Words>
  <Application>WPS Presentation</Application>
  <PresentationFormat>Widescreen</PresentationFormat>
  <Paragraphs>56</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SimSun</vt:lpstr>
      <vt:lpstr>Wingdings</vt:lpstr>
      <vt:lpstr>Engravers MT</vt:lpstr>
      <vt:lpstr>Book Antiqua</vt:lpstr>
      <vt:lpstr>Arial Rounded MT Bold</vt:lpstr>
      <vt:lpstr>Cambria</vt:lpstr>
      <vt:lpstr>Calisto MT</vt:lpstr>
      <vt:lpstr>Arial Black</vt:lpstr>
      <vt:lpstr>Microsoft YaHei</vt:lpstr>
      <vt:lpstr>Arial Unicode MS</vt:lpstr>
      <vt:lpstr>Calibri</vt:lpstr>
      <vt:lpstr>Bodoni MT Poster Compressed</vt:lpstr>
      <vt:lpstr>Default Design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dc:creator>
  <cp:lastModifiedBy>KIIT</cp:lastModifiedBy>
  <cp:revision>3</cp:revision>
  <dcterms:created xsi:type="dcterms:W3CDTF">2024-07-12T19:52:00Z</dcterms:created>
  <dcterms:modified xsi:type="dcterms:W3CDTF">2024-07-14T05:34:09Z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E7B5D7FB4444431498977AEA1DEEFF7F_12</vt:lpwstr>
  </property>
  <property fmtid="{D5CDD505-2E9C-101B-9397-08002B2CF9AE}" pid="3" name="KSOProductBuildVer">
    <vt:lpwstr>1033-12.2.0.17153</vt:lpwstr>
  </property>
</Properties>
</file>