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3" r:id="rId8"/>
    <p:sldId id="264" r:id="rId9"/>
    <p:sldId id="265" r:id="rId10"/>
    <p:sldId id="269" r:id="rId11"/>
    <p:sldId id="270" r:id="rId12"/>
    <p:sldId id="271" r:id="rId13"/>
    <p:sldId id="267" r:id="rId14"/>
    <p:sldId id="272" r:id="rId15"/>
    <p:sldId id="268" r:id="rId16"/>
    <p:sldId id="273" r:id="rId17"/>
    <p:sldId id="274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>
      <p:cViewPr varScale="1">
        <p:scale>
          <a:sx n="121" d="100"/>
          <a:sy n="121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925638"/>
            <a:ext cx="7920038" cy="11430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04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24650" y="-387350"/>
            <a:ext cx="2038350" cy="69119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-387350"/>
            <a:ext cx="5962650" cy="6911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32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57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859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884238"/>
            <a:ext cx="4000500" cy="56403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62500" y="884238"/>
            <a:ext cx="4000500" cy="56403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2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83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38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6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352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35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04800" y="776288"/>
            <a:ext cx="8226425" cy="3175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>
              <a:ea typeface="ＭＳ Ｐゴシック" panose="020B0600070205080204" pitchFamily="50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38735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84238"/>
            <a:ext cx="8153400" cy="564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Xevolver</a:t>
            </a:r>
            <a:r>
              <a:rPr lang="ja-JP" altLang="en-US" dirty="0" smtClean="0"/>
              <a:t>による変換サンプル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2014</a:t>
            </a:r>
            <a:r>
              <a:rPr lang="ja-JP" altLang="en-US" dirty="0" smtClean="0"/>
              <a:t>年</a:t>
            </a:r>
            <a:r>
              <a:rPr lang="en-US" altLang="ja-JP" dirty="0"/>
              <a:t>10</a:t>
            </a:r>
            <a:r>
              <a:rPr lang="ja-JP" altLang="en-US" dirty="0" smtClean="0"/>
              <a:t>月</a:t>
            </a:r>
            <a:r>
              <a:rPr lang="en-US" altLang="ja-JP" dirty="0"/>
              <a:t>17</a:t>
            </a:r>
            <a:r>
              <a:rPr lang="ja-JP" altLang="en-US" dirty="0" smtClean="0"/>
              <a:t>日</a:t>
            </a:r>
            <a:r>
              <a:rPr lang="en-US" altLang="ja-JP" dirty="0" smtClean="0"/>
              <a:t>@</a:t>
            </a:r>
            <a:r>
              <a:rPr lang="ja-JP" altLang="en-US" dirty="0" smtClean="0"/>
              <a:t>工学院大学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XSL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文字列挿入を用いた最短実装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一般性はない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smtClean="0"/>
              <a:t>L</a:t>
            </a:r>
            <a:r>
              <a:rPr lang="ja-JP" altLang="en-US" dirty="0" smtClean="0"/>
              <a:t>ループの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レベル内側が</a:t>
            </a:r>
            <a:r>
              <a:rPr lang="en-US" altLang="ja-JP" dirty="0" smtClean="0"/>
              <a:t>I</a:t>
            </a:r>
            <a:r>
              <a:rPr lang="ja-JP" altLang="en-US" dirty="0" smtClean="0"/>
              <a:t>ループであるという前提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984772"/>
            <a:ext cx="7200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 smtClean="0"/>
              <a:t>SgFortranDo</a:t>
            </a:r>
            <a:r>
              <a:rPr lang="en-US" altLang="ja-JP" sz="1600" dirty="0" smtClean="0"/>
              <a:t>" </a:t>
            </a:r>
            <a:r>
              <a:rPr lang="en-US" altLang="ja-JP" sz="1600" dirty="0"/>
              <a:t>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DO </a:t>
            </a:r>
            <a:r>
              <a:rPr lang="en-US" altLang="ja-JP" sz="1600" dirty="0" smtClean="0"/>
              <a:t>I=1,inum</a:t>
            </a:r>
            <a:endParaRPr lang="en-US" altLang="ja-JP" sz="1600" dirty="0"/>
          </a:p>
          <a:p>
            <a:r>
              <a:rPr lang="en-US" altLang="ja-JP" sz="1600" dirty="0"/>
              <a:t>  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seq</a:t>
            </a:r>
            <a:endParaRPr lang="en-US" altLang="ja-JP" sz="1600" dirty="0"/>
          </a:p>
          <a:p>
            <a:r>
              <a:rPr lang="en-US" altLang="ja-JP" sz="1600" dirty="0"/>
              <a:t>  DO L=</a:t>
            </a:r>
            <a:r>
              <a:rPr lang="en-US" altLang="ja-JP" sz="1600" dirty="0" err="1"/>
              <a:t>lstart,lend</a:t>
            </a:r>
            <a:endParaRPr lang="en-US" altLang="ja-JP" sz="1600" dirty="0"/>
          </a:p>
          <a:p>
            <a:r>
              <a:rPr lang="en-US" altLang="ja-JP" sz="1600" dirty="0"/>
              <a:t>  IF (I.ge.IS(L) .and. I.le.IT(L)) EXIT</a:t>
            </a:r>
          </a:p>
          <a:p>
            <a:r>
              <a:rPr lang="en-US" altLang="ja-JP" sz="1600" dirty="0"/>
              <a:t>  END DO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END DO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右中かっこ 4"/>
          <p:cNvSpPr/>
          <p:nvPr/>
        </p:nvSpPr>
        <p:spPr bwMode="auto">
          <a:xfrm>
            <a:off x="7429165" y="2291395"/>
            <a:ext cx="216024" cy="108852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49988" y="2650992"/>
            <a:ext cx="13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文字列挿入</a:t>
            </a:r>
            <a:endParaRPr kumimoji="1" lang="ja-JP" altLang="en-US" sz="1800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7429165" y="3418505"/>
            <a:ext cx="216024" cy="35959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988" y="3275137"/>
            <a:ext cx="1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ループボディコピー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31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XSL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再帰を用いた場合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</a:t>
            </a:r>
            <a:r>
              <a:rPr lang="ja-JP" altLang="en-US" dirty="0" smtClean="0"/>
              <a:t>ループと</a:t>
            </a:r>
            <a:r>
              <a:rPr lang="en-US" altLang="ja-JP" dirty="0" smtClean="0"/>
              <a:t>I</a:t>
            </a:r>
            <a:r>
              <a:rPr lang="ja-JP" altLang="en-US" dirty="0" smtClean="0"/>
              <a:t>ループが離れても動作する一般性を持つ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073037"/>
            <a:ext cx="720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match="*" 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test="self::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[@name='I']"&gt;</a:t>
            </a:r>
          </a:p>
          <a:p>
            <a:r>
              <a:rPr lang="en-US" altLang="ja-JP" sz="1600" dirty="0"/>
              <a:t>   DO &lt;</a:t>
            </a:r>
            <a:r>
              <a:rPr lang="en-US" altLang="ja-JP" sz="1600" dirty="0" err="1"/>
              <a:t>xsl:value-of</a:t>
            </a:r>
            <a:r>
              <a:rPr lang="en-US" altLang="ja-JP" sz="1600" dirty="0"/>
              <a:t> select="self::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/@</a:t>
            </a:r>
            <a:r>
              <a:rPr lang="en-US" altLang="ja-JP" sz="1600" dirty="0" err="1"/>
              <a:t>nlabel</a:t>
            </a:r>
            <a:r>
              <a:rPr lang="en-US" altLang="ja-JP" sz="1600" dirty="0"/>
              <a:t>" /&gt; I=1,inum</a:t>
            </a:r>
          </a:p>
          <a:p>
            <a:r>
              <a:rPr lang="en-US" altLang="ja-JP" sz="1600" dirty="0"/>
              <a:t>    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seq</a:t>
            </a:r>
            <a:endParaRPr lang="en-US" altLang="ja-JP" sz="1600" dirty="0"/>
          </a:p>
          <a:p>
            <a:r>
              <a:rPr lang="en-US" altLang="ja-JP" sz="1600" dirty="0"/>
              <a:t>    DO L=</a:t>
            </a:r>
            <a:r>
              <a:rPr lang="en-US" altLang="ja-JP" sz="1600" dirty="0" err="1"/>
              <a:t>lstart,lend</a:t>
            </a:r>
            <a:endParaRPr lang="en-US" altLang="ja-JP" sz="1600" dirty="0"/>
          </a:p>
          <a:p>
            <a:r>
              <a:rPr lang="en-US" altLang="ja-JP" sz="1600" dirty="0"/>
              <a:t>     IF (I.ge.IS(L) .and. I.le.IT(L)) EXIT</a:t>
            </a:r>
          </a:p>
          <a:p>
            <a:r>
              <a:rPr lang="en-US" altLang="ja-JP" sz="1600" dirty="0"/>
              <a:t>    END DO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右中かっこ 4"/>
          <p:cNvSpPr/>
          <p:nvPr/>
        </p:nvSpPr>
        <p:spPr bwMode="auto">
          <a:xfrm>
            <a:off x="7429165" y="2829736"/>
            <a:ext cx="216024" cy="108852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49988" y="3189333"/>
            <a:ext cx="13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文字列挿入</a:t>
            </a:r>
            <a:endParaRPr kumimoji="1" lang="ja-JP" altLang="en-US" sz="1800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7429165" y="3956846"/>
            <a:ext cx="216024" cy="35959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988" y="3813478"/>
            <a:ext cx="1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ループボディコピー</a:t>
            </a:r>
            <a:endParaRPr kumimoji="1" lang="ja-JP" altLang="en-US" sz="18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5671479" y="2556005"/>
            <a:ext cx="1420801" cy="37851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06749" y="2061419"/>
            <a:ext cx="246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ループを見つけた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51520" y="4534537"/>
            <a:ext cx="3960440" cy="155875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27984" y="4941168"/>
            <a:ext cx="299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間にあるループはコピー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文字列挿入を使わず、一般性を持たせた場合</a:t>
            </a:r>
            <a:r>
              <a:rPr kumimoji="1" lang="ja-JP" altLang="en-US" dirty="0" err="1" smtClean="0"/>
              <a:t>、、、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67" y="1484784"/>
            <a:ext cx="3993369" cy="429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" mode="</a:t>
            </a:r>
            <a:r>
              <a:rPr lang="en-US" altLang="ja-JP" sz="1050" dirty="0" err="1"/>
              <a:t>nt_opt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xsl:param</a:t>
            </a:r>
            <a:r>
              <a:rPr lang="en-US" altLang="ja-JP" sz="1050" dirty="0"/>
              <a:t> name="start" /&gt;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xsl:param</a:t>
            </a:r>
            <a:r>
              <a:rPr lang="en-US" altLang="ja-JP" sz="1050" dirty="0"/>
              <a:t> name="end" /&gt;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/@*" /&gt; &lt;!-- 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SgAssignOp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SgAssignOp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SgVarRefExp</a:t>
            </a:r>
            <a:r>
              <a:rPr lang="en-US" altLang="ja-JP" sz="1050" dirty="0"/>
              <a:t>[1]" /&gt;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SgIntVal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 name="value"&gt;</a:t>
            </a:r>
          </a:p>
          <a:p>
            <a:r>
              <a:rPr lang="en-US" altLang="ja-JP" sz="1050" dirty="0"/>
              <a:t>     &lt;</a:t>
            </a:r>
            <a:r>
              <a:rPr lang="en-US" altLang="ja-JP" sz="1050" dirty="0" err="1"/>
              <a:t>xsl:value-of</a:t>
            </a:r>
            <a:r>
              <a:rPr lang="en-US" altLang="ja-JP" sz="1050" dirty="0"/>
              <a:t> select="$start" /&gt;</a:t>
            </a:r>
          </a:p>
          <a:p>
            <a:r>
              <a:rPr lang="en-US" altLang="ja-JP" sz="1050" dirty="0"/>
              <a:t>    &lt;/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SgVarRefExp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 name="name"&gt;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xsl:value-of</a:t>
            </a:r>
            <a:r>
              <a:rPr lang="en-US" altLang="ja-JP" sz="1050" dirty="0"/>
              <a:t> select="$end" /&gt;</a:t>
            </a:r>
          </a:p>
          <a:p>
            <a:r>
              <a:rPr lang="en-US" altLang="ja-JP" sz="1050" dirty="0"/>
              <a:t>   &lt;/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SgNullExpression</a:t>
            </a:r>
            <a:r>
              <a:rPr lang="en-US" altLang="ja-JP" sz="1050" dirty="0"/>
              <a:t>" /&gt;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select="@*" /&gt; &lt;!-- 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 </a:t>
            </a:r>
            <a:r>
              <a:rPr lang="en-US" altLang="ja-JP" sz="1050" dirty="0" smtClean="0">
                <a:sym typeface="Wingdings" panose="05000000000000000000" pitchFamily="2" charset="2"/>
              </a:rPr>
              <a:t></a:t>
            </a:r>
            <a:endParaRPr lang="en-US" altLang="ja-JP" sz="1050" dirty="0">
              <a:sym typeface="Wingdings" panose="05000000000000000000" pitchFamily="2" charset="2"/>
            </a:endParaRPr>
          </a:p>
          <a:p>
            <a:r>
              <a:rPr lang="en-US" altLang="ja-JP" sz="1050" dirty="0" smtClean="0"/>
              <a:t>…..</a:t>
            </a:r>
            <a:endParaRPr lang="en-US" altLang="ja-JP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22439" y="1484784"/>
            <a:ext cx="5086065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….</a:t>
            </a:r>
            <a:endParaRPr lang="en-US" altLang="ja-JP" sz="1000" dirty="0"/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[1]/@name" /&gt;</a:t>
            </a:r>
          </a:p>
          <a:p>
            <a:r>
              <a:rPr lang="en-US" altLang="ja-JP" sz="1000" dirty="0"/>
              <a:t> 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[2]/@name" /&gt;</a:t>
            </a:r>
          </a:p>
          <a:p>
            <a:r>
              <a:rPr lang="en-US" altLang="ja-JP" sz="1000" dirty="0"/>
              <a:t> 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/@name" /&gt;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SgNullExpression</a:t>
            </a:r>
            <a:r>
              <a:rPr lang="en-US" altLang="ja-JP" sz="1000" dirty="0"/>
              <a:t>"&gt;&lt;/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xsl:call-template</a:t>
            </a:r>
            <a:r>
              <a:rPr lang="en-US" altLang="ja-JP" sz="1000" dirty="0"/>
              <a:t> name="if-filter"&gt;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checkIndex</a:t>
            </a:r>
            <a:r>
              <a:rPr lang="en-US" altLang="ja-JP" sz="1000" dirty="0"/>
              <a:t>" select="path to the index to filter"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arrayStart</a:t>
            </a:r>
            <a:r>
              <a:rPr lang="en-US" altLang="ja-JP" sz="1000" dirty="0"/>
              <a:t>" select="path to the array of start indices"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arrayEnd</a:t>
            </a:r>
            <a:r>
              <a:rPr lang="en-US" altLang="ja-JP" sz="1000" dirty="0"/>
              <a:t>" select="path to the array of end indices"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arrayIndex</a:t>
            </a:r>
            <a:r>
              <a:rPr lang="en-US" altLang="ja-JP" sz="1000" dirty="0"/>
              <a:t>" select="path to the index name of the array of start and end" /&gt;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xsl:call-template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xsl:apply-templates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SgFortranDo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SgExprStatement</a:t>
            </a:r>
            <a:r>
              <a:rPr lang="en-US" altLang="ja-JP" sz="1000" dirty="0"/>
              <a:t>" /&gt;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&lt;/</a:t>
            </a:r>
            <a:r>
              <a:rPr lang="en-US" altLang="ja-JP" sz="1000" dirty="0" err="1"/>
              <a:t>xsl:copy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&lt;/</a:t>
            </a:r>
            <a:r>
              <a:rPr lang="en-US" altLang="ja-JP" sz="1000" dirty="0" err="1"/>
              <a:t>xsl:template</a:t>
            </a:r>
            <a:r>
              <a:rPr lang="en-US" altLang="ja-JP" sz="1000" dirty="0"/>
              <a:t>&gt;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67" y="6021288"/>
            <a:ext cx="404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これ</a:t>
            </a:r>
            <a:r>
              <a:rPr lang="ja-JP" altLang="en-US" dirty="0"/>
              <a:t>以外</a:t>
            </a:r>
            <a:r>
              <a:rPr lang="ja-JP" altLang="en-US" dirty="0" smtClean="0"/>
              <a:t>にルール</a:t>
            </a:r>
            <a:r>
              <a:rPr lang="en-US" altLang="ja-JP" dirty="0" smtClean="0"/>
              <a:t>if-filter</a:t>
            </a:r>
            <a:r>
              <a:rPr lang="ja-JP" altLang="en-US" dirty="0" smtClean="0"/>
              <a:t>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複合変換</a:t>
            </a:r>
            <a:r>
              <a:rPr kumimoji="1" lang="en-US" altLang="ja-JP" dirty="0" smtClean="0"/>
              <a:t>: NT-Opt + </a:t>
            </a:r>
            <a:r>
              <a:rPr kumimoji="1" lang="en-US" altLang="ja-JP" dirty="0" err="1" smtClean="0"/>
              <a:t>OpenACC</a:t>
            </a:r>
            <a:r>
              <a:rPr kumimoji="1" lang="ja-JP" altLang="en-US" dirty="0" smtClean="0"/>
              <a:t>挿入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816570"/>
          </a:xfrm>
        </p:spPr>
        <p:txBody>
          <a:bodyPr/>
          <a:lstStyle/>
          <a:p>
            <a:r>
              <a:rPr kumimoji="1" lang="ja-JP" altLang="en-US" dirty="0" smtClean="0"/>
              <a:t>範囲を指定し</a:t>
            </a:r>
            <a:r>
              <a:rPr lang="ja-JP" altLang="en-US" dirty="0"/>
              <a:t>た</a:t>
            </a:r>
            <a:r>
              <a:rPr kumimoji="1" lang="ja-JP" altLang="en-US" dirty="0" smtClean="0"/>
              <a:t>複合変換を開始する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984772"/>
            <a:ext cx="8856984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endParaRPr lang="en-US" altLang="ja-JP" sz="1600" dirty="0"/>
          </a:p>
          <a:p>
            <a:r>
              <a:rPr lang="en-US" altLang="ja-JP" sz="1600" dirty="0"/>
              <a:t>    test="preceding-sibling::</a:t>
            </a:r>
            <a:r>
              <a:rPr lang="en-US" altLang="ja-JP" sz="1600" dirty="0" err="1"/>
              <a:t>SgPragmaDeclaration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/DIRECTIVE/@name  = '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'"&gt;</a:t>
            </a:r>
          </a:p>
          <a:p>
            <a:r>
              <a:rPr lang="en-US" altLang="ja-JP" sz="1600" dirty="0" smtClean="0"/>
              <a:t>   &lt;</a:t>
            </a:r>
            <a:r>
              <a:rPr lang="en-US" altLang="ja-JP" sz="1600" dirty="0" err="1" smtClean="0"/>
              <a:t>xsl:apply-templates</a:t>
            </a:r>
            <a:r>
              <a:rPr lang="en-US" altLang="ja-JP" sz="1600" dirty="0" smtClean="0"/>
              <a:t> select="self::</a:t>
            </a:r>
            <a:r>
              <a:rPr lang="en-US" altLang="ja-JP" sz="1600" dirty="0" err="1" smtClean="0"/>
              <a:t>SgFortranDo</a:t>
            </a:r>
            <a:r>
              <a:rPr lang="en-US" altLang="ja-JP" sz="1600" dirty="0" smtClean="0"/>
              <a:t>"</a:t>
            </a:r>
          </a:p>
          <a:p>
            <a:r>
              <a:rPr lang="en-US" altLang="ja-JP" sz="1600" dirty="0" smtClean="0"/>
              <a:t>     </a:t>
            </a:r>
            <a:r>
              <a:rPr lang="en-US" altLang="ja-JP" sz="1600" dirty="0"/>
              <a:t>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xsl:with-param</a:t>
            </a:r>
            <a:r>
              <a:rPr lang="en-US" altLang="ja-JP" sz="1600" dirty="0"/>
              <a:t> name="label"</a:t>
            </a:r>
          </a:p>
          <a:p>
            <a:r>
              <a:rPr lang="en-US" altLang="ja-JP" sz="1600" dirty="0"/>
              <a:t>      select='preceding-sibling::</a:t>
            </a:r>
            <a:r>
              <a:rPr lang="en-US" altLang="ja-JP" sz="1600" dirty="0" err="1"/>
              <a:t>SgPragmaDeclaration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/DIRECTIVE/CLAUSE/ARG/@value'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xsl:with-param</a:t>
            </a:r>
            <a:r>
              <a:rPr lang="en-US" altLang="ja-JP" sz="1600" dirty="0"/>
              <a:t> name="depth" select='1' /&gt;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 smtClean="0"/>
              <a:t>&gt;</a:t>
            </a:r>
          </a:p>
          <a:p>
            <a:r>
              <a:rPr lang="en-US" altLang="ja-JP" sz="1600" dirty="0" smtClean="0"/>
              <a:t>…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01867" y="6093296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つづ</a:t>
            </a:r>
            <a:r>
              <a:rPr lang="ja-JP" altLang="en-US" dirty="0"/>
              <a:t>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NT-Opt with </a:t>
            </a:r>
            <a:r>
              <a:rPr kumimoji="1" lang="en-US" altLang="ja-JP" dirty="0" err="1" smtClean="0"/>
              <a:t>OpenACC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766722"/>
            <a:ext cx="4536504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&lt;</a:t>
            </a:r>
            <a:r>
              <a:rPr lang="en-US" altLang="ja-JP" sz="1100" dirty="0" err="1"/>
              <a:t>xsl:template</a:t>
            </a:r>
            <a:r>
              <a:rPr lang="en-US" altLang="ja-JP" sz="1100" dirty="0"/>
              <a:t> match="</a:t>
            </a:r>
            <a:r>
              <a:rPr lang="en-US" altLang="ja-JP" sz="1100" dirty="0" err="1"/>
              <a:t>SgFortranDo</a:t>
            </a:r>
            <a:r>
              <a:rPr lang="en-US" altLang="ja-JP" sz="1100" dirty="0"/>
              <a:t>"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xsl:param</a:t>
            </a:r>
            <a:r>
              <a:rPr lang="en-US" altLang="ja-JP" sz="1100" dirty="0"/>
              <a:t> name="label" /&gt;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xsl:param</a:t>
            </a:r>
            <a:r>
              <a:rPr lang="en-US" altLang="ja-JP" sz="1100" dirty="0"/>
              <a:t> name="depth" /&gt;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xsl:call-template</a:t>
            </a:r>
            <a:r>
              <a:rPr lang="en-US" altLang="ja-JP" sz="1100" dirty="0"/>
              <a:t> name="add-</a:t>
            </a:r>
            <a:r>
              <a:rPr lang="en-US" altLang="ja-JP" sz="1100" dirty="0" err="1"/>
              <a:t>openacc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select="$depth" /&gt;</a:t>
            </a:r>
          </a:p>
          <a:p>
            <a:r>
              <a:rPr lang="en-US" altLang="ja-JP" sz="1100" dirty="0"/>
              <a:t>  &lt;/</a:t>
            </a:r>
            <a:r>
              <a:rPr lang="en-US" altLang="ja-JP" sz="1100" dirty="0" err="1"/>
              <a:t>xsl:call-template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xsl:choose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 test="</a:t>
            </a:r>
            <a:r>
              <a:rPr lang="en-US" altLang="ja-JP" sz="1100" dirty="0" err="1"/>
              <a:t>SgAssignOp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SgVarRefExp</a:t>
            </a:r>
            <a:r>
              <a:rPr lang="en-US" altLang="ja-JP" sz="1100" dirty="0"/>
              <a:t>/@name='L'"&gt;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select="</a:t>
            </a:r>
            <a:r>
              <a:rPr lang="en-US" altLang="ja-JP" sz="1100" dirty="0" err="1"/>
              <a:t>SgBasicBlock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SgFortranDo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    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select="$depth+1" /&gt;</a:t>
            </a:r>
          </a:p>
          <a:p>
            <a:r>
              <a:rPr lang="en-US" altLang="ja-JP" sz="1100" dirty="0"/>
              <a:t>    &lt;/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 test="</a:t>
            </a:r>
            <a:r>
              <a:rPr lang="en-US" altLang="ja-JP" sz="1100" dirty="0" err="1"/>
              <a:t>SgAssignOp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SgVarRefExp</a:t>
            </a:r>
            <a:r>
              <a:rPr lang="en-US" altLang="ja-JP" sz="1100" dirty="0"/>
              <a:t>/@name='I'"&gt;</a:t>
            </a:r>
          </a:p>
          <a:p>
            <a:r>
              <a:rPr lang="en-US" altLang="ja-JP" sz="1100" dirty="0"/>
              <a:t>    DO &lt;</a:t>
            </a:r>
            <a:r>
              <a:rPr lang="en-US" altLang="ja-JP" sz="1100" dirty="0" err="1"/>
              <a:t>xsl:value-of</a:t>
            </a:r>
            <a:r>
              <a:rPr lang="en-US" altLang="ja-JP" sz="1100" dirty="0"/>
              <a:t> select="$label" /&gt; I=1,inum</a:t>
            </a:r>
          </a:p>
          <a:p>
            <a:r>
              <a:rPr lang="en-US" altLang="ja-JP" sz="1100" dirty="0"/>
              <a:t>    !$</a:t>
            </a:r>
            <a:r>
              <a:rPr lang="en-US" altLang="ja-JP" sz="1100" dirty="0" err="1"/>
              <a:t>acc</a:t>
            </a:r>
            <a:r>
              <a:rPr lang="en-US" altLang="ja-JP" sz="1100" dirty="0"/>
              <a:t> loop </a:t>
            </a:r>
            <a:r>
              <a:rPr lang="en-US" altLang="ja-JP" sz="1100" dirty="0" err="1"/>
              <a:t>seq</a:t>
            </a:r>
            <a:endParaRPr lang="en-US" altLang="ja-JP" sz="1100" dirty="0"/>
          </a:p>
          <a:p>
            <a:r>
              <a:rPr lang="en-US" altLang="ja-JP" sz="1100" dirty="0"/>
              <a:t>    DO L=</a:t>
            </a:r>
            <a:r>
              <a:rPr lang="en-US" altLang="ja-JP" sz="1100" dirty="0" err="1"/>
              <a:t>lstart,lend</a:t>
            </a:r>
            <a:endParaRPr lang="en-US" altLang="ja-JP" sz="1100" dirty="0"/>
          </a:p>
          <a:p>
            <a:r>
              <a:rPr lang="en-US" altLang="ja-JP" sz="1100" dirty="0"/>
              <a:t>    IF (I.ge.IS(L) .and.</a:t>
            </a:r>
          </a:p>
          <a:p>
            <a:r>
              <a:rPr lang="en-US" altLang="ja-JP" sz="1100" dirty="0"/>
              <a:t>    I.le.IT(L)) EXIT</a:t>
            </a:r>
          </a:p>
          <a:p>
            <a:r>
              <a:rPr lang="en-US" altLang="ja-JP" sz="1100" dirty="0"/>
              <a:t>    END DO</a:t>
            </a:r>
          </a:p>
          <a:p>
            <a:r>
              <a:rPr lang="en-US" altLang="ja-JP" sz="1100" dirty="0"/>
              <a:t>    END DO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select="</a:t>
            </a:r>
            <a:r>
              <a:rPr lang="en-US" altLang="ja-JP" sz="1100" dirty="0" err="1"/>
              <a:t>SgBasicBlock</a:t>
            </a:r>
            <a:r>
              <a:rPr lang="en-US" altLang="ja-JP" sz="1100" dirty="0"/>
              <a:t>" /&gt;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xsl:otherwise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xsl:copy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xsl:copy-of</a:t>
            </a:r>
            <a:r>
              <a:rPr lang="en-US" altLang="ja-JP" sz="1100" dirty="0"/>
              <a:t> select="@*" /&gt;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select="$depth+1" /&gt;</a:t>
            </a:r>
          </a:p>
          <a:p>
            <a:r>
              <a:rPr lang="en-US" altLang="ja-JP" sz="1100" dirty="0"/>
              <a:t>     &lt;/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&lt;/</a:t>
            </a:r>
            <a:r>
              <a:rPr lang="en-US" altLang="ja-JP" sz="1100" dirty="0" err="1"/>
              <a:t>xsl:copy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xsl:otherwise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&lt;/</a:t>
            </a:r>
            <a:r>
              <a:rPr lang="en-US" altLang="ja-JP" sz="1100" dirty="0" err="1"/>
              <a:t>xsl:choose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&lt;/</a:t>
            </a:r>
            <a:r>
              <a:rPr lang="en-US" altLang="ja-JP" sz="1100" dirty="0" err="1"/>
              <a:t>xsl:template</a:t>
            </a:r>
            <a:r>
              <a:rPr lang="en-US" altLang="ja-JP" sz="1100" dirty="0"/>
              <a:t>&gt;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30074" y="1268760"/>
            <a:ext cx="3637870" cy="72007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6578" y="1361964"/>
            <a:ext cx="3997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OpenACC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ディレクティブ</a:t>
            </a:r>
            <a:r>
              <a:rPr lang="ja-JP" altLang="en-US" dirty="0" smtClean="0">
                <a:solidFill>
                  <a:srgbClr val="FF0000"/>
                </a:solidFill>
              </a:rPr>
              <a:t>を追加するルール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次スライド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ユーザ定義ルール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err="1" smtClean="0"/>
              <a:t>OpenACC</a:t>
            </a:r>
            <a:r>
              <a:rPr kumimoji="1" lang="ja-JP" altLang="en-US" sz="3200" dirty="0" smtClean="0"/>
              <a:t>ディレクティブ挿入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856357"/>
            <a:ext cx="496855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name="add-</a:t>
            </a:r>
            <a:r>
              <a:rPr lang="en-US" altLang="ja-JP" sz="1600" dirty="0" err="1"/>
              <a:t>openacc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xsl:param</a:t>
            </a:r>
            <a:r>
              <a:rPr lang="en-US" altLang="ja-JP" sz="1600" dirty="0"/>
              <a:t> name="label" /&gt;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xsl:param</a:t>
            </a:r>
            <a:r>
              <a:rPr lang="en-US" altLang="ja-JP" sz="1600" dirty="0"/>
              <a:t> name="depth" /&gt;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test="$label = 200"&gt;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1"&gt;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private(L)&lt;/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2"&gt;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gang&lt;/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3"&gt;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gang,vector</a:t>
            </a:r>
            <a:r>
              <a:rPr lang="en-US" altLang="ja-JP" sz="1600" dirty="0"/>
              <a:t>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4"&gt;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vector&lt;/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test="$label = 300"&gt;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0112" y="1844824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ディレクティブのパターンごとに用意する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Xevolver</a:t>
            </a:r>
            <a:r>
              <a:rPr kumimoji="1" lang="ja-JP" altLang="en-US" dirty="0" smtClean="0"/>
              <a:t>の概要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各コマンドの動作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XSLT</a:t>
            </a:r>
            <a:r>
              <a:rPr kumimoji="1" lang="ja-JP" altLang="en-US" dirty="0" smtClean="0"/>
              <a:t>による変換ルールのサンプル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恒等変換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単一</a:t>
            </a:r>
            <a:r>
              <a:rPr lang="ja-JP" altLang="en-US" dirty="0"/>
              <a:t>ルール</a:t>
            </a:r>
            <a:r>
              <a:rPr lang="ja-JP" altLang="en-US" dirty="0" smtClean="0"/>
              <a:t>による単純な変換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文字</a:t>
            </a:r>
            <a:r>
              <a:rPr kumimoji="1" lang="ja-JP" altLang="en-US" dirty="0" smtClean="0"/>
              <a:t>列</a:t>
            </a:r>
            <a:r>
              <a:rPr kumimoji="1" lang="ja-JP" altLang="en-US" dirty="0"/>
              <a:t>挿入</a:t>
            </a:r>
            <a:r>
              <a:rPr kumimoji="1" lang="ja-JP" altLang="en-US" dirty="0" smtClean="0"/>
              <a:t>による変換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↔ 一般性を確保した変換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複合ルールを用いた変換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2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1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Xevolver</a:t>
            </a:r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プログラムソースを変換するためのフレームワーク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≠プログラムソースを変換する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プログラムソース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C,Fortran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現状</a:t>
            </a:r>
            <a:r>
              <a:rPr lang="en-US" altLang="ja-JP" dirty="0" smtClean="0"/>
              <a:t>)ROSE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と一対一対応した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フォーマット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XML</a:t>
            </a:r>
            <a:r>
              <a:rPr lang="ja-JP" altLang="en-US" dirty="0" smtClean="0"/>
              <a:t>を任意に操作することでプログラムソース変換を実現</a:t>
            </a:r>
            <a:endParaRPr lang="ja-JP" altLang="en-US" dirty="0"/>
          </a:p>
        </p:txBody>
      </p:sp>
      <p:sp>
        <p:nvSpPr>
          <p:cNvPr id="2" name="角丸四角形 1"/>
          <p:cNvSpPr/>
          <p:nvPr/>
        </p:nvSpPr>
        <p:spPr bwMode="auto">
          <a:xfrm>
            <a:off x="395536" y="45811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195736" y="45811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215862" y="45811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’.{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415662" y="45811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4" name="直線矢印コネクタ 3"/>
          <p:cNvCxnSpPr>
            <a:stCxn id="2" idx="3"/>
            <a:endCxn id="5" idx="1"/>
          </p:cNvCxnSpPr>
          <p:nvPr/>
        </p:nvCxnSpPr>
        <p:spPr bwMode="auto">
          <a:xfrm>
            <a:off x="1763688" y="49051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>
            <a:stCxn id="7" idx="3"/>
            <a:endCxn id="6" idx="1"/>
          </p:cNvCxnSpPr>
          <p:nvPr/>
        </p:nvCxnSpPr>
        <p:spPr bwMode="auto">
          <a:xfrm>
            <a:off x="6783814" y="49051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角丸四角形 12"/>
          <p:cNvSpPr/>
          <p:nvPr/>
        </p:nvSpPr>
        <p:spPr bwMode="auto">
          <a:xfrm>
            <a:off x="3805699" y="3933056"/>
            <a:ext cx="1368152" cy="5040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XSLT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805699" y="4977172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Java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799320" y="5533479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Python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805699" y="6086417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手動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2" name="曲線コネクタ 11"/>
          <p:cNvCxnSpPr>
            <a:stCxn id="5" idx="3"/>
            <a:endCxn id="13" idx="1"/>
          </p:cNvCxnSpPr>
          <p:nvPr/>
        </p:nvCxnSpPr>
        <p:spPr bwMode="auto">
          <a:xfrm flipV="1">
            <a:off x="3563888" y="4185084"/>
            <a:ext cx="241811" cy="720080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曲線コネクタ 18"/>
          <p:cNvCxnSpPr>
            <a:stCxn id="5" idx="3"/>
            <a:endCxn id="14" idx="1"/>
          </p:cNvCxnSpPr>
          <p:nvPr/>
        </p:nvCxnSpPr>
        <p:spPr bwMode="auto">
          <a:xfrm>
            <a:off x="3563888" y="4905164"/>
            <a:ext cx="241811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曲線コネクタ 21"/>
          <p:cNvCxnSpPr>
            <a:stCxn id="5" idx="3"/>
            <a:endCxn id="15" idx="1"/>
          </p:cNvCxnSpPr>
          <p:nvPr/>
        </p:nvCxnSpPr>
        <p:spPr bwMode="auto">
          <a:xfrm>
            <a:off x="3563888" y="4905164"/>
            <a:ext cx="235432" cy="8803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曲線コネクタ 24"/>
          <p:cNvCxnSpPr>
            <a:stCxn id="5" idx="3"/>
            <a:endCxn id="16" idx="1"/>
          </p:cNvCxnSpPr>
          <p:nvPr/>
        </p:nvCxnSpPr>
        <p:spPr bwMode="auto">
          <a:xfrm>
            <a:off x="3563888" y="4905164"/>
            <a:ext cx="241811" cy="1433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曲線コネクタ 27"/>
          <p:cNvCxnSpPr>
            <a:stCxn id="13" idx="3"/>
            <a:endCxn id="7" idx="1"/>
          </p:cNvCxnSpPr>
          <p:nvPr/>
        </p:nvCxnSpPr>
        <p:spPr bwMode="auto">
          <a:xfrm>
            <a:off x="5173851" y="4185084"/>
            <a:ext cx="241811" cy="720080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曲線コネクタ 30"/>
          <p:cNvCxnSpPr>
            <a:stCxn id="14" idx="3"/>
            <a:endCxn id="7" idx="1"/>
          </p:cNvCxnSpPr>
          <p:nvPr/>
        </p:nvCxnSpPr>
        <p:spPr bwMode="auto">
          <a:xfrm flipV="1">
            <a:off x="5173851" y="4905164"/>
            <a:ext cx="241811" cy="324036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曲線コネクタ 33"/>
          <p:cNvCxnSpPr>
            <a:stCxn id="15" idx="3"/>
            <a:endCxn id="7" idx="1"/>
          </p:cNvCxnSpPr>
          <p:nvPr/>
        </p:nvCxnSpPr>
        <p:spPr bwMode="auto">
          <a:xfrm flipV="1">
            <a:off x="5167472" y="4905164"/>
            <a:ext cx="248190" cy="8803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曲線コネクタ 36"/>
          <p:cNvCxnSpPr>
            <a:stCxn id="16" idx="3"/>
            <a:endCxn id="7" idx="1"/>
          </p:cNvCxnSpPr>
          <p:nvPr/>
        </p:nvCxnSpPr>
        <p:spPr bwMode="auto">
          <a:xfrm flipV="1">
            <a:off x="5173851" y="4905164"/>
            <a:ext cx="241811" cy="1433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src2xml, xml2src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762000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562200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 bwMode="auto">
          <a:xfrm>
            <a:off x="2130152" y="13047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角丸四角形 6"/>
          <p:cNvSpPr/>
          <p:nvPr/>
        </p:nvSpPr>
        <p:spPr bwMode="auto">
          <a:xfrm>
            <a:off x="6948264" y="9807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’.{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148064" y="9807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9" name="直線矢印コネクタ 8"/>
          <p:cNvCxnSpPr>
            <a:stCxn id="8" idx="3"/>
            <a:endCxn id="7" idx="1"/>
          </p:cNvCxnSpPr>
          <p:nvPr/>
        </p:nvCxnSpPr>
        <p:spPr bwMode="auto">
          <a:xfrm>
            <a:off x="6516216" y="13047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角丸四角形 10"/>
          <p:cNvSpPr/>
          <p:nvPr/>
        </p:nvSpPr>
        <p:spPr bwMode="auto">
          <a:xfrm>
            <a:off x="1662100" y="1952836"/>
            <a:ext cx="1368152" cy="64807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src2xml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3" name="曲線コネクタ 12"/>
          <p:cNvCxnSpPr>
            <a:stCxn id="11" idx="0"/>
          </p:cNvCxnSpPr>
          <p:nvPr/>
        </p:nvCxnSpPr>
        <p:spPr bwMode="auto">
          <a:xfrm rot="16200000" flipV="1">
            <a:off x="2018965" y="1625625"/>
            <a:ext cx="648072" cy="63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角丸四角形 13"/>
          <p:cNvSpPr/>
          <p:nvPr/>
        </p:nvSpPr>
        <p:spPr bwMode="auto">
          <a:xfrm>
            <a:off x="6048164" y="1952836"/>
            <a:ext cx="1368152" cy="64807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xml2src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5" name="曲線コネクタ 14"/>
          <p:cNvCxnSpPr>
            <a:stCxn id="14" idx="0"/>
          </p:cNvCxnSpPr>
          <p:nvPr/>
        </p:nvCxnSpPr>
        <p:spPr bwMode="auto">
          <a:xfrm rot="16200000" flipV="1">
            <a:off x="6408204" y="1628800"/>
            <a:ext cx="641722" cy="63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323528" y="3755940"/>
            <a:ext cx="25138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program test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write(6,*) 'hello!'</a:t>
            </a:r>
          </a:p>
          <a:p>
            <a:endParaRPr lang="en-US" altLang="ja-JP" sz="1800" dirty="0"/>
          </a:p>
          <a:p>
            <a:r>
              <a:rPr lang="en-US" altLang="ja-JP" sz="1800" dirty="0"/>
              <a:t>!$</a:t>
            </a:r>
            <a:r>
              <a:rPr lang="en-US" altLang="ja-JP" sz="1800" dirty="0" err="1"/>
              <a:t>xev</a:t>
            </a:r>
            <a:r>
              <a:rPr lang="en-US" altLang="ja-JP" sz="1800" dirty="0"/>
              <a:t> dummy</a:t>
            </a:r>
          </a:p>
          <a:p>
            <a:r>
              <a:rPr lang="en-US" altLang="ja-JP" sz="1800" dirty="0"/>
              <a:t>end program test</a:t>
            </a:r>
          </a:p>
          <a:p>
            <a:endParaRPr kumimoji="1" lang="ja-JP" altLang="en-US" sz="1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02740" y="2924944"/>
            <a:ext cx="482695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&lt;?xml version="1.0" encoding="UTF-8"?&gt;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SgSourceFile</a:t>
            </a:r>
            <a:r>
              <a:rPr lang="en-US" altLang="ja-JP" sz="900" dirty="0"/>
              <a:t> filename="hello.f90" language="4" format="2"&gt;</a:t>
            </a:r>
          </a:p>
          <a:p>
            <a:r>
              <a:rPr lang="en-US" altLang="ja-JP" sz="900" dirty="0"/>
              <a:t>  &lt;</a:t>
            </a:r>
            <a:r>
              <a:rPr lang="en-US" altLang="ja-JP" sz="900" dirty="0" err="1"/>
              <a:t>SgGlobal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&lt;</a:t>
            </a:r>
            <a:r>
              <a:rPr lang="en-US" altLang="ja-JP" sz="900" dirty="0" err="1"/>
              <a:t>SgProgramHeaderStatement</a:t>
            </a:r>
            <a:r>
              <a:rPr lang="en-US" altLang="ja-JP" sz="900" dirty="0"/>
              <a:t> name="test" &gt;</a:t>
            </a:r>
          </a:p>
          <a:p>
            <a:r>
              <a:rPr lang="en-US" altLang="ja-JP" sz="900" dirty="0"/>
              <a:t>        &lt;</a:t>
            </a:r>
            <a:r>
              <a:rPr lang="en-US" altLang="ja-JP" sz="900" dirty="0" err="1"/>
              <a:t>SgTypeVoid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&lt;</a:t>
            </a:r>
            <a:r>
              <a:rPr lang="en-US" altLang="ja-JP" sz="900" dirty="0" err="1"/>
              <a:t>SgFunctionParameterList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&lt;</a:t>
            </a:r>
            <a:r>
              <a:rPr lang="en-US" altLang="ja-JP" sz="900" dirty="0" err="1"/>
              <a:t>SgFunctionDefinition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&lt;</a:t>
            </a:r>
            <a:r>
              <a:rPr lang="en-US" altLang="ja-JP" sz="900" dirty="0" err="1"/>
              <a:t>SgBasicBlock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&lt;</a:t>
            </a:r>
            <a:r>
              <a:rPr lang="en-US" altLang="ja-JP" sz="900" dirty="0" err="1"/>
              <a:t>SgWriteStatement</a:t>
            </a:r>
            <a:r>
              <a:rPr lang="en-US" altLang="ja-JP" sz="900" dirty="0"/>
              <a:t> </a:t>
            </a:r>
            <a:r>
              <a:rPr lang="en-US" altLang="ja-JP" sz="900" dirty="0" err="1"/>
              <a:t>fmt</a:t>
            </a:r>
            <a:r>
              <a:rPr lang="en-US" altLang="ja-JP" sz="900" dirty="0"/>
              <a:t>="true"&gt;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SgExprListExp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    &lt;</a:t>
            </a:r>
            <a:r>
              <a:rPr lang="en-US" altLang="ja-JP" sz="900" dirty="0" err="1"/>
              <a:t>SgStringVal</a:t>
            </a:r>
            <a:r>
              <a:rPr lang="en-US" altLang="ja-JP" sz="900" dirty="0"/>
              <a:t> value="hello!" </a:t>
            </a:r>
            <a:r>
              <a:rPr lang="en-US" altLang="ja-JP" sz="900" dirty="0" err="1"/>
              <a:t>SingleQuote</a:t>
            </a:r>
            <a:r>
              <a:rPr lang="en-US" altLang="ja-JP" sz="900" dirty="0"/>
              <a:t>="1" /&gt;</a:t>
            </a:r>
          </a:p>
          <a:p>
            <a:r>
              <a:rPr lang="en-US" altLang="ja-JP" sz="900" dirty="0"/>
              <a:t>            &lt;/</a:t>
            </a:r>
            <a:r>
              <a:rPr lang="en-US" altLang="ja-JP" sz="900" dirty="0" err="1"/>
              <a:t>SgExprListExp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SgIntVal</a:t>
            </a:r>
            <a:r>
              <a:rPr lang="en-US" altLang="ja-JP" sz="900" dirty="0"/>
              <a:t> value="6"  string="6" /&gt;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SgAsteriskShapeExp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    &lt;/</a:t>
            </a:r>
            <a:r>
              <a:rPr lang="en-US" altLang="ja-JP" sz="900" dirty="0" err="1"/>
              <a:t>SgWriteStatement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PreprocessingInfo</a:t>
            </a:r>
            <a:r>
              <a:rPr lang="en-US" altLang="ja-JP" sz="900" dirty="0"/>
              <a:t> </a:t>
            </a:r>
            <a:r>
              <a:rPr lang="en-US" altLang="ja-JP" sz="900" dirty="0" err="1"/>
              <a:t>pos</a:t>
            </a:r>
            <a:r>
              <a:rPr lang="en-US" altLang="ja-JP" sz="900" dirty="0"/>
              <a:t>="4"  type="3" &gt;</a:t>
            </a:r>
          </a:p>
          <a:p>
            <a:r>
              <a:rPr lang="en-US" altLang="ja-JP" sz="900" dirty="0"/>
              <a:t>!$</a:t>
            </a:r>
            <a:r>
              <a:rPr lang="en-US" altLang="ja-JP" sz="900" dirty="0" err="1"/>
              <a:t>xev</a:t>
            </a:r>
            <a:r>
              <a:rPr lang="en-US" altLang="ja-JP" sz="900" dirty="0"/>
              <a:t> dummy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PreprocessingInfo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SgPragmaDeclaration</a:t>
            </a:r>
            <a:r>
              <a:rPr lang="en-US" altLang="ja-JP" sz="900" dirty="0"/>
              <a:t> &gt;</a:t>
            </a:r>
          </a:p>
          <a:p>
            <a:r>
              <a:rPr lang="en-US" altLang="ja-JP" sz="900" dirty="0"/>
              <a:t>  &lt;</a:t>
            </a:r>
            <a:r>
              <a:rPr lang="en-US" altLang="ja-JP" sz="900" dirty="0" err="1"/>
              <a:t>SgPragma</a:t>
            </a:r>
            <a:r>
              <a:rPr lang="en-US" altLang="ja-JP" sz="900" dirty="0"/>
              <a:t> pragma="</a:t>
            </a:r>
            <a:r>
              <a:rPr lang="en-US" altLang="ja-JP" sz="900" dirty="0" err="1"/>
              <a:t>xev</a:t>
            </a:r>
            <a:r>
              <a:rPr lang="en-US" altLang="ja-JP" sz="900" dirty="0"/>
              <a:t> dummy" /&gt;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SgPragmaDeclaration</a:t>
            </a:r>
            <a:r>
              <a:rPr lang="en-US" altLang="ja-JP" sz="900" dirty="0"/>
              <a:t> &gt;</a:t>
            </a:r>
          </a:p>
          <a:p>
            <a:r>
              <a:rPr lang="en-US" altLang="ja-JP" sz="900" dirty="0"/>
              <a:t>        &lt;/</a:t>
            </a:r>
            <a:r>
              <a:rPr lang="en-US" altLang="ja-JP" sz="900" dirty="0" err="1"/>
              <a:t>SgBasicBlock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&lt;/</a:t>
            </a:r>
            <a:r>
              <a:rPr lang="en-US" altLang="ja-JP" sz="900" dirty="0" err="1"/>
              <a:t>SgFunctionDefinition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&lt;/</a:t>
            </a:r>
            <a:r>
              <a:rPr lang="en-US" altLang="ja-JP" sz="900" dirty="0" err="1"/>
              <a:t>SgProgramHeaderStatement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&lt;/</a:t>
            </a:r>
            <a:r>
              <a:rPr lang="en-US" altLang="ja-JP" sz="900" dirty="0" err="1"/>
              <a:t>SgGlobal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SgSourceFile</a:t>
            </a:r>
            <a:r>
              <a:rPr lang="en-US" altLang="ja-JP" sz="900" dirty="0"/>
              <a:t>&gt;</a:t>
            </a:r>
          </a:p>
        </p:txBody>
      </p:sp>
      <p:cxnSp>
        <p:nvCxnSpPr>
          <p:cNvPr id="22" name="直線矢印コネクタ 21"/>
          <p:cNvCxnSpPr>
            <a:stCxn id="19" idx="3"/>
            <a:endCxn id="20" idx="1"/>
          </p:cNvCxnSpPr>
          <p:nvPr/>
        </p:nvCxnSpPr>
        <p:spPr bwMode="auto">
          <a:xfrm>
            <a:off x="2837384" y="4771603"/>
            <a:ext cx="1265356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37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xsltrans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xslproc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規格通り</a:t>
            </a:r>
            <a:r>
              <a:rPr lang="ja-JP" altLang="en-US" dirty="0"/>
              <a:t>の</a:t>
            </a:r>
            <a:r>
              <a:rPr kumimoji="1" lang="en-US" altLang="ja-JP" dirty="0" smtClean="0"/>
              <a:t>XSLT</a:t>
            </a:r>
            <a:r>
              <a:rPr kumimoji="1" lang="ja-JP" altLang="en-US" dirty="0" smtClean="0"/>
              <a:t>プロセッサ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95536" y="2636912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203848" y="2636912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005499" y="1831361"/>
            <a:ext cx="1368152" cy="50405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err="1"/>
              <a:t>xsltrans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1" name="直線矢印コネクタ 10"/>
          <p:cNvCxnSpPr>
            <a:stCxn id="4" idx="3"/>
            <a:endCxn id="5" idx="1"/>
          </p:cNvCxnSpPr>
          <p:nvPr/>
        </p:nvCxnSpPr>
        <p:spPr bwMode="auto">
          <a:xfrm>
            <a:off x="1763688" y="2960948"/>
            <a:ext cx="144016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線コネクタ 11"/>
          <p:cNvCxnSpPr>
            <a:stCxn id="6" idx="2"/>
          </p:cNvCxnSpPr>
          <p:nvPr/>
        </p:nvCxnSpPr>
        <p:spPr bwMode="auto">
          <a:xfrm rot="5400000">
            <a:off x="2383541" y="2641451"/>
            <a:ext cx="612068" cy="127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 20"/>
          <p:cNvSpPr/>
          <p:nvPr/>
        </p:nvSpPr>
        <p:spPr bwMode="auto">
          <a:xfrm>
            <a:off x="205299" y="1559221"/>
            <a:ext cx="1368152" cy="64807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trans.xsl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23" name="曲線コネクタ 22"/>
          <p:cNvCxnSpPr>
            <a:stCxn id="21" idx="3"/>
            <a:endCxn id="6" idx="1"/>
          </p:cNvCxnSpPr>
          <p:nvPr/>
        </p:nvCxnSpPr>
        <p:spPr bwMode="auto">
          <a:xfrm>
            <a:off x="1573451" y="1883257"/>
            <a:ext cx="432048" cy="200132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テキスト ボックス 25"/>
          <p:cNvSpPr txBox="1"/>
          <p:nvPr/>
        </p:nvSpPr>
        <p:spPr>
          <a:xfrm>
            <a:off x="4809041" y="1247682"/>
            <a:ext cx="4011021" cy="5424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&lt;?xml version="1.0" encoding="UTF-8"?&gt;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&lt;</a:t>
            </a:r>
            <a:r>
              <a:rPr lang="en-US" altLang="ja-JP" sz="1050" dirty="0" err="1"/>
              <a:t>xsl:stylesheet</a:t>
            </a:r>
            <a:r>
              <a:rPr lang="en-US" altLang="ja-JP" sz="1050" dirty="0"/>
              <a:t> version="1.0"</a:t>
            </a:r>
          </a:p>
          <a:p>
            <a:r>
              <a:rPr lang="en-US" altLang="ja-JP" sz="1050" dirty="0"/>
              <a:t>        </a:t>
            </a:r>
            <a:r>
              <a:rPr lang="en-US" altLang="ja-JP" sz="1050" dirty="0" err="1"/>
              <a:t>xmlns:xsl</a:t>
            </a:r>
            <a:r>
              <a:rPr lang="en-US" altLang="ja-JP" sz="1050" dirty="0"/>
              <a:t>="http://www.w3.org/1999/XSL/Transform"&gt;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xsl:output</a:t>
            </a:r>
            <a:r>
              <a:rPr lang="en-US" altLang="ja-JP" sz="1050" dirty="0"/>
              <a:t> method="xml" encoding="UTF-8" /&gt;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match="/"&gt;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match="*"&gt;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select="@*" /&gt;</a:t>
            </a:r>
          </a:p>
          <a:p>
            <a:r>
              <a:rPr lang="en-US" altLang="ja-JP" sz="1050" dirty="0"/>
              <a:t>                       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</a:t>
            </a:r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&lt;!-- remove </a:t>
            </a:r>
            <a:r>
              <a:rPr lang="en-US" altLang="ja-JP" sz="1050" dirty="0" err="1"/>
              <a:t>PreprocessingInfo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PreprocessingInfo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</a:t>
            </a:r>
            <a:r>
              <a:rPr lang="en-US" altLang="ja-JP" sz="1050" dirty="0" err="1"/>
              <a:t>PreprocessingInfo</a:t>
            </a:r>
            <a:endParaRPr lang="en-US" altLang="ja-JP" sz="1050" dirty="0"/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&lt;!--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 --&gt;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&lt;!-- remove </a:t>
            </a:r>
            <a:r>
              <a:rPr lang="en-US" altLang="ja-JP" sz="1050" dirty="0" err="1"/>
              <a:t>SgPragmaDeclaration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SgPragmaDeclaration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</a:t>
            </a:r>
            <a:r>
              <a:rPr lang="en-US" altLang="ja-JP" sz="1050" dirty="0" err="1"/>
              <a:t>SgPragmaDeclaration</a:t>
            </a:r>
            <a:endParaRPr lang="en-US" altLang="ja-JP" sz="1050" dirty="0"/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&lt;/</a:t>
            </a:r>
            <a:r>
              <a:rPr lang="en-US" altLang="ja-JP" sz="1050" dirty="0" err="1"/>
              <a:t>xsl:stylesheet</a:t>
            </a:r>
            <a:r>
              <a:rPr lang="en-US" altLang="ja-JP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07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052736"/>
            <a:ext cx="57606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&lt;?xml version="1.0" encoding="UTF-8"?&gt;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&lt;</a:t>
            </a:r>
            <a:r>
              <a:rPr lang="en-US" altLang="ja-JP" sz="1600" dirty="0" err="1"/>
              <a:t>xsl:stylesheet</a:t>
            </a:r>
            <a:r>
              <a:rPr lang="en-US" altLang="ja-JP" sz="1600" dirty="0"/>
              <a:t> version="1.0"</a:t>
            </a:r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xmlns:xsl</a:t>
            </a:r>
            <a:r>
              <a:rPr lang="en-US" altLang="ja-JP" sz="1600" dirty="0"/>
              <a:t>="http://www.w3.org/1999/XSL/Transform"&gt;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xsl:output</a:t>
            </a:r>
            <a:r>
              <a:rPr lang="en-US" altLang="ja-JP" sz="1600" dirty="0"/>
              <a:t> method="xml" encoding="UTF-8" /&gt;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match="/"&gt;</a:t>
            </a:r>
          </a:p>
          <a:p>
            <a:r>
              <a:rPr lang="en-US" altLang="ja-JP" sz="1600" dirty="0"/>
              <a:t>      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/&gt;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        &lt;</a:t>
            </a:r>
            <a:r>
              <a:rPr lang="en-US" altLang="ja-JP" sz="1600" dirty="0" err="1" smtClean="0"/>
              <a:t>xsl:template</a:t>
            </a:r>
            <a:r>
              <a:rPr lang="en-US" altLang="ja-JP" sz="1600" dirty="0" smtClean="0"/>
              <a:t> match="*"&gt;</a:t>
            </a:r>
          </a:p>
          <a:p>
            <a:r>
              <a:rPr lang="en-US" altLang="ja-JP" sz="1600" dirty="0" smtClean="0"/>
              <a:t>                </a:t>
            </a:r>
            <a:r>
              <a:rPr lang="en-US" altLang="ja-JP" sz="1600" dirty="0"/>
              <a:t>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       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          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/&gt;</a:t>
            </a:r>
          </a:p>
          <a:p>
            <a:r>
              <a:rPr lang="en-US" altLang="ja-JP" sz="1600" dirty="0"/>
              <a:t>        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xsl:template</a:t>
            </a:r>
            <a:r>
              <a:rPr lang="en-US" altLang="ja-JP" sz="1600" dirty="0" smtClean="0"/>
              <a:t>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xsl:stylesheet</a:t>
            </a:r>
            <a:r>
              <a:rPr lang="en-US" altLang="ja-JP" sz="1600" dirty="0"/>
              <a:t>&gt;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恒等変換を行う</a:t>
            </a:r>
            <a:r>
              <a:rPr kumimoji="1" lang="en-US" altLang="ja-JP" dirty="0" smtClean="0"/>
              <a:t>XSL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 bwMode="auto">
          <a:xfrm>
            <a:off x="6372200" y="1556791"/>
            <a:ext cx="216024" cy="79659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0232" y="172425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x</a:t>
            </a:r>
            <a:r>
              <a:rPr kumimoji="1" lang="en-US" altLang="ja-JP" dirty="0" err="1" smtClean="0"/>
              <a:t>sl</a:t>
            </a:r>
            <a:r>
              <a:rPr kumimoji="1" lang="ja-JP" altLang="en-US" dirty="0" smtClean="0"/>
              <a:t>である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6372200" y="1052901"/>
            <a:ext cx="216024" cy="359875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85930" y="100200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xml</a:t>
            </a:r>
            <a:r>
              <a:rPr kumimoji="1" lang="ja-JP" altLang="en-US" dirty="0" smtClean="0"/>
              <a:t>である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9" name="右中かっこ 8"/>
          <p:cNvSpPr/>
          <p:nvPr/>
        </p:nvSpPr>
        <p:spPr bwMode="auto">
          <a:xfrm>
            <a:off x="6372200" y="2532815"/>
            <a:ext cx="216024" cy="68016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60232" y="264206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マッチ開始点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 bwMode="auto">
          <a:xfrm>
            <a:off x="6372488" y="3492753"/>
            <a:ext cx="216024" cy="152042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60232" y="402213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全コピー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843808" y="3429001"/>
            <a:ext cx="576064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80320" y="3717032"/>
            <a:ext cx="675456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702832" y="3929460"/>
            <a:ext cx="675456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05639" y="3212977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全マッチ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9406" y="402213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要素コピー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2832" y="4483795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アトリビュートコピー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dir2xml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888578"/>
          </a:xfrm>
        </p:spPr>
        <p:txBody>
          <a:bodyPr/>
          <a:lstStyle/>
          <a:p>
            <a:r>
              <a:rPr kumimoji="1" lang="ja-JP" altLang="en-US" dirty="0" smtClean="0"/>
              <a:t>ディレクティブ文字列を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にパースする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3789040"/>
            <a:ext cx="37444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 &gt;</a:t>
            </a:r>
          </a:p>
          <a:p>
            <a:r>
              <a:rPr lang="en-US" altLang="ja-JP" sz="1400" dirty="0"/>
              <a:t>  &lt;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 pragma="</a:t>
            </a:r>
            <a:r>
              <a:rPr lang="en-US" altLang="ja-JP" sz="1400" dirty="0" err="1"/>
              <a:t>xev</a:t>
            </a:r>
            <a:r>
              <a:rPr lang="en-US" altLang="ja-JP" sz="1400" dirty="0"/>
              <a:t> sample hello" /&gt;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 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3142709"/>
            <a:ext cx="41352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&lt;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 pragma="</a:t>
            </a:r>
            <a:r>
              <a:rPr lang="en-US" altLang="ja-JP" sz="1400" dirty="0" err="1"/>
              <a:t>xev</a:t>
            </a:r>
            <a:r>
              <a:rPr lang="en-US" altLang="ja-JP" sz="1400" dirty="0"/>
              <a:t> sample hello"&gt;</a:t>
            </a:r>
          </a:p>
          <a:p>
            <a:r>
              <a:rPr lang="en-US" altLang="ja-JP" sz="1400" dirty="0"/>
              <a:t>    &lt;DIRECTIVE name="sample"&gt;</a:t>
            </a:r>
          </a:p>
          <a:p>
            <a:r>
              <a:rPr lang="en-US" altLang="ja-JP" sz="1400" dirty="0"/>
              <a:t>      &lt;CLAUSE name="hello" specified="true"&gt;</a:t>
            </a:r>
          </a:p>
          <a:p>
            <a:r>
              <a:rPr lang="en-US" altLang="ja-JP" sz="1400" dirty="0"/>
              <a:t>        &lt;LI specified="false" value="default"/&gt;</a:t>
            </a:r>
          </a:p>
          <a:p>
            <a:r>
              <a:rPr lang="en-US" altLang="ja-JP" sz="1400" dirty="0"/>
              <a:t>      &lt;/CLAUSE&gt;</a:t>
            </a:r>
          </a:p>
          <a:p>
            <a:r>
              <a:rPr lang="en-US" altLang="ja-JP" sz="1400" dirty="0"/>
              <a:t>    &lt;/DIRECTIVE&gt;</a:t>
            </a:r>
          </a:p>
          <a:p>
            <a:r>
              <a:rPr lang="en-US" altLang="ja-JP" sz="1400" dirty="0"/>
              <a:t>  &lt;/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&gt;</a:t>
            </a: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 bwMode="auto">
          <a:xfrm>
            <a:off x="3851920" y="4158372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曲線コネクタ 7"/>
          <p:cNvCxnSpPr>
            <a:stCxn id="19" idx="2"/>
          </p:cNvCxnSpPr>
          <p:nvPr/>
        </p:nvCxnSpPr>
        <p:spPr bwMode="auto">
          <a:xfrm rot="16200000" flipH="1">
            <a:off x="3186260" y="3005485"/>
            <a:ext cx="1371174" cy="9039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1547664" y="1602322"/>
            <a:ext cx="374441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&lt;DIRECTIVE name="sample"&gt;</a:t>
            </a:r>
          </a:p>
          <a:p>
            <a:r>
              <a:rPr lang="en-US" altLang="ja-JP" sz="1400" dirty="0"/>
              <a:t>  &lt;CLAUSE name="hello"&gt;</a:t>
            </a:r>
          </a:p>
          <a:p>
            <a:r>
              <a:rPr lang="en-US" altLang="ja-JP" sz="1400" dirty="0"/>
              <a:t>     &lt;LI value="default" /&gt;</a:t>
            </a:r>
          </a:p>
          <a:p>
            <a:r>
              <a:rPr lang="en-US" altLang="ja-JP" sz="1400" dirty="0"/>
              <a:t>  &lt;/CLAUSE&gt;</a:t>
            </a:r>
          </a:p>
          <a:p>
            <a:r>
              <a:rPr lang="en-US" altLang="ja-JP" sz="1400" dirty="0"/>
              <a:t>&lt;/DIRECTIVE&gt;</a:t>
            </a:r>
          </a:p>
        </p:txBody>
      </p:sp>
    </p:spTree>
    <p:extLst>
      <p:ext uri="{BB962C8B-B14F-4D97-AF65-F5344CB8AC3E}">
        <p14:creationId xmlns:p14="http://schemas.microsoft.com/office/powerpoint/2010/main" val="2229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最も単純な </a:t>
            </a:r>
            <a:r>
              <a:rPr kumimoji="1" lang="en-US" altLang="ja-JP" dirty="0" smtClean="0"/>
              <a:t>XSL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Sample: </a:t>
            </a:r>
            <a:r>
              <a:rPr kumimoji="1" lang="ja-JP" altLang="en-US" dirty="0" smtClean="0"/>
              <a:t>変数名変換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828092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 smtClean="0"/>
              <a:t>xsl:when</a:t>
            </a:r>
            <a:r>
              <a:rPr lang="en-US" altLang="ja-JP" sz="1600" dirty="0" smtClean="0"/>
              <a:t>        </a:t>
            </a:r>
            <a:r>
              <a:rPr lang="en-US" altLang="ja-JP" sz="1600" dirty="0"/>
              <a:t>test="ancestor::</a:t>
            </a:r>
            <a:r>
              <a:rPr lang="en-US" altLang="ja-JP" sz="1600" dirty="0" err="1"/>
              <a:t>SgExprStatement</a:t>
            </a:r>
            <a:r>
              <a:rPr lang="en-US" altLang="ja-JP" sz="1600" dirty="0"/>
              <a:t>/preceding::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']/CLAUSE/@name='replace'"&gt;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 &lt;!-- 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 --&gt;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xsl:attribute</a:t>
            </a:r>
            <a:r>
              <a:rPr lang="en-US" altLang="ja-JP" sz="1600" dirty="0"/>
              <a:t> name="name"&gt;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 smtClean="0"/>
              <a:t>xsl:value-of</a:t>
            </a:r>
            <a:r>
              <a:rPr lang="en-US" altLang="ja-JP" sz="1600" dirty="0" smtClean="0"/>
              <a:t>            </a:t>
            </a:r>
            <a:r>
              <a:rPr lang="en-US" altLang="ja-JP" sz="1600" dirty="0"/>
              <a:t>select="ancestor::</a:t>
            </a:r>
            <a:r>
              <a:rPr lang="en-US" altLang="ja-JP" sz="1600" dirty="0" err="1"/>
              <a:t>SgExprStatement</a:t>
            </a:r>
            <a:r>
              <a:rPr lang="en-US" altLang="ja-JP" sz="1600" dirty="0"/>
              <a:t>/preceding::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']/CLAUSE[@name='replace']/ARG[2]/@value" /&gt;</a:t>
            </a:r>
          </a:p>
          <a:p>
            <a:r>
              <a:rPr lang="en-US" altLang="ja-JP" sz="1600" dirty="0"/>
              <a:t>          &lt;/</a:t>
            </a:r>
            <a:r>
              <a:rPr lang="en-US" altLang="ja-JP" sz="1600" dirty="0" err="1"/>
              <a:t>xsl:attribute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select="@*"&gt;&lt;/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2483768" y="1052735"/>
            <a:ext cx="1656184" cy="46166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1052735"/>
            <a:ext cx="280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SgVarRefExp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マッチ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403648" y="1988840"/>
            <a:ext cx="1440160" cy="46166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1988839"/>
            <a:ext cx="205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replace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だったら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80470" y="2747591"/>
            <a:ext cx="8295986" cy="89743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3888" y="4077072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ディレクティブで指示された名前に変更する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XSL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Sample:</a:t>
            </a:r>
            <a:r>
              <a:rPr kumimoji="1" lang="ja-JP" altLang="en-US" dirty="0" smtClean="0"/>
              <a:t> ループインターチェンジ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908720"/>
            <a:ext cx="8280920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 mode="</a:t>
            </a:r>
            <a:r>
              <a:rPr lang="en-US" altLang="ja-JP" sz="1600" dirty="0" err="1"/>
              <a:t>loop_interchange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endParaRPr lang="en-US" altLang="ja-JP" sz="1600" dirty="0"/>
          </a:p>
          <a:p>
            <a:r>
              <a:rPr lang="en-US" altLang="ja-JP" sz="1600" dirty="0"/>
              <a:t>    test="preceding-sibling::*[1]/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/DIRECTIVE[@name='loop']/CLAUSE[@name='interchange']/ARG/@value='1'"&gt;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 name="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/@*"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SgIntVal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SgNullExpression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 name="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/@*" /&gt;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SgIntVal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SgNullExpression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...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39552" y="2378497"/>
            <a:ext cx="6624736" cy="177058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13210" y="2378497"/>
            <a:ext cx="156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内側ループをコピー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27584" y="4149081"/>
            <a:ext cx="6624736" cy="172819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19518" y="5877273"/>
            <a:ext cx="252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その後、外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側ループをコピー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912" y="908720"/>
            <a:ext cx="2664296" cy="37851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9952" y="1214289"/>
            <a:ext cx="441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インターチェンジ用ルール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変換</a:t>
            </a:r>
            <a:r>
              <a:rPr kumimoji="1" lang="en-US" altLang="ja-JP" dirty="0" smtClean="0"/>
              <a:t>Sample: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NT-Opt (</a:t>
            </a:r>
            <a:r>
              <a:rPr kumimoji="1" lang="ja-JP" altLang="en-US" dirty="0" smtClean="0"/>
              <a:t>旧</a:t>
            </a:r>
            <a:r>
              <a:rPr kumimoji="1" lang="en-US" altLang="ja-JP" dirty="0" smtClean="0"/>
              <a:t>flatten)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1176610"/>
          </a:xfrm>
        </p:spPr>
        <p:txBody>
          <a:bodyPr/>
          <a:lstStyle/>
          <a:p>
            <a:r>
              <a:rPr kumimoji="1" lang="ja-JP" altLang="en-US" dirty="0" smtClean="0"/>
              <a:t>ベクトル向けコード → 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向けコード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74130"/>
            <a:ext cx="3429479" cy="3115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17051"/>
            <a:ext cx="3791479" cy="262926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3825015" y="3914290"/>
            <a:ext cx="891001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">
  <a:themeElements>
    <a:clrScheme name="ppt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pt_template">
      <a:majorFont>
        <a:latin typeface="Tahoma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UI Gothic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UI Gothic" panose="020B0600070205080204" pitchFamily="50" charset="-128"/>
          </a:defRPr>
        </a:defPPr>
      </a:lstStyle>
    </a:lnDef>
  </a:objectDefaults>
  <a:extraClrSchemeLst>
    <a:extraClrScheme>
      <a:clrScheme name="ppt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189</TotalTime>
  <Words>2129</Words>
  <Application>Microsoft Office PowerPoint</Application>
  <PresentationFormat>画面に合わせる (4:3)</PresentationFormat>
  <Paragraphs>377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MS UI Gothic</vt:lpstr>
      <vt:lpstr>Arial</vt:lpstr>
      <vt:lpstr>Tahoma</vt:lpstr>
      <vt:lpstr>Wingdings</vt:lpstr>
      <vt:lpstr>ppt_template</vt:lpstr>
      <vt:lpstr>Xevolverによる変換サンプル</vt:lpstr>
      <vt:lpstr>Xevolver概要</vt:lpstr>
      <vt:lpstr>src2xml, xml2src</vt:lpstr>
      <vt:lpstr>xsltrans(xslproc)</vt:lpstr>
      <vt:lpstr>恒等変換を行うXSL</vt:lpstr>
      <vt:lpstr>dir2xml</vt:lpstr>
      <vt:lpstr>最も単純な XSL Sample: 変数名変換</vt:lpstr>
      <vt:lpstr>XSL Sample: ループインターチェンジ</vt:lpstr>
      <vt:lpstr>変換Sample: NT-Opt (旧flatten)</vt:lpstr>
      <vt:lpstr>XSL Sample: NT-Opt (旧flatten) その1</vt:lpstr>
      <vt:lpstr>XSL Sample: NT-Opt (旧flatten) その2</vt:lpstr>
      <vt:lpstr>参考: NT-Opt (旧flatten) その3</vt:lpstr>
      <vt:lpstr>複合変換: NT-Opt + OpenACC挿入</vt:lpstr>
      <vt:lpstr>NT-Opt with OpenACC</vt:lpstr>
      <vt:lpstr>ユーザ定義ルール: OpenACCディレクティブ挿入</vt:lpstr>
      <vt:lpstr>まとめ</vt:lpstr>
      <vt:lpstr>PowerPoint プレゼンテーション</vt:lpstr>
    </vt:vector>
  </TitlesOfParts>
  <Company>hirakilab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Xev-Tutorial</dc:title>
  <dc:creator>shoichi HIRASAWA</dc:creator>
  <cp:lastModifiedBy>shoichi HIRASAWA</cp:lastModifiedBy>
  <cp:revision>66</cp:revision>
  <dcterms:created xsi:type="dcterms:W3CDTF">2014-10-17T02:19:33Z</dcterms:created>
  <dcterms:modified xsi:type="dcterms:W3CDTF">2014-10-17T05:29:57Z</dcterms:modified>
</cp:coreProperties>
</file>