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19"/>
  </p:notesMasterIdLst>
  <p:sldIdLst>
    <p:sldId id="256" r:id="rId2"/>
    <p:sldId id="257" r:id="rId3"/>
    <p:sldId id="258" r:id="rId4"/>
    <p:sldId id="260" r:id="rId5"/>
    <p:sldId id="266" r:id="rId6"/>
    <p:sldId id="259" r:id="rId7"/>
    <p:sldId id="263" r:id="rId8"/>
    <p:sldId id="264" r:id="rId9"/>
    <p:sldId id="265" r:id="rId10"/>
    <p:sldId id="269" r:id="rId11"/>
    <p:sldId id="270" r:id="rId12"/>
    <p:sldId id="271" r:id="rId13"/>
    <p:sldId id="267" r:id="rId14"/>
    <p:sldId id="272" r:id="rId15"/>
    <p:sldId id="268" r:id="rId16"/>
    <p:sldId id="273" r:id="rId17"/>
    <p:sldId id="274" r:id="rId18"/>
  </p:sldIdLst>
  <p:sldSz cx="9144000" cy="6858000" type="screen4x3"/>
  <p:notesSz cx="6858000" cy="9144000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MS UI Gothic" panose="020B0600070205080204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MS UI Gothic" panose="020B0600070205080204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MS UI Gothic" panose="020B0600070205080204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MS UI Gothic" panose="020B0600070205080204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MS UI Gothic" panose="020B0600070205080204" pitchFamily="50" charset="-128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MS UI Gothic" panose="020B0600070205080204" pitchFamily="50" charset="-128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MS UI Gothic" panose="020B0600070205080204" pitchFamily="50" charset="-128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MS UI Gothic" panose="020B0600070205080204" pitchFamily="50" charset="-128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MS UI Gothic" panose="020B0600070205080204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5" autoAdjust="0"/>
    <p:restoredTop sz="94660"/>
  </p:normalViewPr>
  <p:slideViewPr>
    <p:cSldViewPr>
      <p:cViewPr varScale="1">
        <p:scale>
          <a:sx n="133" d="100"/>
          <a:sy n="133" d="100"/>
        </p:scale>
        <p:origin x="59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EC805D-CB37-421D-B821-A3B377B57716}" type="datetimeFigureOut">
              <a:rPr kumimoji="1" lang="ja-JP" altLang="en-US" smtClean="0"/>
              <a:t>2014/10/17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BEB904-817F-4B57-8AA4-976B40376C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0639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BEB904-817F-4B57-8AA4-976B40376C1C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3635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 flipV="1">
            <a:off x="315913" y="3260725"/>
            <a:ext cx="8693150" cy="55563"/>
          </a:xfrm>
          <a:prstGeom prst="rect">
            <a:avLst/>
          </a:prstGeom>
          <a:gradFill rotWithShape="0">
            <a:gsLst>
              <a:gs pos="0">
                <a:srgbClr val="CC000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55650" y="1925638"/>
            <a:ext cx="7920038" cy="1143000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ja-JP" altLang="en-US" noProof="0" smtClean="0"/>
              <a:t>マスター タイトルの書式設定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2400"/>
            </a:lvl1pPr>
          </a:lstStyle>
          <a:p>
            <a:pPr lvl="0"/>
            <a:r>
              <a:rPr lang="ja-JP" altLang="en-US" noProof="0" smtClean="0"/>
              <a:t>マスター サブタイトルの書式設定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270448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724650" y="-387350"/>
            <a:ext cx="2038350" cy="6911975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09600" y="-387350"/>
            <a:ext cx="5962650" cy="6911975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193203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295702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885996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09600" y="884238"/>
            <a:ext cx="4000500" cy="564038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762500" y="884238"/>
            <a:ext cx="4000500" cy="564038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890233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708376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169382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6662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035252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073570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gray">
          <a:xfrm>
            <a:off x="304800" y="776288"/>
            <a:ext cx="8226425" cy="31750"/>
          </a:xfrm>
          <a:prstGeom prst="rect">
            <a:avLst/>
          </a:prstGeom>
          <a:gradFill rotWithShape="0">
            <a:gsLst>
              <a:gs pos="0">
                <a:srgbClr val="CC000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ja-JP" altLang="ja-JP">
              <a:ea typeface="ＭＳ Ｐゴシック" panose="020B0600070205080204" pitchFamily="50" charset="-128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-387350"/>
            <a:ext cx="7793038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884238"/>
            <a:ext cx="8153400" cy="5640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6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ahoma" panose="020B0604030504040204" pitchFamily="34" charset="0"/>
          <a:ea typeface="MS UI Gothic" panose="020B0600070205080204" pitchFamily="5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ahoma" panose="020B0604030504040204" pitchFamily="34" charset="0"/>
          <a:ea typeface="MS UI Gothic" panose="020B0600070205080204" pitchFamily="5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ahoma" panose="020B0604030504040204" pitchFamily="34" charset="0"/>
          <a:ea typeface="MS UI Gothic" panose="020B0600070205080204" pitchFamily="5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ahoma" panose="020B0604030504040204" pitchFamily="34" charset="0"/>
          <a:ea typeface="MS UI Gothic" panose="020B0600070205080204" pitchFamily="5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ahoma" panose="020B0604030504040204" pitchFamily="34" charset="0"/>
          <a:ea typeface="MS UI Gothic" panose="020B0600070205080204" pitchFamily="5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ahoma" panose="020B0604030504040204" pitchFamily="34" charset="0"/>
          <a:ea typeface="MS UI Gothic" panose="020B0600070205080204" pitchFamily="5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ahoma" panose="020B0604030504040204" pitchFamily="34" charset="0"/>
          <a:ea typeface="MS UI Gothic" panose="020B0600070205080204" pitchFamily="5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ahoma" panose="020B0604030504040204" pitchFamily="34" charset="0"/>
          <a:ea typeface="MS UI Gothic" panose="020B0600070205080204" pitchFamily="50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ja-JP" dirty="0" err="1" smtClean="0"/>
              <a:t>Xevolver</a:t>
            </a:r>
            <a:r>
              <a:rPr lang="ja-JP" altLang="en-US" dirty="0" smtClean="0"/>
              <a:t>による変換サンプル</a:t>
            </a:r>
            <a:endParaRPr lang="ja-JP" alt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 smtClean="0"/>
              <a:t>2014</a:t>
            </a:r>
            <a:r>
              <a:rPr lang="ja-JP" altLang="en-US" dirty="0" smtClean="0"/>
              <a:t>年</a:t>
            </a:r>
            <a:r>
              <a:rPr lang="en-US" altLang="ja-JP" dirty="0"/>
              <a:t>10</a:t>
            </a:r>
            <a:r>
              <a:rPr lang="ja-JP" altLang="en-US" dirty="0" smtClean="0"/>
              <a:t>月</a:t>
            </a:r>
            <a:r>
              <a:rPr lang="en-US" altLang="ja-JP" dirty="0"/>
              <a:t>17</a:t>
            </a:r>
            <a:r>
              <a:rPr lang="ja-JP" altLang="en-US" dirty="0" smtClean="0"/>
              <a:t>日</a:t>
            </a:r>
            <a:r>
              <a:rPr lang="en-US" altLang="ja-JP" dirty="0" smtClean="0"/>
              <a:t>@</a:t>
            </a:r>
            <a:r>
              <a:rPr lang="ja-JP" altLang="en-US" dirty="0" smtClean="0"/>
              <a:t>工学院大学</a:t>
            </a:r>
            <a:endParaRPr lang="en-US" altLang="ja-JP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XSL</a:t>
            </a:r>
            <a:r>
              <a:rPr lang="ja-JP" altLang="en-US" dirty="0" smtClean="0"/>
              <a:t> </a:t>
            </a:r>
            <a:r>
              <a:rPr lang="en-US" altLang="ja-JP" dirty="0" smtClean="0"/>
              <a:t>Sample</a:t>
            </a:r>
            <a:r>
              <a:rPr lang="en-US" altLang="ja-JP" dirty="0"/>
              <a:t>:</a:t>
            </a:r>
            <a:r>
              <a:rPr lang="ja-JP" altLang="en-US" dirty="0"/>
              <a:t> </a:t>
            </a:r>
            <a:r>
              <a:rPr lang="en-US" altLang="ja-JP" dirty="0"/>
              <a:t>NT-Opt (</a:t>
            </a:r>
            <a:r>
              <a:rPr lang="ja-JP" altLang="en-US" dirty="0"/>
              <a:t>旧</a:t>
            </a:r>
            <a:r>
              <a:rPr lang="en-US" altLang="ja-JP" dirty="0"/>
              <a:t>flatten</a:t>
            </a:r>
            <a:r>
              <a:rPr lang="en-US" altLang="ja-JP" dirty="0" smtClean="0"/>
              <a:t>)</a:t>
            </a:r>
            <a:r>
              <a:rPr lang="ja-JP" altLang="en-US" dirty="0" smtClean="0"/>
              <a:t> その</a:t>
            </a:r>
            <a:r>
              <a:rPr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09600" y="884239"/>
            <a:ext cx="8153400" cy="744561"/>
          </a:xfrm>
        </p:spPr>
        <p:txBody>
          <a:bodyPr/>
          <a:lstStyle/>
          <a:p>
            <a:r>
              <a:rPr kumimoji="1" lang="ja-JP" altLang="en-US" dirty="0" smtClean="0"/>
              <a:t>文字列挿入を用いた最短実装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一般性はない</a:t>
            </a:r>
            <a:r>
              <a:rPr kumimoji="1" lang="en-US" altLang="ja-JP" dirty="0" smtClean="0"/>
              <a:t>)</a:t>
            </a:r>
          </a:p>
          <a:p>
            <a:pPr lvl="1"/>
            <a:r>
              <a:rPr lang="en-US" altLang="ja-JP" dirty="0" smtClean="0"/>
              <a:t>L</a:t>
            </a:r>
            <a:r>
              <a:rPr lang="ja-JP" altLang="en-US" dirty="0" smtClean="0"/>
              <a:t>ループの</a:t>
            </a:r>
            <a:r>
              <a:rPr lang="en-US" altLang="ja-JP" dirty="0" smtClean="0"/>
              <a:t>1</a:t>
            </a:r>
            <a:r>
              <a:rPr lang="ja-JP" altLang="en-US" dirty="0" smtClean="0"/>
              <a:t>レベル内側が</a:t>
            </a:r>
            <a:r>
              <a:rPr lang="en-US" altLang="ja-JP" dirty="0" smtClean="0"/>
              <a:t>I</a:t>
            </a:r>
            <a:r>
              <a:rPr lang="ja-JP" altLang="en-US" dirty="0" smtClean="0"/>
              <a:t>ループであるという前提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07504" y="1984772"/>
            <a:ext cx="7200800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 &lt;</a:t>
            </a:r>
            <a:r>
              <a:rPr lang="en-US" altLang="ja-JP" sz="1600" dirty="0" err="1"/>
              <a:t>xsl:template</a:t>
            </a:r>
            <a:r>
              <a:rPr lang="en-US" altLang="ja-JP" sz="1600" dirty="0"/>
              <a:t> match="</a:t>
            </a:r>
            <a:r>
              <a:rPr lang="en-US" altLang="ja-JP" sz="1600" dirty="0" err="1" smtClean="0"/>
              <a:t>SgFortranDo</a:t>
            </a:r>
            <a:r>
              <a:rPr lang="en-US" altLang="ja-JP" sz="1600" dirty="0" smtClean="0"/>
              <a:t>" </a:t>
            </a:r>
            <a:r>
              <a:rPr lang="en-US" altLang="ja-JP" sz="1600" dirty="0"/>
              <a:t>mode="</a:t>
            </a:r>
            <a:r>
              <a:rPr lang="en-US" altLang="ja-JP" sz="1600" dirty="0" err="1"/>
              <a:t>nt_opt</a:t>
            </a:r>
            <a:r>
              <a:rPr lang="en-US" altLang="ja-JP" sz="1600" dirty="0"/>
              <a:t>"&gt;</a:t>
            </a:r>
          </a:p>
          <a:p>
            <a:r>
              <a:rPr lang="en-US" altLang="ja-JP" sz="1600" dirty="0"/>
              <a:t>  DO </a:t>
            </a:r>
            <a:r>
              <a:rPr lang="en-US" altLang="ja-JP" sz="1600" dirty="0" smtClean="0"/>
              <a:t>I=1,inum</a:t>
            </a:r>
            <a:endParaRPr lang="en-US" altLang="ja-JP" sz="1600" dirty="0"/>
          </a:p>
          <a:p>
            <a:r>
              <a:rPr lang="en-US" altLang="ja-JP" sz="1600" dirty="0"/>
              <a:t>  !$</a:t>
            </a:r>
            <a:r>
              <a:rPr lang="en-US" altLang="ja-JP" sz="1600" dirty="0" err="1"/>
              <a:t>acc</a:t>
            </a:r>
            <a:r>
              <a:rPr lang="en-US" altLang="ja-JP" sz="1600" dirty="0"/>
              <a:t> loop </a:t>
            </a:r>
            <a:r>
              <a:rPr lang="en-US" altLang="ja-JP" sz="1600" dirty="0" err="1"/>
              <a:t>seq</a:t>
            </a:r>
            <a:endParaRPr lang="en-US" altLang="ja-JP" sz="1600" dirty="0"/>
          </a:p>
          <a:p>
            <a:r>
              <a:rPr lang="en-US" altLang="ja-JP" sz="1600" dirty="0"/>
              <a:t>  DO L=</a:t>
            </a:r>
            <a:r>
              <a:rPr lang="en-US" altLang="ja-JP" sz="1600" dirty="0" err="1"/>
              <a:t>lstart,lend</a:t>
            </a:r>
            <a:endParaRPr lang="en-US" altLang="ja-JP" sz="1600" dirty="0"/>
          </a:p>
          <a:p>
            <a:r>
              <a:rPr lang="en-US" altLang="ja-JP" sz="1600" dirty="0"/>
              <a:t>  IF (I.ge.IS(L) .and. I.le.IT(L)) EXIT</a:t>
            </a:r>
          </a:p>
          <a:p>
            <a:r>
              <a:rPr lang="en-US" altLang="ja-JP" sz="1600" dirty="0"/>
              <a:t>  END DO</a:t>
            </a:r>
          </a:p>
          <a:p>
            <a:r>
              <a:rPr lang="en-US" altLang="ja-JP" sz="1600" dirty="0"/>
              <a:t>  &lt;</a:t>
            </a:r>
            <a:r>
              <a:rPr lang="en-US" altLang="ja-JP" sz="1600" dirty="0" err="1"/>
              <a:t>xsl:apply-templates</a:t>
            </a:r>
            <a:r>
              <a:rPr lang="en-US" altLang="ja-JP" sz="1600" dirty="0"/>
              <a:t> select="</a:t>
            </a:r>
            <a:r>
              <a:rPr lang="en-US" altLang="ja-JP" sz="1600" dirty="0" err="1"/>
              <a:t>SgBasicBlock</a:t>
            </a:r>
            <a:r>
              <a:rPr lang="en-US" altLang="ja-JP" sz="1600" dirty="0"/>
              <a:t>/</a:t>
            </a:r>
            <a:r>
              <a:rPr lang="en-US" altLang="ja-JP" sz="1600" dirty="0" err="1"/>
              <a:t>SgFortranDo</a:t>
            </a:r>
            <a:r>
              <a:rPr lang="en-US" altLang="ja-JP" sz="1600" dirty="0"/>
              <a:t>/</a:t>
            </a:r>
            <a:r>
              <a:rPr lang="en-US" altLang="ja-JP" sz="1600" dirty="0" err="1"/>
              <a:t>SgBasicBlock</a:t>
            </a:r>
            <a:r>
              <a:rPr lang="en-US" altLang="ja-JP" sz="1600" dirty="0"/>
              <a:t>" /&gt;</a:t>
            </a:r>
          </a:p>
          <a:p>
            <a:r>
              <a:rPr lang="en-US" altLang="ja-JP" sz="1600" dirty="0"/>
              <a:t>  END DO</a:t>
            </a:r>
          </a:p>
          <a:p>
            <a:r>
              <a:rPr lang="en-US" altLang="ja-JP" sz="1600" dirty="0"/>
              <a:t> &lt;/</a:t>
            </a:r>
            <a:r>
              <a:rPr lang="en-US" altLang="ja-JP" sz="1600" dirty="0" err="1"/>
              <a:t>xsl:template</a:t>
            </a:r>
            <a:r>
              <a:rPr lang="en-US" altLang="ja-JP" sz="1600" dirty="0"/>
              <a:t>&gt;</a:t>
            </a:r>
          </a:p>
        </p:txBody>
      </p:sp>
      <p:sp>
        <p:nvSpPr>
          <p:cNvPr id="5" name="右中かっこ 4"/>
          <p:cNvSpPr/>
          <p:nvPr/>
        </p:nvSpPr>
        <p:spPr bwMode="auto">
          <a:xfrm>
            <a:off x="7429165" y="2291395"/>
            <a:ext cx="216024" cy="1088526"/>
          </a:xfrm>
          <a:prstGeom prst="rightBrac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MS UI Gothic" panose="020B0600070205080204" pitchFamily="50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7649988" y="2650992"/>
            <a:ext cx="1342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800" dirty="0" smtClean="0"/>
              <a:t>文字列挿入</a:t>
            </a:r>
            <a:endParaRPr kumimoji="1" lang="ja-JP" altLang="en-US" sz="1800" dirty="0"/>
          </a:p>
        </p:txBody>
      </p:sp>
      <p:sp>
        <p:nvSpPr>
          <p:cNvPr id="7" name="右中かっこ 6"/>
          <p:cNvSpPr/>
          <p:nvPr/>
        </p:nvSpPr>
        <p:spPr bwMode="auto">
          <a:xfrm>
            <a:off x="7429165" y="3418505"/>
            <a:ext cx="216024" cy="359597"/>
          </a:xfrm>
          <a:prstGeom prst="rightBrac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MS UI Gothic" panose="020B0600070205080204" pitchFamily="50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7649988" y="3275137"/>
            <a:ext cx="1342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800" dirty="0" smtClean="0"/>
              <a:t>ループボディコピー</a:t>
            </a:r>
            <a:endParaRPr kumimoji="1" lang="ja-JP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873112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XSL</a:t>
            </a:r>
            <a:r>
              <a:rPr lang="ja-JP" altLang="en-US" dirty="0" smtClean="0"/>
              <a:t> </a:t>
            </a:r>
            <a:r>
              <a:rPr lang="en-US" altLang="ja-JP" dirty="0" smtClean="0"/>
              <a:t>Sample</a:t>
            </a:r>
            <a:r>
              <a:rPr lang="en-US" altLang="ja-JP" dirty="0"/>
              <a:t>:</a:t>
            </a:r>
            <a:r>
              <a:rPr lang="ja-JP" altLang="en-US" dirty="0"/>
              <a:t> </a:t>
            </a:r>
            <a:r>
              <a:rPr lang="en-US" altLang="ja-JP" dirty="0"/>
              <a:t>NT-Opt (</a:t>
            </a:r>
            <a:r>
              <a:rPr lang="ja-JP" altLang="en-US" dirty="0"/>
              <a:t>旧</a:t>
            </a:r>
            <a:r>
              <a:rPr lang="en-US" altLang="ja-JP" dirty="0"/>
              <a:t>flatten</a:t>
            </a:r>
            <a:r>
              <a:rPr lang="en-US" altLang="ja-JP" dirty="0" smtClean="0"/>
              <a:t>)</a:t>
            </a:r>
            <a:r>
              <a:rPr lang="ja-JP" altLang="en-US" dirty="0" smtClean="0"/>
              <a:t> その</a:t>
            </a:r>
            <a:r>
              <a:rPr lang="en-US" altLang="ja-JP" dirty="0" smtClean="0"/>
              <a:t>2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09600" y="884239"/>
            <a:ext cx="8153400" cy="744561"/>
          </a:xfrm>
        </p:spPr>
        <p:txBody>
          <a:bodyPr/>
          <a:lstStyle/>
          <a:p>
            <a:r>
              <a:rPr kumimoji="1" lang="ja-JP" altLang="en-US" dirty="0" smtClean="0"/>
              <a:t>再帰を用いた場合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L</a:t>
            </a:r>
            <a:r>
              <a:rPr lang="ja-JP" altLang="en-US" dirty="0" smtClean="0"/>
              <a:t>ループと</a:t>
            </a:r>
            <a:r>
              <a:rPr lang="en-US" altLang="ja-JP" dirty="0" smtClean="0"/>
              <a:t>I</a:t>
            </a:r>
            <a:r>
              <a:rPr lang="ja-JP" altLang="en-US" dirty="0" smtClean="0"/>
              <a:t>ループが離れても動作する一般性を持つ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07504" y="2073037"/>
            <a:ext cx="7200800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&lt;</a:t>
            </a:r>
            <a:r>
              <a:rPr lang="en-US" altLang="ja-JP" sz="1600" dirty="0" err="1"/>
              <a:t>xsl:template</a:t>
            </a:r>
            <a:r>
              <a:rPr lang="en-US" altLang="ja-JP" sz="1600" dirty="0"/>
              <a:t> match="*" mode="</a:t>
            </a:r>
            <a:r>
              <a:rPr lang="en-US" altLang="ja-JP" sz="1600" dirty="0" err="1"/>
              <a:t>nt_opt</a:t>
            </a:r>
            <a:r>
              <a:rPr lang="en-US" altLang="ja-JP" sz="1600" dirty="0"/>
              <a:t>"&gt;</a:t>
            </a:r>
          </a:p>
          <a:p>
            <a:r>
              <a:rPr lang="en-US" altLang="ja-JP" sz="1600" dirty="0"/>
              <a:t> &lt;</a:t>
            </a:r>
            <a:r>
              <a:rPr lang="en-US" altLang="ja-JP" sz="1600" dirty="0" err="1"/>
              <a:t>xsl:choose</a:t>
            </a:r>
            <a:r>
              <a:rPr lang="en-US" altLang="ja-JP" sz="1600" dirty="0"/>
              <a:t>&gt;</a:t>
            </a:r>
          </a:p>
          <a:p>
            <a:r>
              <a:rPr lang="en-US" altLang="ja-JP" sz="1600" dirty="0"/>
              <a:t>  &lt;</a:t>
            </a:r>
            <a:r>
              <a:rPr lang="en-US" altLang="ja-JP" sz="1600" dirty="0" err="1"/>
              <a:t>xsl:when</a:t>
            </a:r>
            <a:r>
              <a:rPr lang="en-US" altLang="ja-JP" sz="1600" dirty="0"/>
              <a:t> test="self::</a:t>
            </a:r>
            <a:r>
              <a:rPr lang="en-US" altLang="ja-JP" sz="1600" dirty="0" err="1"/>
              <a:t>SgFortranDo</a:t>
            </a:r>
            <a:r>
              <a:rPr lang="en-US" altLang="ja-JP" sz="1600" dirty="0"/>
              <a:t>/</a:t>
            </a:r>
            <a:r>
              <a:rPr lang="en-US" altLang="ja-JP" sz="1600" dirty="0" err="1"/>
              <a:t>SgAssignOp</a:t>
            </a:r>
            <a:r>
              <a:rPr lang="en-US" altLang="ja-JP" sz="1600" dirty="0"/>
              <a:t>/</a:t>
            </a:r>
            <a:r>
              <a:rPr lang="en-US" altLang="ja-JP" sz="1600" dirty="0" err="1"/>
              <a:t>SgVarRefExp</a:t>
            </a:r>
            <a:r>
              <a:rPr lang="en-US" altLang="ja-JP" sz="1600" dirty="0"/>
              <a:t>[@name='I']"&gt;</a:t>
            </a:r>
          </a:p>
          <a:p>
            <a:r>
              <a:rPr lang="en-US" altLang="ja-JP" sz="1600" dirty="0"/>
              <a:t>   DO &lt;</a:t>
            </a:r>
            <a:r>
              <a:rPr lang="en-US" altLang="ja-JP" sz="1600" dirty="0" err="1"/>
              <a:t>xsl:value-of</a:t>
            </a:r>
            <a:r>
              <a:rPr lang="en-US" altLang="ja-JP" sz="1600" dirty="0"/>
              <a:t> select="self::</a:t>
            </a:r>
            <a:r>
              <a:rPr lang="en-US" altLang="ja-JP" sz="1600" dirty="0" err="1"/>
              <a:t>SgFortranDo</a:t>
            </a:r>
            <a:r>
              <a:rPr lang="en-US" altLang="ja-JP" sz="1600" dirty="0"/>
              <a:t>/@</a:t>
            </a:r>
            <a:r>
              <a:rPr lang="en-US" altLang="ja-JP" sz="1600" dirty="0" err="1"/>
              <a:t>nlabel</a:t>
            </a:r>
            <a:r>
              <a:rPr lang="en-US" altLang="ja-JP" sz="1600" dirty="0"/>
              <a:t>" /&gt; I=1,inum</a:t>
            </a:r>
          </a:p>
          <a:p>
            <a:r>
              <a:rPr lang="en-US" altLang="ja-JP" sz="1600" dirty="0"/>
              <a:t>    !$</a:t>
            </a:r>
            <a:r>
              <a:rPr lang="en-US" altLang="ja-JP" sz="1600" dirty="0" err="1"/>
              <a:t>acc</a:t>
            </a:r>
            <a:r>
              <a:rPr lang="en-US" altLang="ja-JP" sz="1600" dirty="0"/>
              <a:t> loop </a:t>
            </a:r>
            <a:r>
              <a:rPr lang="en-US" altLang="ja-JP" sz="1600" dirty="0" err="1"/>
              <a:t>seq</a:t>
            </a:r>
            <a:endParaRPr lang="en-US" altLang="ja-JP" sz="1600" dirty="0"/>
          </a:p>
          <a:p>
            <a:r>
              <a:rPr lang="en-US" altLang="ja-JP" sz="1600" dirty="0"/>
              <a:t>    DO L=</a:t>
            </a:r>
            <a:r>
              <a:rPr lang="en-US" altLang="ja-JP" sz="1600" dirty="0" err="1"/>
              <a:t>lstart,lend</a:t>
            </a:r>
            <a:endParaRPr lang="en-US" altLang="ja-JP" sz="1600" dirty="0"/>
          </a:p>
          <a:p>
            <a:r>
              <a:rPr lang="en-US" altLang="ja-JP" sz="1600" dirty="0"/>
              <a:t>     IF (I.ge.IS(L) .and. I.le.IT(L)) EXIT</a:t>
            </a:r>
          </a:p>
          <a:p>
            <a:r>
              <a:rPr lang="en-US" altLang="ja-JP" sz="1600" dirty="0"/>
              <a:t>    END DO</a:t>
            </a:r>
          </a:p>
          <a:p>
            <a:r>
              <a:rPr lang="en-US" altLang="ja-JP" sz="1600" dirty="0"/>
              <a:t>    &lt;</a:t>
            </a:r>
            <a:r>
              <a:rPr lang="en-US" altLang="ja-JP" sz="1600" dirty="0" err="1"/>
              <a:t>xsl:apply-templates</a:t>
            </a:r>
            <a:r>
              <a:rPr lang="en-US" altLang="ja-JP" sz="1600" dirty="0"/>
              <a:t> select="</a:t>
            </a:r>
            <a:r>
              <a:rPr lang="en-US" altLang="ja-JP" sz="1600" dirty="0" err="1"/>
              <a:t>SgBasicBlock</a:t>
            </a:r>
            <a:r>
              <a:rPr lang="en-US" altLang="ja-JP" sz="1600" dirty="0"/>
              <a:t>" /&gt;</a:t>
            </a:r>
          </a:p>
          <a:p>
            <a:r>
              <a:rPr lang="en-US" altLang="ja-JP" sz="1600" dirty="0"/>
              <a:t>  &lt;/</a:t>
            </a:r>
            <a:r>
              <a:rPr lang="en-US" altLang="ja-JP" sz="1600" dirty="0" err="1"/>
              <a:t>xsl:when</a:t>
            </a:r>
            <a:r>
              <a:rPr lang="en-US" altLang="ja-JP" sz="1600" dirty="0"/>
              <a:t>&gt;</a:t>
            </a:r>
          </a:p>
          <a:p>
            <a:r>
              <a:rPr lang="en-US" altLang="ja-JP" sz="1600" dirty="0"/>
              <a:t>  &lt;</a:t>
            </a:r>
            <a:r>
              <a:rPr lang="en-US" altLang="ja-JP" sz="1600" dirty="0" err="1"/>
              <a:t>xsl:otherwise</a:t>
            </a:r>
            <a:r>
              <a:rPr lang="en-US" altLang="ja-JP" sz="1600" dirty="0"/>
              <a:t>&gt;</a:t>
            </a:r>
          </a:p>
          <a:p>
            <a:r>
              <a:rPr lang="en-US" altLang="ja-JP" sz="1600" dirty="0"/>
              <a:t>   &lt;</a:t>
            </a:r>
            <a:r>
              <a:rPr lang="en-US" altLang="ja-JP" sz="1600" dirty="0" err="1"/>
              <a:t>xsl:copy</a:t>
            </a:r>
            <a:r>
              <a:rPr lang="en-US" altLang="ja-JP" sz="1600" dirty="0"/>
              <a:t>&gt;</a:t>
            </a:r>
          </a:p>
          <a:p>
            <a:r>
              <a:rPr lang="en-US" altLang="ja-JP" sz="1600" dirty="0"/>
              <a:t>    &lt;</a:t>
            </a:r>
            <a:r>
              <a:rPr lang="en-US" altLang="ja-JP" sz="1600" dirty="0" err="1"/>
              <a:t>xsl:copy-of</a:t>
            </a:r>
            <a:r>
              <a:rPr lang="en-US" altLang="ja-JP" sz="1600" dirty="0"/>
              <a:t> select="@*" /&gt;</a:t>
            </a:r>
          </a:p>
          <a:p>
            <a:r>
              <a:rPr lang="en-US" altLang="ja-JP" sz="1600" dirty="0"/>
              <a:t>    &lt;</a:t>
            </a:r>
            <a:r>
              <a:rPr lang="en-US" altLang="ja-JP" sz="1600" dirty="0" err="1"/>
              <a:t>xsl:apply-templates</a:t>
            </a:r>
            <a:r>
              <a:rPr lang="en-US" altLang="ja-JP" sz="1600" dirty="0"/>
              <a:t> mode="</a:t>
            </a:r>
            <a:r>
              <a:rPr lang="en-US" altLang="ja-JP" sz="1600" dirty="0" err="1"/>
              <a:t>nt_opt</a:t>
            </a:r>
            <a:r>
              <a:rPr lang="en-US" altLang="ja-JP" sz="1600" dirty="0"/>
              <a:t>" /&gt;</a:t>
            </a:r>
          </a:p>
          <a:p>
            <a:r>
              <a:rPr lang="en-US" altLang="ja-JP" sz="1600" dirty="0"/>
              <a:t>   &lt;/</a:t>
            </a:r>
            <a:r>
              <a:rPr lang="en-US" altLang="ja-JP" sz="1600" dirty="0" err="1"/>
              <a:t>xsl:copy</a:t>
            </a:r>
            <a:r>
              <a:rPr lang="en-US" altLang="ja-JP" sz="1600" dirty="0"/>
              <a:t>&gt;</a:t>
            </a:r>
          </a:p>
          <a:p>
            <a:r>
              <a:rPr lang="en-US" altLang="ja-JP" sz="1600" dirty="0"/>
              <a:t>  &lt;/</a:t>
            </a:r>
            <a:r>
              <a:rPr lang="en-US" altLang="ja-JP" sz="1600" dirty="0" err="1"/>
              <a:t>xsl:otherwise</a:t>
            </a:r>
            <a:r>
              <a:rPr lang="en-US" altLang="ja-JP" sz="1600" dirty="0"/>
              <a:t>&gt;</a:t>
            </a:r>
          </a:p>
          <a:p>
            <a:r>
              <a:rPr lang="en-US" altLang="ja-JP" sz="1600" dirty="0"/>
              <a:t> &lt;/</a:t>
            </a:r>
            <a:r>
              <a:rPr lang="en-US" altLang="ja-JP" sz="1600" dirty="0" err="1"/>
              <a:t>xsl:choose</a:t>
            </a:r>
            <a:r>
              <a:rPr lang="en-US" altLang="ja-JP" sz="1600" dirty="0"/>
              <a:t>&gt;</a:t>
            </a:r>
          </a:p>
          <a:p>
            <a:r>
              <a:rPr lang="en-US" altLang="ja-JP" sz="1600" dirty="0"/>
              <a:t>&lt;/</a:t>
            </a:r>
            <a:r>
              <a:rPr lang="en-US" altLang="ja-JP" sz="1600" dirty="0" err="1"/>
              <a:t>xsl:template</a:t>
            </a:r>
            <a:r>
              <a:rPr lang="en-US" altLang="ja-JP" sz="1600" dirty="0"/>
              <a:t>&gt;</a:t>
            </a:r>
          </a:p>
        </p:txBody>
      </p:sp>
      <p:sp>
        <p:nvSpPr>
          <p:cNvPr id="5" name="右中かっこ 4"/>
          <p:cNvSpPr/>
          <p:nvPr/>
        </p:nvSpPr>
        <p:spPr bwMode="auto">
          <a:xfrm>
            <a:off x="7429165" y="2829736"/>
            <a:ext cx="216024" cy="1088526"/>
          </a:xfrm>
          <a:prstGeom prst="rightBrac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MS UI Gothic" panose="020B0600070205080204" pitchFamily="50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7649988" y="3189333"/>
            <a:ext cx="1342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800" dirty="0" smtClean="0"/>
              <a:t>文字列挿入</a:t>
            </a:r>
            <a:endParaRPr kumimoji="1" lang="ja-JP" altLang="en-US" sz="1800" dirty="0"/>
          </a:p>
        </p:txBody>
      </p:sp>
      <p:sp>
        <p:nvSpPr>
          <p:cNvPr id="7" name="右中かっこ 6"/>
          <p:cNvSpPr/>
          <p:nvPr/>
        </p:nvSpPr>
        <p:spPr bwMode="auto">
          <a:xfrm>
            <a:off x="7429165" y="3956846"/>
            <a:ext cx="216024" cy="359597"/>
          </a:xfrm>
          <a:prstGeom prst="rightBrac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MS UI Gothic" panose="020B0600070205080204" pitchFamily="50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7649988" y="3813478"/>
            <a:ext cx="1342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800" dirty="0" smtClean="0"/>
              <a:t>ループボディコピー</a:t>
            </a:r>
            <a:endParaRPr kumimoji="1" lang="ja-JP" altLang="en-US" sz="1800" dirty="0"/>
          </a:p>
        </p:txBody>
      </p:sp>
      <p:sp>
        <p:nvSpPr>
          <p:cNvPr id="9" name="正方形/長方形 8"/>
          <p:cNvSpPr/>
          <p:nvPr/>
        </p:nvSpPr>
        <p:spPr bwMode="auto">
          <a:xfrm>
            <a:off x="5671479" y="2556005"/>
            <a:ext cx="1420801" cy="378515"/>
          </a:xfrm>
          <a:prstGeom prst="rect">
            <a:avLst/>
          </a:prstGeom>
          <a:noFill/>
          <a:ln w="317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MS UI Gothic" panose="020B0600070205080204" pitchFamily="50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906749" y="2061419"/>
            <a:ext cx="2461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I</a:t>
            </a:r>
            <a:r>
              <a:rPr kumimoji="1" lang="ja-JP" altLang="en-US" dirty="0" smtClean="0">
                <a:solidFill>
                  <a:srgbClr val="FF0000"/>
                </a:solidFill>
              </a:rPr>
              <a:t>ループを見つけた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 bwMode="auto">
          <a:xfrm>
            <a:off x="251520" y="4534537"/>
            <a:ext cx="3960440" cy="1558759"/>
          </a:xfrm>
          <a:prstGeom prst="rect">
            <a:avLst/>
          </a:prstGeom>
          <a:noFill/>
          <a:ln w="317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MS UI Gothic" panose="020B0600070205080204" pitchFamily="50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427984" y="4941168"/>
            <a:ext cx="29990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</a:rPr>
              <a:t>間にあるループはコピー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3717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参考</a:t>
            </a:r>
            <a:r>
              <a:rPr lang="en-US" altLang="ja-JP" dirty="0" smtClean="0"/>
              <a:t>:</a:t>
            </a:r>
            <a:r>
              <a:rPr lang="ja-JP" altLang="en-US" dirty="0" smtClean="0"/>
              <a:t> </a:t>
            </a:r>
            <a:r>
              <a:rPr lang="en-US" altLang="ja-JP" dirty="0"/>
              <a:t>NT-Opt (</a:t>
            </a:r>
            <a:r>
              <a:rPr lang="ja-JP" altLang="en-US" dirty="0"/>
              <a:t>旧</a:t>
            </a:r>
            <a:r>
              <a:rPr lang="en-US" altLang="ja-JP" dirty="0"/>
              <a:t>flatten</a:t>
            </a:r>
            <a:r>
              <a:rPr lang="en-US" altLang="ja-JP" dirty="0" smtClean="0"/>
              <a:t>)</a:t>
            </a:r>
            <a:r>
              <a:rPr lang="ja-JP" altLang="en-US" dirty="0" smtClean="0"/>
              <a:t> その</a:t>
            </a:r>
            <a:r>
              <a:rPr lang="en-US" altLang="ja-JP" dirty="0" smtClean="0"/>
              <a:t>3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09600" y="884239"/>
            <a:ext cx="8153400" cy="744561"/>
          </a:xfrm>
        </p:spPr>
        <p:txBody>
          <a:bodyPr/>
          <a:lstStyle/>
          <a:p>
            <a:r>
              <a:rPr kumimoji="1" lang="ja-JP" altLang="en-US" dirty="0" smtClean="0"/>
              <a:t>文字列挿入を使わず、一般性を持たせた場合</a:t>
            </a:r>
            <a:r>
              <a:rPr kumimoji="1" lang="ja-JP" altLang="en-US" dirty="0" err="1" smtClean="0"/>
              <a:t>、、、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567" y="1484784"/>
            <a:ext cx="3993369" cy="42934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050" dirty="0"/>
              <a:t>&lt;</a:t>
            </a:r>
            <a:r>
              <a:rPr lang="en-US" altLang="ja-JP" sz="1050" dirty="0" err="1"/>
              <a:t>xsl:template</a:t>
            </a:r>
            <a:r>
              <a:rPr lang="en-US" altLang="ja-JP" sz="1050" dirty="0"/>
              <a:t> match="</a:t>
            </a:r>
            <a:r>
              <a:rPr lang="en-US" altLang="ja-JP" sz="1050" dirty="0" err="1"/>
              <a:t>SgFortranDo</a:t>
            </a:r>
            <a:r>
              <a:rPr lang="en-US" altLang="ja-JP" sz="1050" dirty="0"/>
              <a:t>" mode="</a:t>
            </a:r>
            <a:r>
              <a:rPr lang="en-US" altLang="ja-JP" sz="1050" dirty="0" err="1"/>
              <a:t>nt_opt</a:t>
            </a:r>
            <a:r>
              <a:rPr lang="en-US" altLang="ja-JP" sz="1050" dirty="0"/>
              <a:t>"&gt;</a:t>
            </a:r>
          </a:p>
          <a:p>
            <a:r>
              <a:rPr lang="en-US" altLang="ja-JP" sz="1050" dirty="0"/>
              <a:t> &lt;</a:t>
            </a:r>
            <a:r>
              <a:rPr lang="en-US" altLang="ja-JP" sz="1050" dirty="0" err="1"/>
              <a:t>xsl:param</a:t>
            </a:r>
            <a:r>
              <a:rPr lang="en-US" altLang="ja-JP" sz="1050" dirty="0"/>
              <a:t> name="start" /&gt;</a:t>
            </a:r>
          </a:p>
          <a:p>
            <a:r>
              <a:rPr lang="en-US" altLang="ja-JP" sz="1050" dirty="0"/>
              <a:t> &lt;</a:t>
            </a:r>
            <a:r>
              <a:rPr lang="en-US" altLang="ja-JP" sz="1050" dirty="0" err="1"/>
              <a:t>xsl:param</a:t>
            </a:r>
            <a:r>
              <a:rPr lang="en-US" altLang="ja-JP" sz="1050" dirty="0"/>
              <a:t> name="end" /&gt;</a:t>
            </a:r>
          </a:p>
          <a:p>
            <a:r>
              <a:rPr lang="en-US" altLang="ja-JP" sz="1050" dirty="0"/>
              <a:t> &lt;</a:t>
            </a:r>
            <a:r>
              <a:rPr lang="en-US" altLang="ja-JP" sz="1050" dirty="0" err="1"/>
              <a:t>xsl:copy</a:t>
            </a:r>
            <a:r>
              <a:rPr lang="en-US" altLang="ja-JP" sz="1050" dirty="0"/>
              <a:t>&gt;</a:t>
            </a:r>
          </a:p>
          <a:p>
            <a:r>
              <a:rPr lang="en-US" altLang="ja-JP" sz="1050" dirty="0"/>
              <a:t>  &lt;</a:t>
            </a:r>
            <a:r>
              <a:rPr lang="en-US" altLang="ja-JP" sz="1050" dirty="0" err="1"/>
              <a:t>xsl:copy-of</a:t>
            </a:r>
            <a:r>
              <a:rPr lang="en-US" altLang="ja-JP" sz="1050" dirty="0"/>
              <a:t> select="</a:t>
            </a:r>
            <a:r>
              <a:rPr lang="en-US" altLang="ja-JP" sz="1050" dirty="0" err="1"/>
              <a:t>SgBasicBlock</a:t>
            </a:r>
            <a:r>
              <a:rPr lang="en-US" altLang="ja-JP" sz="1050" dirty="0"/>
              <a:t>/</a:t>
            </a:r>
            <a:r>
              <a:rPr lang="en-US" altLang="ja-JP" sz="1050" dirty="0" err="1"/>
              <a:t>SgFortranDo</a:t>
            </a:r>
            <a:r>
              <a:rPr lang="en-US" altLang="ja-JP" sz="1050" dirty="0"/>
              <a:t>/@*" /&gt; &lt;!-- </a:t>
            </a:r>
            <a:r>
              <a:rPr lang="en-US" altLang="ja-JP" sz="1050" dirty="0" err="1"/>
              <a:t>SgFortranDo</a:t>
            </a:r>
            <a:r>
              <a:rPr lang="en-US" altLang="ja-JP" sz="1050" dirty="0"/>
              <a:t> --&gt;</a:t>
            </a:r>
          </a:p>
          <a:p>
            <a:r>
              <a:rPr lang="en-US" altLang="ja-JP" sz="1050" dirty="0"/>
              <a:t>  &lt;</a:t>
            </a:r>
            <a:r>
              <a:rPr lang="en-US" altLang="ja-JP" sz="1050" dirty="0" err="1"/>
              <a:t>xsl:element</a:t>
            </a:r>
            <a:r>
              <a:rPr lang="en-US" altLang="ja-JP" sz="1050" dirty="0"/>
              <a:t> name="</a:t>
            </a:r>
            <a:r>
              <a:rPr lang="en-US" altLang="ja-JP" sz="1050" dirty="0" err="1"/>
              <a:t>SgAssignOp</a:t>
            </a:r>
            <a:r>
              <a:rPr lang="en-US" altLang="ja-JP" sz="1050" dirty="0"/>
              <a:t>"&gt;</a:t>
            </a:r>
          </a:p>
          <a:p>
            <a:r>
              <a:rPr lang="en-US" altLang="ja-JP" sz="1050" dirty="0"/>
              <a:t>   &lt;</a:t>
            </a:r>
            <a:r>
              <a:rPr lang="en-US" altLang="ja-JP" sz="1050" dirty="0" err="1"/>
              <a:t>xsl:copy-of</a:t>
            </a:r>
            <a:r>
              <a:rPr lang="en-US" altLang="ja-JP" sz="1050" dirty="0"/>
              <a:t> select="</a:t>
            </a:r>
            <a:r>
              <a:rPr lang="en-US" altLang="ja-JP" sz="1050" dirty="0" err="1"/>
              <a:t>SgBasicBlock</a:t>
            </a:r>
            <a:r>
              <a:rPr lang="en-US" altLang="ja-JP" sz="1050" dirty="0"/>
              <a:t>/</a:t>
            </a:r>
            <a:r>
              <a:rPr lang="en-US" altLang="ja-JP" sz="1050" dirty="0" err="1"/>
              <a:t>SgFortranDo</a:t>
            </a:r>
            <a:r>
              <a:rPr lang="en-US" altLang="ja-JP" sz="1050" dirty="0"/>
              <a:t>/</a:t>
            </a:r>
            <a:r>
              <a:rPr lang="en-US" altLang="ja-JP" sz="1050" dirty="0" err="1"/>
              <a:t>SgAssignOp</a:t>
            </a:r>
            <a:r>
              <a:rPr lang="en-US" altLang="ja-JP" sz="1050" dirty="0"/>
              <a:t>/</a:t>
            </a:r>
            <a:r>
              <a:rPr lang="en-US" altLang="ja-JP" sz="1050" dirty="0" err="1"/>
              <a:t>SgVarRefExp</a:t>
            </a:r>
            <a:r>
              <a:rPr lang="en-US" altLang="ja-JP" sz="1050" dirty="0"/>
              <a:t>[1]" /&gt;</a:t>
            </a:r>
          </a:p>
          <a:p>
            <a:r>
              <a:rPr lang="en-US" altLang="ja-JP" sz="1050" dirty="0"/>
              <a:t>   &lt;</a:t>
            </a:r>
            <a:r>
              <a:rPr lang="en-US" altLang="ja-JP" sz="1050" dirty="0" err="1"/>
              <a:t>xsl:element</a:t>
            </a:r>
            <a:r>
              <a:rPr lang="en-US" altLang="ja-JP" sz="1050" dirty="0"/>
              <a:t> name="</a:t>
            </a:r>
            <a:r>
              <a:rPr lang="en-US" altLang="ja-JP" sz="1050" dirty="0" err="1"/>
              <a:t>SgIntVal</a:t>
            </a:r>
            <a:r>
              <a:rPr lang="en-US" altLang="ja-JP" sz="1050" dirty="0"/>
              <a:t>"&gt;</a:t>
            </a:r>
          </a:p>
          <a:p>
            <a:r>
              <a:rPr lang="en-US" altLang="ja-JP" sz="1050" dirty="0"/>
              <a:t>    &lt;</a:t>
            </a:r>
            <a:r>
              <a:rPr lang="en-US" altLang="ja-JP" sz="1050" dirty="0" err="1"/>
              <a:t>xsl:attribute</a:t>
            </a:r>
            <a:r>
              <a:rPr lang="en-US" altLang="ja-JP" sz="1050" dirty="0"/>
              <a:t> name="value"&gt;</a:t>
            </a:r>
          </a:p>
          <a:p>
            <a:r>
              <a:rPr lang="en-US" altLang="ja-JP" sz="1050" dirty="0"/>
              <a:t>     &lt;</a:t>
            </a:r>
            <a:r>
              <a:rPr lang="en-US" altLang="ja-JP" sz="1050" dirty="0" err="1"/>
              <a:t>xsl:value-of</a:t>
            </a:r>
            <a:r>
              <a:rPr lang="en-US" altLang="ja-JP" sz="1050" dirty="0"/>
              <a:t> select="$start" /&gt;</a:t>
            </a:r>
          </a:p>
          <a:p>
            <a:r>
              <a:rPr lang="en-US" altLang="ja-JP" sz="1050" dirty="0"/>
              <a:t>    &lt;/</a:t>
            </a:r>
            <a:r>
              <a:rPr lang="en-US" altLang="ja-JP" sz="1050" dirty="0" err="1"/>
              <a:t>xsl:attribute</a:t>
            </a:r>
            <a:r>
              <a:rPr lang="en-US" altLang="ja-JP" sz="1050" dirty="0"/>
              <a:t>&gt;</a:t>
            </a:r>
          </a:p>
          <a:p>
            <a:r>
              <a:rPr lang="en-US" altLang="ja-JP" sz="1050" dirty="0"/>
              <a:t>   &lt;/</a:t>
            </a:r>
            <a:r>
              <a:rPr lang="en-US" altLang="ja-JP" sz="1050" dirty="0" err="1"/>
              <a:t>xsl:element</a:t>
            </a:r>
            <a:r>
              <a:rPr lang="en-US" altLang="ja-JP" sz="1050" dirty="0"/>
              <a:t>&gt;</a:t>
            </a:r>
          </a:p>
          <a:p>
            <a:r>
              <a:rPr lang="en-US" altLang="ja-JP" sz="1050" dirty="0"/>
              <a:t>  &lt;/</a:t>
            </a:r>
            <a:r>
              <a:rPr lang="en-US" altLang="ja-JP" sz="1050" dirty="0" err="1"/>
              <a:t>xsl:element</a:t>
            </a:r>
            <a:r>
              <a:rPr lang="en-US" altLang="ja-JP" sz="1050" dirty="0"/>
              <a:t>&gt;</a:t>
            </a:r>
          </a:p>
          <a:p>
            <a:r>
              <a:rPr lang="en-US" altLang="ja-JP" sz="1050" dirty="0"/>
              <a:t>  &lt;</a:t>
            </a:r>
            <a:r>
              <a:rPr lang="en-US" altLang="ja-JP" sz="1050" dirty="0" err="1"/>
              <a:t>xsl:element</a:t>
            </a:r>
            <a:r>
              <a:rPr lang="en-US" altLang="ja-JP" sz="1050" dirty="0"/>
              <a:t> name="</a:t>
            </a:r>
            <a:r>
              <a:rPr lang="en-US" altLang="ja-JP" sz="1050" dirty="0" err="1"/>
              <a:t>SgVarRefExp</a:t>
            </a:r>
            <a:r>
              <a:rPr lang="en-US" altLang="ja-JP" sz="1050" dirty="0"/>
              <a:t>"&gt;</a:t>
            </a:r>
          </a:p>
          <a:p>
            <a:r>
              <a:rPr lang="en-US" altLang="ja-JP" sz="1050" dirty="0"/>
              <a:t>   &lt;</a:t>
            </a:r>
            <a:r>
              <a:rPr lang="en-US" altLang="ja-JP" sz="1050" dirty="0" err="1"/>
              <a:t>xsl:attribute</a:t>
            </a:r>
            <a:r>
              <a:rPr lang="en-US" altLang="ja-JP" sz="1050" dirty="0"/>
              <a:t> name="name"&gt;</a:t>
            </a:r>
          </a:p>
          <a:p>
            <a:r>
              <a:rPr lang="en-US" altLang="ja-JP" sz="1050" dirty="0"/>
              <a:t>    &lt;</a:t>
            </a:r>
            <a:r>
              <a:rPr lang="en-US" altLang="ja-JP" sz="1050" dirty="0" err="1"/>
              <a:t>xsl:value-of</a:t>
            </a:r>
            <a:r>
              <a:rPr lang="en-US" altLang="ja-JP" sz="1050" dirty="0"/>
              <a:t> select="$end" /&gt;</a:t>
            </a:r>
          </a:p>
          <a:p>
            <a:r>
              <a:rPr lang="en-US" altLang="ja-JP" sz="1050" dirty="0"/>
              <a:t>   &lt;/</a:t>
            </a:r>
            <a:r>
              <a:rPr lang="en-US" altLang="ja-JP" sz="1050" dirty="0" err="1"/>
              <a:t>xsl:attribute</a:t>
            </a:r>
            <a:r>
              <a:rPr lang="en-US" altLang="ja-JP" sz="1050" dirty="0"/>
              <a:t>&gt;</a:t>
            </a:r>
          </a:p>
          <a:p>
            <a:r>
              <a:rPr lang="en-US" altLang="ja-JP" sz="1050" dirty="0"/>
              <a:t>  &lt;/</a:t>
            </a:r>
            <a:r>
              <a:rPr lang="en-US" altLang="ja-JP" sz="1050" dirty="0" err="1"/>
              <a:t>xsl:element</a:t>
            </a:r>
            <a:r>
              <a:rPr lang="en-US" altLang="ja-JP" sz="1050" dirty="0"/>
              <a:t>&gt;</a:t>
            </a:r>
          </a:p>
          <a:p>
            <a:r>
              <a:rPr lang="en-US" altLang="ja-JP" sz="1050" dirty="0"/>
              <a:t>  &lt;</a:t>
            </a:r>
            <a:r>
              <a:rPr lang="en-US" altLang="ja-JP" sz="1050" dirty="0" err="1"/>
              <a:t>xsl:copy-of</a:t>
            </a:r>
            <a:r>
              <a:rPr lang="en-US" altLang="ja-JP" sz="1050" dirty="0"/>
              <a:t> select="</a:t>
            </a:r>
            <a:r>
              <a:rPr lang="en-US" altLang="ja-JP" sz="1050" dirty="0" err="1"/>
              <a:t>SgNullExpression</a:t>
            </a:r>
            <a:r>
              <a:rPr lang="en-US" altLang="ja-JP" sz="1050" dirty="0"/>
              <a:t>" /&gt;</a:t>
            </a:r>
          </a:p>
          <a:p>
            <a:r>
              <a:rPr lang="en-US" altLang="ja-JP" sz="1050" dirty="0"/>
              <a:t>  &lt;</a:t>
            </a:r>
            <a:r>
              <a:rPr lang="en-US" altLang="ja-JP" sz="1050" dirty="0" err="1"/>
              <a:t>xsl:element</a:t>
            </a:r>
            <a:r>
              <a:rPr lang="en-US" altLang="ja-JP" sz="1050" dirty="0"/>
              <a:t> name="</a:t>
            </a:r>
            <a:r>
              <a:rPr lang="en-US" altLang="ja-JP" sz="1050" dirty="0" err="1"/>
              <a:t>SgBasicBlock</a:t>
            </a:r>
            <a:r>
              <a:rPr lang="en-US" altLang="ja-JP" sz="1050" dirty="0"/>
              <a:t>"&gt;</a:t>
            </a:r>
          </a:p>
          <a:p>
            <a:r>
              <a:rPr lang="en-US" altLang="ja-JP" sz="1050" dirty="0"/>
              <a:t>   &lt;</a:t>
            </a:r>
            <a:r>
              <a:rPr lang="en-US" altLang="ja-JP" sz="1050" dirty="0" err="1"/>
              <a:t>xsl:element</a:t>
            </a:r>
            <a:r>
              <a:rPr lang="en-US" altLang="ja-JP" sz="1050" dirty="0"/>
              <a:t> name="</a:t>
            </a:r>
            <a:r>
              <a:rPr lang="en-US" altLang="ja-JP" sz="1050" dirty="0" err="1"/>
              <a:t>SgFortranDo</a:t>
            </a:r>
            <a:r>
              <a:rPr lang="en-US" altLang="ja-JP" sz="1050" dirty="0"/>
              <a:t>"&gt;</a:t>
            </a:r>
          </a:p>
          <a:p>
            <a:r>
              <a:rPr lang="en-US" altLang="ja-JP" sz="1050" dirty="0"/>
              <a:t>    &lt;</a:t>
            </a:r>
            <a:r>
              <a:rPr lang="en-US" altLang="ja-JP" sz="1050" dirty="0" err="1"/>
              <a:t>xsl:copy-of</a:t>
            </a:r>
            <a:r>
              <a:rPr lang="en-US" altLang="ja-JP" sz="1050" dirty="0"/>
              <a:t> select="@*" /&gt; &lt;!-- </a:t>
            </a:r>
            <a:r>
              <a:rPr lang="en-US" altLang="ja-JP" sz="1050" dirty="0" err="1"/>
              <a:t>SgFortranDo</a:t>
            </a:r>
            <a:r>
              <a:rPr lang="en-US" altLang="ja-JP" sz="1050" dirty="0"/>
              <a:t> </a:t>
            </a:r>
            <a:r>
              <a:rPr lang="en-US" altLang="ja-JP" sz="1050" dirty="0" smtClean="0">
                <a:sym typeface="Wingdings" panose="05000000000000000000" pitchFamily="2" charset="2"/>
              </a:rPr>
              <a:t></a:t>
            </a:r>
            <a:endParaRPr lang="en-US" altLang="ja-JP" sz="1050" dirty="0">
              <a:sym typeface="Wingdings" panose="05000000000000000000" pitchFamily="2" charset="2"/>
            </a:endParaRPr>
          </a:p>
          <a:p>
            <a:r>
              <a:rPr lang="en-US" altLang="ja-JP" sz="1050" dirty="0" smtClean="0"/>
              <a:t>…..</a:t>
            </a:r>
            <a:endParaRPr lang="en-US" altLang="ja-JP" sz="1050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022439" y="1484784"/>
            <a:ext cx="5086065" cy="53245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000" dirty="0" smtClean="0"/>
              <a:t>….</a:t>
            </a:r>
            <a:endParaRPr lang="en-US" altLang="ja-JP" sz="1000" dirty="0"/>
          </a:p>
          <a:p>
            <a:r>
              <a:rPr lang="en-US" altLang="ja-JP" sz="1000" dirty="0"/>
              <a:t>    &lt;</a:t>
            </a:r>
            <a:r>
              <a:rPr lang="en-US" altLang="ja-JP" sz="1000" dirty="0" err="1"/>
              <a:t>xsl:element</a:t>
            </a:r>
            <a:r>
              <a:rPr lang="en-US" altLang="ja-JP" sz="1000" dirty="0"/>
              <a:t> name="</a:t>
            </a:r>
            <a:r>
              <a:rPr lang="en-US" altLang="ja-JP" sz="1000" dirty="0" err="1"/>
              <a:t>SgAssignOp</a:t>
            </a:r>
            <a:r>
              <a:rPr lang="en-US" altLang="ja-JP" sz="1000" dirty="0"/>
              <a:t>"&gt;</a:t>
            </a:r>
          </a:p>
          <a:p>
            <a:r>
              <a:rPr lang="en-US" altLang="ja-JP" sz="1000" dirty="0"/>
              <a:t>     &lt;</a:t>
            </a:r>
            <a:r>
              <a:rPr lang="en-US" altLang="ja-JP" sz="1000" dirty="0" err="1"/>
              <a:t>xsl:element</a:t>
            </a:r>
            <a:r>
              <a:rPr lang="en-US" altLang="ja-JP" sz="1000" dirty="0"/>
              <a:t> name="</a:t>
            </a:r>
            <a:r>
              <a:rPr lang="en-US" altLang="ja-JP" sz="1000" dirty="0" err="1"/>
              <a:t>SgVarRefExp</a:t>
            </a:r>
            <a:r>
              <a:rPr lang="en-US" altLang="ja-JP" sz="1000" dirty="0"/>
              <a:t>"&gt;</a:t>
            </a:r>
          </a:p>
          <a:p>
            <a:r>
              <a:rPr lang="en-US" altLang="ja-JP" sz="1000" dirty="0"/>
              <a:t>      &lt;</a:t>
            </a:r>
            <a:r>
              <a:rPr lang="en-US" altLang="ja-JP" sz="1000" dirty="0" err="1"/>
              <a:t>xsl:attribute</a:t>
            </a:r>
            <a:r>
              <a:rPr lang="en-US" altLang="ja-JP" sz="1000" dirty="0"/>
              <a:t> name="name"&gt;</a:t>
            </a:r>
          </a:p>
          <a:p>
            <a:r>
              <a:rPr lang="en-US" altLang="ja-JP" sz="1000" dirty="0"/>
              <a:t>       &lt;</a:t>
            </a:r>
            <a:r>
              <a:rPr lang="en-US" altLang="ja-JP" sz="1000" dirty="0" err="1"/>
              <a:t>xsl:value-of</a:t>
            </a:r>
            <a:r>
              <a:rPr lang="en-US" altLang="ja-JP" sz="1000" dirty="0"/>
              <a:t> select="</a:t>
            </a:r>
            <a:r>
              <a:rPr lang="en-US" altLang="ja-JP" sz="1000" dirty="0" err="1"/>
              <a:t>SgAssignOp</a:t>
            </a:r>
            <a:r>
              <a:rPr lang="en-US" altLang="ja-JP" sz="1000" dirty="0"/>
              <a:t>/</a:t>
            </a:r>
            <a:r>
              <a:rPr lang="en-US" altLang="ja-JP" sz="1000" dirty="0" err="1"/>
              <a:t>SgVarRefExp</a:t>
            </a:r>
            <a:r>
              <a:rPr lang="en-US" altLang="ja-JP" sz="1000" dirty="0"/>
              <a:t>[1]/@name" /&gt;</a:t>
            </a:r>
          </a:p>
          <a:p>
            <a:r>
              <a:rPr lang="en-US" altLang="ja-JP" sz="1000" dirty="0"/>
              <a:t>      &lt;/</a:t>
            </a:r>
            <a:r>
              <a:rPr lang="en-US" altLang="ja-JP" sz="1000" dirty="0" err="1"/>
              <a:t>xsl:attribute</a:t>
            </a:r>
            <a:r>
              <a:rPr lang="en-US" altLang="ja-JP" sz="1000" dirty="0"/>
              <a:t>&gt;</a:t>
            </a:r>
          </a:p>
          <a:p>
            <a:r>
              <a:rPr lang="en-US" altLang="ja-JP" sz="1000" dirty="0"/>
              <a:t>     &lt;/</a:t>
            </a:r>
            <a:r>
              <a:rPr lang="en-US" altLang="ja-JP" sz="1000" dirty="0" err="1"/>
              <a:t>xsl:element</a:t>
            </a:r>
            <a:r>
              <a:rPr lang="en-US" altLang="ja-JP" sz="1000" dirty="0"/>
              <a:t>&gt;</a:t>
            </a:r>
          </a:p>
          <a:p>
            <a:r>
              <a:rPr lang="en-US" altLang="ja-JP" sz="1000" dirty="0"/>
              <a:t>     &lt;</a:t>
            </a:r>
            <a:r>
              <a:rPr lang="en-US" altLang="ja-JP" sz="1000" dirty="0" err="1"/>
              <a:t>xsl:element</a:t>
            </a:r>
            <a:r>
              <a:rPr lang="en-US" altLang="ja-JP" sz="1000" dirty="0"/>
              <a:t> name="</a:t>
            </a:r>
            <a:r>
              <a:rPr lang="en-US" altLang="ja-JP" sz="1000" dirty="0" err="1"/>
              <a:t>SgVarRefExp</a:t>
            </a:r>
            <a:r>
              <a:rPr lang="en-US" altLang="ja-JP" sz="1000" dirty="0"/>
              <a:t>"&gt;</a:t>
            </a:r>
          </a:p>
          <a:p>
            <a:r>
              <a:rPr lang="en-US" altLang="ja-JP" sz="1000" dirty="0"/>
              <a:t>      &lt;</a:t>
            </a:r>
            <a:r>
              <a:rPr lang="en-US" altLang="ja-JP" sz="1000" dirty="0" err="1"/>
              <a:t>xsl:attribute</a:t>
            </a:r>
            <a:r>
              <a:rPr lang="en-US" altLang="ja-JP" sz="1000" dirty="0"/>
              <a:t> name="name"&gt;</a:t>
            </a:r>
          </a:p>
          <a:p>
            <a:r>
              <a:rPr lang="en-US" altLang="ja-JP" sz="1000" dirty="0"/>
              <a:t>       &lt;</a:t>
            </a:r>
            <a:r>
              <a:rPr lang="en-US" altLang="ja-JP" sz="1000" dirty="0" err="1"/>
              <a:t>xsl:value-of</a:t>
            </a:r>
            <a:r>
              <a:rPr lang="en-US" altLang="ja-JP" sz="1000" dirty="0"/>
              <a:t> select="</a:t>
            </a:r>
            <a:r>
              <a:rPr lang="en-US" altLang="ja-JP" sz="1000" dirty="0" err="1"/>
              <a:t>SgAssignOp</a:t>
            </a:r>
            <a:r>
              <a:rPr lang="en-US" altLang="ja-JP" sz="1000" dirty="0"/>
              <a:t>/</a:t>
            </a:r>
            <a:r>
              <a:rPr lang="en-US" altLang="ja-JP" sz="1000" dirty="0" err="1"/>
              <a:t>SgVarRefExp</a:t>
            </a:r>
            <a:r>
              <a:rPr lang="en-US" altLang="ja-JP" sz="1000" dirty="0"/>
              <a:t>[2]/@name" /&gt;</a:t>
            </a:r>
          </a:p>
          <a:p>
            <a:r>
              <a:rPr lang="en-US" altLang="ja-JP" sz="1000" dirty="0"/>
              <a:t>      &lt;/</a:t>
            </a:r>
            <a:r>
              <a:rPr lang="en-US" altLang="ja-JP" sz="1000" dirty="0" err="1"/>
              <a:t>xsl:attribute</a:t>
            </a:r>
            <a:r>
              <a:rPr lang="en-US" altLang="ja-JP" sz="1000" dirty="0"/>
              <a:t>&gt;</a:t>
            </a:r>
          </a:p>
          <a:p>
            <a:r>
              <a:rPr lang="en-US" altLang="ja-JP" sz="1000" dirty="0"/>
              <a:t>     &lt;/</a:t>
            </a:r>
            <a:r>
              <a:rPr lang="en-US" altLang="ja-JP" sz="1000" dirty="0" err="1"/>
              <a:t>xsl:element</a:t>
            </a:r>
            <a:r>
              <a:rPr lang="en-US" altLang="ja-JP" sz="1000" dirty="0"/>
              <a:t>&gt;</a:t>
            </a:r>
          </a:p>
          <a:p>
            <a:r>
              <a:rPr lang="en-US" altLang="ja-JP" sz="1000" dirty="0"/>
              <a:t>    &lt;/</a:t>
            </a:r>
            <a:r>
              <a:rPr lang="en-US" altLang="ja-JP" sz="1000" dirty="0" err="1"/>
              <a:t>xsl:element</a:t>
            </a:r>
            <a:r>
              <a:rPr lang="en-US" altLang="ja-JP" sz="1000" dirty="0"/>
              <a:t>&gt;</a:t>
            </a:r>
          </a:p>
          <a:p>
            <a:r>
              <a:rPr lang="en-US" altLang="ja-JP" sz="1000" dirty="0"/>
              <a:t>    &lt;</a:t>
            </a:r>
            <a:r>
              <a:rPr lang="en-US" altLang="ja-JP" sz="1000" dirty="0" err="1"/>
              <a:t>xsl:element</a:t>
            </a:r>
            <a:r>
              <a:rPr lang="en-US" altLang="ja-JP" sz="1000" dirty="0"/>
              <a:t> name="</a:t>
            </a:r>
            <a:r>
              <a:rPr lang="en-US" altLang="ja-JP" sz="1000" dirty="0" err="1"/>
              <a:t>SgVarRefExp</a:t>
            </a:r>
            <a:r>
              <a:rPr lang="en-US" altLang="ja-JP" sz="1000" dirty="0"/>
              <a:t>"&gt;</a:t>
            </a:r>
          </a:p>
          <a:p>
            <a:r>
              <a:rPr lang="en-US" altLang="ja-JP" sz="1000" dirty="0"/>
              <a:t>     &lt;</a:t>
            </a:r>
            <a:r>
              <a:rPr lang="en-US" altLang="ja-JP" sz="1000" dirty="0" err="1"/>
              <a:t>xsl:attribute</a:t>
            </a:r>
            <a:r>
              <a:rPr lang="en-US" altLang="ja-JP" sz="1000" dirty="0"/>
              <a:t> name="name"&gt;</a:t>
            </a:r>
          </a:p>
          <a:p>
            <a:r>
              <a:rPr lang="en-US" altLang="ja-JP" sz="1000" dirty="0"/>
              <a:t>      &lt;</a:t>
            </a:r>
            <a:r>
              <a:rPr lang="en-US" altLang="ja-JP" sz="1000" dirty="0" err="1"/>
              <a:t>xsl:value-of</a:t>
            </a:r>
            <a:r>
              <a:rPr lang="en-US" altLang="ja-JP" sz="1000" dirty="0"/>
              <a:t> select="</a:t>
            </a:r>
            <a:r>
              <a:rPr lang="en-US" altLang="ja-JP" sz="1000" dirty="0" err="1"/>
              <a:t>SgVarRefExp</a:t>
            </a:r>
            <a:r>
              <a:rPr lang="en-US" altLang="ja-JP" sz="1000" dirty="0"/>
              <a:t>/@name" /&gt;</a:t>
            </a:r>
          </a:p>
          <a:p>
            <a:r>
              <a:rPr lang="en-US" altLang="ja-JP" sz="1000" dirty="0"/>
              <a:t>     &lt;/</a:t>
            </a:r>
            <a:r>
              <a:rPr lang="en-US" altLang="ja-JP" sz="1000" dirty="0" err="1"/>
              <a:t>xsl:attribute</a:t>
            </a:r>
            <a:r>
              <a:rPr lang="en-US" altLang="ja-JP" sz="1000" dirty="0"/>
              <a:t>&gt;</a:t>
            </a:r>
          </a:p>
          <a:p>
            <a:r>
              <a:rPr lang="en-US" altLang="ja-JP" sz="1000" dirty="0"/>
              <a:t>    &lt;/</a:t>
            </a:r>
            <a:r>
              <a:rPr lang="en-US" altLang="ja-JP" sz="1000" dirty="0" err="1"/>
              <a:t>xsl:element</a:t>
            </a:r>
            <a:r>
              <a:rPr lang="en-US" altLang="ja-JP" sz="1000" dirty="0"/>
              <a:t>&gt;</a:t>
            </a:r>
          </a:p>
          <a:p>
            <a:r>
              <a:rPr lang="en-US" altLang="ja-JP" sz="1000" dirty="0"/>
              <a:t>    &lt;</a:t>
            </a:r>
            <a:r>
              <a:rPr lang="en-US" altLang="ja-JP" sz="1000" dirty="0" err="1"/>
              <a:t>xsl:element</a:t>
            </a:r>
            <a:r>
              <a:rPr lang="en-US" altLang="ja-JP" sz="1000" dirty="0"/>
              <a:t> name="</a:t>
            </a:r>
            <a:r>
              <a:rPr lang="en-US" altLang="ja-JP" sz="1000" dirty="0" err="1"/>
              <a:t>SgNullExpression</a:t>
            </a:r>
            <a:r>
              <a:rPr lang="en-US" altLang="ja-JP" sz="1000" dirty="0"/>
              <a:t>"&gt;&lt;/</a:t>
            </a:r>
            <a:r>
              <a:rPr lang="en-US" altLang="ja-JP" sz="1000" dirty="0" err="1"/>
              <a:t>xsl:element</a:t>
            </a:r>
            <a:r>
              <a:rPr lang="en-US" altLang="ja-JP" sz="1000" dirty="0"/>
              <a:t>&gt;</a:t>
            </a:r>
          </a:p>
          <a:p>
            <a:r>
              <a:rPr lang="en-US" altLang="ja-JP" sz="1000" dirty="0"/>
              <a:t>    &lt;</a:t>
            </a:r>
            <a:r>
              <a:rPr lang="en-US" altLang="ja-JP" sz="1000" dirty="0" err="1"/>
              <a:t>xsl:element</a:t>
            </a:r>
            <a:r>
              <a:rPr lang="en-US" altLang="ja-JP" sz="1000" dirty="0"/>
              <a:t> name="</a:t>
            </a:r>
            <a:r>
              <a:rPr lang="en-US" altLang="ja-JP" sz="1000" dirty="0" err="1"/>
              <a:t>SgBasicBlock</a:t>
            </a:r>
            <a:r>
              <a:rPr lang="en-US" altLang="ja-JP" sz="1000" dirty="0"/>
              <a:t>"&gt;</a:t>
            </a:r>
          </a:p>
          <a:p>
            <a:r>
              <a:rPr lang="en-US" altLang="ja-JP" sz="1000" dirty="0"/>
              <a:t>     &lt;</a:t>
            </a:r>
            <a:r>
              <a:rPr lang="en-US" altLang="ja-JP" sz="1000" dirty="0" err="1"/>
              <a:t>xsl:call-template</a:t>
            </a:r>
            <a:r>
              <a:rPr lang="en-US" altLang="ja-JP" sz="1000" dirty="0"/>
              <a:t> name="if-filter"&gt;</a:t>
            </a:r>
          </a:p>
          <a:p>
            <a:r>
              <a:rPr lang="en-US" altLang="ja-JP" sz="1000" dirty="0"/>
              <a:t>      &lt;</a:t>
            </a:r>
            <a:r>
              <a:rPr lang="en-US" altLang="ja-JP" sz="1000" dirty="0" err="1"/>
              <a:t>xsl:with-param</a:t>
            </a:r>
            <a:r>
              <a:rPr lang="en-US" altLang="ja-JP" sz="1000" dirty="0"/>
              <a:t> name="</a:t>
            </a:r>
            <a:r>
              <a:rPr lang="en-US" altLang="ja-JP" sz="1000" dirty="0" err="1"/>
              <a:t>checkIndex</a:t>
            </a:r>
            <a:r>
              <a:rPr lang="en-US" altLang="ja-JP" sz="1000" dirty="0"/>
              <a:t>" select="path to the index to filter" /&gt;</a:t>
            </a:r>
          </a:p>
          <a:p>
            <a:r>
              <a:rPr lang="en-US" altLang="ja-JP" sz="1000" dirty="0"/>
              <a:t>      &lt;</a:t>
            </a:r>
            <a:r>
              <a:rPr lang="en-US" altLang="ja-JP" sz="1000" dirty="0" err="1"/>
              <a:t>xsl:with-param</a:t>
            </a:r>
            <a:r>
              <a:rPr lang="en-US" altLang="ja-JP" sz="1000" dirty="0"/>
              <a:t> name="</a:t>
            </a:r>
            <a:r>
              <a:rPr lang="en-US" altLang="ja-JP" sz="1000" dirty="0" err="1"/>
              <a:t>arrayStart</a:t>
            </a:r>
            <a:r>
              <a:rPr lang="en-US" altLang="ja-JP" sz="1000" dirty="0"/>
              <a:t>" select="path to the array of start indices" /&gt;</a:t>
            </a:r>
          </a:p>
          <a:p>
            <a:r>
              <a:rPr lang="en-US" altLang="ja-JP" sz="1000" dirty="0"/>
              <a:t>      &lt;</a:t>
            </a:r>
            <a:r>
              <a:rPr lang="en-US" altLang="ja-JP" sz="1000" dirty="0" err="1"/>
              <a:t>xsl:with-param</a:t>
            </a:r>
            <a:r>
              <a:rPr lang="en-US" altLang="ja-JP" sz="1000" dirty="0"/>
              <a:t> name="</a:t>
            </a:r>
            <a:r>
              <a:rPr lang="en-US" altLang="ja-JP" sz="1000" dirty="0" err="1"/>
              <a:t>arrayEnd</a:t>
            </a:r>
            <a:r>
              <a:rPr lang="en-US" altLang="ja-JP" sz="1000" dirty="0"/>
              <a:t>" select="path to the array of end indices" /&gt;</a:t>
            </a:r>
          </a:p>
          <a:p>
            <a:r>
              <a:rPr lang="en-US" altLang="ja-JP" sz="1000" dirty="0"/>
              <a:t>      &lt;</a:t>
            </a:r>
            <a:r>
              <a:rPr lang="en-US" altLang="ja-JP" sz="1000" dirty="0" err="1"/>
              <a:t>xsl:with-param</a:t>
            </a:r>
            <a:r>
              <a:rPr lang="en-US" altLang="ja-JP" sz="1000" dirty="0"/>
              <a:t> name="</a:t>
            </a:r>
            <a:r>
              <a:rPr lang="en-US" altLang="ja-JP" sz="1000" dirty="0" err="1"/>
              <a:t>arrayIndex</a:t>
            </a:r>
            <a:r>
              <a:rPr lang="en-US" altLang="ja-JP" sz="1000" dirty="0"/>
              <a:t>" select="path to the index name of the array of start and end" /&gt;</a:t>
            </a:r>
          </a:p>
          <a:p>
            <a:r>
              <a:rPr lang="en-US" altLang="ja-JP" sz="1000" dirty="0"/>
              <a:t>     &lt;/</a:t>
            </a:r>
            <a:r>
              <a:rPr lang="en-US" altLang="ja-JP" sz="1000" dirty="0" err="1"/>
              <a:t>xsl:call-template</a:t>
            </a:r>
            <a:r>
              <a:rPr lang="en-US" altLang="ja-JP" sz="1000" dirty="0"/>
              <a:t>&gt;</a:t>
            </a:r>
          </a:p>
          <a:p>
            <a:r>
              <a:rPr lang="en-US" altLang="ja-JP" sz="1000" dirty="0"/>
              <a:t>     &lt;</a:t>
            </a:r>
            <a:r>
              <a:rPr lang="en-US" altLang="ja-JP" sz="1000" dirty="0" err="1"/>
              <a:t>xsl:apply-templates</a:t>
            </a:r>
            <a:r>
              <a:rPr lang="en-US" altLang="ja-JP" sz="1000" dirty="0"/>
              <a:t> select="</a:t>
            </a:r>
            <a:r>
              <a:rPr lang="en-US" altLang="ja-JP" sz="1000" dirty="0" err="1"/>
              <a:t>SgBasicBlock</a:t>
            </a:r>
            <a:r>
              <a:rPr lang="en-US" altLang="ja-JP" sz="1000" dirty="0"/>
              <a:t>/</a:t>
            </a:r>
            <a:r>
              <a:rPr lang="en-US" altLang="ja-JP" sz="1000" dirty="0" err="1"/>
              <a:t>SgFortranDo</a:t>
            </a:r>
            <a:r>
              <a:rPr lang="en-US" altLang="ja-JP" sz="1000" dirty="0"/>
              <a:t>/</a:t>
            </a:r>
            <a:r>
              <a:rPr lang="en-US" altLang="ja-JP" sz="1000" dirty="0" err="1"/>
              <a:t>SgBasicBlock</a:t>
            </a:r>
            <a:r>
              <a:rPr lang="en-US" altLang="ja-JP" sz="1000" dirty="0"/>
              <a:t>/</a:t>
            </a:r>
            <a:r>
              <a:rPr lang="en-US" altLang="ja-JP" sz="1000" dirty="0" err="1"/>
              <a:t>SgExprStatement</a:t>
            </a:r>
            <a:r>
              <a:rPr lang="en-US" altLang="ja-JP" sz="1000" dirty="0"/>
              <a:t>" /&gt;</a:t>
            </a:r>
          </a:p>
          <a:p>
            <a:r>
              <a:rPr lang="en-US" altLang="ja-JP" sz="1000" dirty="0"/>
              <a:t>    &lt;/</a:t>
            </a:r>
            <a:r>
              <a:rPr lang="en-US" altLang="ja-JP" sz="1000" dirty="0" err="1"/>
              <a:t>xsl:element</a:t>
            </a:r>
            <a:r>
              <a:rPr lang="en-US" altLang="ja-JP" sz="1000" dirty="0"/>
              <a:t>&gt;</a:t>
            </a:r>
          </a:p>
          <a:p>
            <a:r>
              <a:rPr lang="en-US" altLang="ja-JP" sz="1000" dirty="0"/>
              <a:t>   &lt;/</a:t>
            </a:r>
            <a:r>
              <a:rPr lang="en-US" altLang="ja-JP" sz="1000" dirty="0" err="1"/>
              <a:t>xsl:element</a:t>
            </a:r>
            <a:r>
              <a:rPr lang="en-US" altLang="ja-JP" sz="1000" dirty="0"/>
              <a:t>&gt;</a:t>
            </a:r>
          </a:p>
          <a:p>
            <a:r>
              <a:rPr lang="en-US" altLang="ja-JP" sz="1000" dirty="0"/>
              <a:t>  &lt;/</a:t>
            </a:r>
            <a:r>
              <a:rPr lang="en-US" altLang="ja-JP" sz="1000" dirty="0" err="1"/>
              <a:t>xsl:element</a:t>
            </a:r>
            <a:r>
              <a:rPr lang="en-US" altLang="ja-JP" sz="1000" dirty="0"/>
              <a:t>&gt;</a:t>
            </a:r>
          </a:p>
          <a:p>
            <a:r>
              <a:rPr lang="en-US" altLang="ja-JP" sz="1000" dirty="0"/>
              <a:t> &lt;/</a:t>
            </a:r>
            <a:r>
              <a:rPr lang="en-US" altLang="ja-JP" sz="1000" dirty="0" err="1"/>
              <a:t>xsl:copy</a:t>
            </a:r>
            <a:r>
              <a:rPr lang="en-US" altLang="ja-JP" sz="1000" dirty="0"/>
              <a:t>&gt;</a:t>
            </a:r>
          </a:p>
          <a:p>
            <a:r>
              <a:rPr lang="en-US" altLang="ja-JP" sz="1000" dirty="0"/>
              <a:t>&lt;/</a:t>
            </a:r>
            <a:r>
              <a:rPr lang="en-US" altLang="ja-JP" sz="1000" dirty="0" err="1"/>
              <a:t>xsl:template</a:t>
            </a:r>
            <a:r>
              <a:rPr lang="en-US" altLang="ja-JP" sz="1000" dirty="0"/>
              <a:t>&gt;</a:t>
            </a: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2567" y="6021288"/>
            <a:ext cx="40407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これ</a:t>
            </a:r>
            <a:r>
              <a:rPr lang="ja-JP" altLang="en-US" dirty="0"/>
              <a:t>以外</a:t>
            </a:r>
            <a:r>
              <a:rPr lang="ja-JP" altLang="en-US" dirty="0" smtClean="0"/>
              <a:t>にルール</a:t>
            </a:r>
            <a:r>
              <a:rPr lang="en-US" altLang="ja-JP" dirty="0" smtClean="0"/>
              <a:t>if-filter</a:t>
            </a:r>
            <a:r>
              <a:rPr lang="ja-JP" altLang="en-US" dirty="0" smtClean="0"/>
              <a:t>が必要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1604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複合変換</a:t>
            </a:r>
            <a:r>
              <a:rPr kumimoji="1" lang="en-US" altLang="ja-JP" dirty="0" smtClean="0"/>
              <a:t>: NT-Opt + </a:t>
            </a:r>
            <a:r>
              <a:rPr kumimoji="1" lang="en-US" altLang="ja-JP" dirty="0" err="1" smtClean="0"/>
              <a:t>OpenACC</a:t>
            </a:r>
            <a:r>
              <a:rPr kumimoji="1" lang="ja-JP" altLang="en-US" dirty="0" smtClean="0"/>
              <a:t>挿入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09600" y="884239"/>
            <a:ext cx="8153400" cy="816570"/>
          </a:xfrm>
        </p:spPr>
        <p:txBody>
          <a:bodyPr/>
          <a:lstStyle/>
          <a:p>
            <a:r>
              <a:rPr kumimoji="1" lang="ja-JP" altLang="en-US" dirty="0" smtClean="0"/>
              <a:t>範囲を指定し</a:t>
            </a:r>
            <a:r>
              <a:rPr lang="ja-JP" altLang="en-US" dirty="0"/>
              <a:t>た</a:t>
            </a:r>
            <a:r>
              <a:rPr kumimoji="1" lang="ja-JP" altLang="en-US" dirty="0" smtClean="0"/>
              <a:t>複合変換を開始する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07504" y="1984772"/>
            <a:ext cx="8856984" cy="32932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 &lt;</a:t>
            </a:r>
            <a:r>
              <a:rPr lang="en-US" altLang="ja-JP" sz="1600" dirty="0" err="1"/>
              <a:t>xsl:template</a:t>
            </a:r>
            <a:r>
              <a:rPr lang="en-US" altLang="ja-JP" sz="1600" dirty="0"/>
              <a:t> match="</a:t>
            </a:r>
            <a:r>
              <a:rPr lang="en-US" altLang="ja-JP" sz="1600" dirty="0" err="1"/>
              <a:t>SgFortranDo</a:t>
            </a:r>
            <a:r>
              <a:rPr lang="en-US" altLang="ja-JP" sz="1600" dirty="0"/>
              <a:t>"&gt;</a:t>
            </a:r>
          </a:p>
          <a:p>
            <a:r>
              <a:rPr lang="en-US" altLang="ja-JP" sz="1600" dirty="0"/>
              <a:t>  &lt;</a:t>
            </a:r>
            <a:r>
              <a:rPr lang="en-US" altLang="ja-JP" sz="1600" dirty="0" err="1"/>
              <a:t>xsl:choose</a:t>
            </a:r>
            <a:r>
              <a:rPr lang="en-US" altLang="ja-JP" sz="1600" dirty="0"/>
              <a:t>&gt;</a:t>
            </a:r>
          </a:p>
          <a:p>
            <a:r>
              <a:rPr lang="en-US" altLang="ja-JP" sz="1600" dirty="0"/>
              <a:t>   &lt;</a:t>
            </a:r>
            <a:r>
              <a:rPr lang="en-US" altLang="ja-JP" sz="1600" dirty="0" err="1"/>
              <a:t>xsl:when</a:t>
            </a:r>
            <a:endParaRPr lang="en-US" altLang="ja-JP" sz="1600" dirty="0"/>
          </a:p>
          <a:p>
            <a:r>
              <a:rPr lang="en-US" altLang="ja-JP" sz="1600" dirty="0"/>
              <a:t>    test="preceding-sibling::</a:t>
            </a:r>
            <a:r>
              <a:rPr lang="en-US" altLang="ja-JP" sz="1600" dirty="0" err="1"/>
              <a:t>SgPragmaDeclaration</a:t>
            </a:r>
            <a:r>
              <a:rPr lang="en-US" altLang="ja-JP" sz="1600" dirty="0"/>
              <a:t>/</a:t>
            </a:r>
            <a:r>
              <a:rPr lang="en-US" altLang="ja-JP" sz="1600" dirty="0" err="1"/>
              <a:t>SgPragma</a:t>
            </a:r>
            <a:r>
              <a:rPr lang="en-US" altLang="ja-JP" sz="1600" dirty="0"/>
              <a:t>/DIRECTIVE/@name  = '</a:t>
            </a:r>
            <a:r>
              <a:rPr lang="en-US" altLang="ja-JP" sz="1600" dirty="0" err="1"/>
              <a:t>nt_opt</a:t>
            </a:r>
            <a:r>
              <a:rPr lang="en-US" altLang="ja-JP" sz="1600" dirty="0"/>
              <a:t>'"&gt;</a:t>
            </a:r>
          </a:p>
          <a:p>
            <a:r>
              <a:rPr lang="en-US" altLang="ja-JP" sz="1600" dirty="0" smtClean="0"/>
              <a:t>   &lt;</a:t>
            </a:r>
            <a:r>
              <a:rPr lang="en-US" altLang="ja-JP" sz="1600" dirty="0" err="1" smtClean="0"/>
              <a:t>xsl:apply-templates</a:t>
            </a:r>
            <a:r>
              <a:rPr lang="en-US" altLang="ja-JP" sz="1600" dirty="0" smtClean="0"/>
              <a:t> select="self::</a:t>
            </a:r>
            <a:r>
              <a:rPr lang="en-US" altLang="ja-JP" sz="1600" dirty="0" err="1" smtClean="0"/>
              <a:t>SgFortranDo</a:t>
            </a:r>
            <a:r>
              <a:rPr lang="en-US" altLang="ja-JP" sz="1600" dirty="0" smtClean="0"/>
              <a:t>"</a:t>
            </a:r>
          </a:p>
          <a:p>
            <a:r>
              <a:rPr lang="en-US" altLang="ja-JP" sz="1600" dirty="0" smtClean="0"/>
              <a:t>     </a:t>
            </a:r>
            <a:r>
              <a:rPr lang="en-US" altLang="ja-JP" sz="1600" dirty="0"/>
              <a:t>mode="</a:t>
            </a:r>
            <a:r>
              <a:rPr lang="en-US" altLang="ja-JP" sz="1600" dirty="0" err="1"/>
              <a:t>nt_opt</a:t>
            </a:r>
            <a:r>
              <a:rPr lang="en-US" altLang="ja-JP" sz="1600" dirty="0"/>
              <a:t>"&gt;</a:t>
            </a:r>
          </a:p>
          <a:p>
            <a:r>
              <a:rPr lang="en-US" altLang="ja-JP" sz="1600" dirty="0"/>
              <a:t>     &lt;</a:t>
            </a:r>
            <a:r>
              <a:rPr lang="en-US" altLang="ja-JP" sz="1600" dirty="0" err="1"/>
              <a:t>xsl:with-param</a:t>
            </a:r>
            <a:r>
              <a:rPr lang="en-US" altLang="ja-JP" sz="1600" dirty="0"/>
              <a:t> name="label"</a:t>
            </a:r>
          </a:p>
          <a:p>
            <a:r>
              <a:rPr lang="en-US" altLang="ja-JP" sz="1600" dirty="0"/>
              <a:t>      select='preceding-sibling::</a:t>
            </a:r>
            <a:r>
              <a:rPr lang="en-US" altLang="ja-JP" sz="1600" dirty="0" err="1"/>
              <a:t>SgPragmaDeclaration</a:t>
            </a:r>
            <a:r>
              <a:rPr lang="en-US" altLang="ja-JP" sz="1600" dirty="0"/>
              <a:t>/</a:t>
            </a:r>
            <a:r>
              <a:rPr lang="en-US" altLang="ja-JP" sz="1600" dirty="0" err="1"/>
              <a:t>SgPragma</a:t>
            </a:r>
            <a:r>
              <a:rPr lang="en-US" altLang="ja-JP" sz="1600" dirty="0"/>
              <a:t>/DIRECTIVE/CLAUSE/ARG/@value' /&gt;</a:t>
            </a:r>
          </a:p>
          <a:p>
            <a:r>
              <a:rPr lang="en-US" altLang="ja-JP" sz="1600" dirty="0"/>
              <a:t>     &lt;</a:t>
            </a:r>
            <a:r>
              <a:rPr lang="en-US" altLang="ja-JP" sz="1600" dirty="0" err="1"/>
              <a:t>xsl:with-param</a:t>
            </a:r>
            <a:r>
              <a:rPr lang="en-US" altLang="ja-JP" sz="1600" dirty="0"/>
              <a:t> name="depth" select='1' /&gt;</a:t>
            </a:r>
          </a:p>
          <a:p>
            <a:r>
              <a:rPr lang="en-US" altLang="ja-JP" sz="1600" dirty="0"/>
              <a:t>    &lt;/</a:t>
            </a:r>
            <a:r>
              <a:rPr lang="en-US" altLang="ja-JP" sz="1600" dirty="0" err="1"/>
              <a:t>xsl:apply-templates</a:t>
            </a:r>
            <a:r>
              <a:rPr lang="en-US" altLang="ja-JP" sz="1600" dirty="0"/>
              <a:t>&gt;</a:t>
            </a:r>
          </a:p>
          <a:p>
            <a:r>
              <a:rPr lang="en-US" altLang="ja-JP" sz="1600" dirty="0"/>
              <a:t>   &lt;/</a:t>
            </a:r>
            <a:r>
              <a:rPr lang="en-US" altLang="ja-JP" sz="1600" dirty="0" err="1"/>
              <a:t>xsl:when</a:t>
            </a:r>
            <a:r>
              <a:rPr lang="en-US" altLang="ja-JP" sz="1600" dirty="0" smtClean="0"/>
              <a:t>&gt;</a:t>
            </a:r>
          </a:p>
          <a:p>
            <a:r>
              <a:rPr lang="en-US" altLang="ja-JP" sz="1600" dirty="0" smtClean="0"/>
              <a:t>…</a:t>
            </a:r>
            <a:endParaRPr lang="en-US" altLang="ja-JP" sz="16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7901867" y="6093296"/>
            <a:ext cx="8611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つづ</a:t>
            </a:r>
            <a:r>
              <a:rPr lang="ja-JP" altLang="en-US" dirty="0"/>
              <a:t>く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8988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NT-Opt with </a:t>
            </a:r>
            <a:r>
              <a:rPr kumimoji="1" lang="en-US" altLang="ja-JP" dirty="0" err="1" smtClean="0"/>
              <a:t>OpenACC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395536" y="766722"/>
            <a:ext cx="4536504" cy="618630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1100" dirty="0"/>
              <a:t>&lt;</a:t>
            </a:r>
            <a:r>
              <a:rPr lang="en-US" altLang="ja-JP" sz="1100" dirty="0" err="1"/>
              <a:t>xsl:template</a:t>
            </a:r>
            <a:r>
              <a:rPr lang="en-US" altLang="ja-JP" sz="1100" dirty="0"/>
              <a:t> match="</a:t>
            </a:r>
            <a:r>
              <a:rPr lang="en-US" altLang="ja-JP" sz="1100" dirty="0" err="1"/>
              <a:t>SgFortranDo</a:t>
            </a:r>
            <a:r>
              <a:rPr lang="en-US" altLang="ja-JP" sz="1100" dirty="0"/>
              <a:t>" mode="</a:t>
            </a:r>
            <a:r>
              <a:rPr lang="en-US" altLang="ja-JP" sz="1100" dirty="0" err="1"/>
              <a:t>nt_opt</a:t>
            </a:r>
            <a:r>
              <a:rPr lang="en-US" altLang="ja-JP" sz="1100" dirty="0"/>
              <a:t>"&gt;</a:t>
            </a:r>
          </a:p>
          <a:p>
            <a:r>
              <a:rPr lang="en-US" altLang="ja-JP" sz="1100" dirty="0"/>
              <a:t>  &lt;</a:t>
            </a:r>
            <a:r>
              <a:rPr lang="en-US" altLang="ja-JP" sz="1100" dirty="0" err="1"/>
              <a:t>xsl:param</a:t>
            </a:r>
            <a:r>
              <a:rPr lang="en-US" altLang="ja-JP" sz="1100" dirty="0"/>
              <a:t> name="label" /&gt;</a:t>
            </a:r>
          </a:p>
          <a:p>
            <a:r>
              <a:rPr lang="en-US" altLang="ja-JP" sz="1100" dirty="0"/>
              <a:t>  &lt;</a:t>
            </a:r>
            <a:r>
              <a:rPr lang="en-US" altLang="ja-JP" sz="1100" dirty="0" err="1"/>
              <a:t>xsl:param</a:t>
            </a:r>
            <a:r>
              <a:rPr lang="en-US" altLang="ja-JP" sz="1100" dirty="0"/>
              <a:t> name="depth" /&gt;</a:t>
            </a:r>
          </a:p>
          <a:p>
            <a:r>
              <a:rPr lang="en-US" altLang="ja-JP" sz="1100" dirty="0"/>
              <a:t>  &lt;</a:t>
            </a:r>
            <a:r>
              <a:rPr lang="en-US" altLang="ja-JP" sz="1100" dirty="0" err="1"/>
              <a:t>xsl:call-template</a:t>
            </a:r>
            <a:r>
              <a:rPr lang="en-US" altLang="ja-JP" sz="1100" dirty="0"/>
              <a:t> name="add-</a:t>
            </a:r>
            <a:r>
              <a:rPr lang="en-US" altLang="ja-JP" sz="1100" dirty="0" err="1"/>
              <a:t>openacc</a:t>
            </a:r>
            <a:r>
              <a:rPr lang="en-US" altLang="ja-JP" sz="1100" dirty="0"/>
              <a:t>"&gt;</a:t>
            </a:r>
          </a:p>
          <a:p>
            <a:r>
              <a:rPr lang="en-US" altLang="ja-JP" sz="1100" dirty="0"/>
              <a:t>   &lt;</a:t>
            </a:r>
            <a:r>
              <a:rPr lang="en-US" altLang="ja-JP" sz="1100" dirty="0" err="1"/>
              <a:t>xsl:with-param</a:t>
            </a:r>
            <a:r>
              <a:rPr lang="en-US" altLang="ja-JP" sz="1100" dirty="0"/>
              <a:t> name="label" select="$label" /&gt;</a:t>
            </a:r>
          </a:p>
          <a:p>
            <a:r>
              <a:rPr lang="en-US" altLang="ja-JP" sz="1100" dirty="0"/>
              <a:t>   &lt;</a:t>
            </a:r>
            <a:r>
              <a:rPr lang="en-US" altLang="ja-JP" sz="1100" dirty="0" err="1"/>
              <a:t>xsl:with-param</a:t>
            </a:r>
            <a:r>
              <a:rPr lang="en-US" altLang="ja-JP" sz="1100" dirty="0"/>
              <a:t> name="depth" select="$depth" /&gt;</a:t>
            </a:r>
          </a:p>
          <a:p>
            <a:r>
              <a:rPr lang="en-US" altLang="ja-JP" sz="1100" dirty="0"/>
              <a:t>  &lt;/</a:t>
            </a:r>
            <a:r>
              <a:rPr lang="en-US" altLang="ja-JP" sz="1100" dirty="0" err="1"/>
              <a:t>xsl:call-template</a:t>
            </a:r>
            <a:r>
              <a:rPr lang="en-US" altLang="ja-JP" sz="1100" dirty="0"/>
              <a:t>&gt;</a:t>
            </a:r>
          </a:p>
          <a:p>
            <a:r>
              <a:rPr lang="en-US" altLang="ja-JP" sz="1100" dirty="0"/>
              <a:t>  &lt;</a:t>
            </a:r>
            <a:r>
              <a:rPr lang="en-US" altLang="ja-JP" sz="1100" dirty="0" err="1"/>
              <a:t>xsl:choose</a:t>
            </a:r>
            <a:r>
              <a:rPr lang="en-US" altLang="ja-JP" sz="1100" dirty="0"/>
              <a:t>&gt;</a:t>
            </a:r>
          </a:p>
          <a:p>
            <a:r>
              <a:rPr lang="en-US" altLang="ja-JP" sz="1100" dirty="0"/>
              <a:t>   &lt;</a:t>
            </a:r>
            <a:r>
              <a:rPr lang="en-US" altLang="ja-JP" sz="1100" dirty="0" err="1"/>
              <a:t>xsl:when</a:t>
            </a:r>
            <a:r>
              <a:rPr lang="en-US" altLang="ja-JP" sz="1100" dirty="0"/>
              <a:t> test="</a:t>
            </a:r>
            <a:r>
              <a:rPr lang="en-US" altLang="ja-JP" sz="1100" dirty="0" err="1"/>
              <a:t>SgAssignOp</a:t>
            </a:r>
            <a:r>
              <a:rPr lang="en-US" altLang="ja-JP" sz="1100" dirty="0"/>
              <a:t>/</a:t>
            </a:r>
            <a:r>
              <a:rPr lang="en-US" altLang="ja-JP" sz="1100" dirty="0" err="1"/>
              <a:t>SgVarRefExp</a:t>
            </a:r>
            <a:r>
              <a:rPr lang="en-US" altLang="ja-JP" sz="1100" dirty="0"/>
              <a:t>/@name='L'"&gt;</a:t>
            </a:r>
          </a:p>
          <a:p>
            <a:r>
              <a:rPr lang="en-US" altLang="ja-JP" sz="1100" dirty="0"/>
              <a:t>    &lt;</a:t>
            </a:r>
            <a:r>
              <a:rPr lang="en-US" altLang="ja-JP" sz="1100" dirty="0" err="1"/>
              <a:t>xsl:apply-templates</a:t>
            </a:r>
            <a:r>
              <a:rPr lang="en-US" altLang="ja-JP" sz="1100" dirty="0"/>
              <a:t> select="</a:t>
            </a:r>
            <a:r>
              <a:rPr lang="en-US" altLang="ja-JP" sz="1100" dirty="0" err="1"/>
              <a:t>SgBasicBlock</a:t>
            </a:r>
            <a:r>
              <a:rPr lang="en-US" altLang="ja-JP" sz="1100" dirty="0"/>
              <a:t>/</a:t>
            </a:r>
            <a:r>
              <a:rPr lang="en-US" altLang="ja-JP" sz="1100" dirty="0" err="1"/>
              <a:t>SgFortranDo</a:t>
            </a:r>
            <a:r>
              <a:rPr lang="en-US" altLang="ja-JP" sz="1100" dirty="0"/>
              <a:t>"</a:t>
            </a:r>
          </a:p>
          <a:p>
            <a:r>
              <a:rPr lang="en-US" altLang="ja-JP" sz="1100" dirty="0"/>
              <a:t>     mode="</a:t>
            </a:r>
            <a:r>
              <a:rPr lang="en-US" altLang="ja-JP" sz="1100" dirty="0" err="1"/>
              <a:t>nt_opt</a:t>
            </a:r>
            <a:r>
              <a:rPr lang="en-US" altLang="ja-JP" sz="1100" dirty="0"/>
              <a:t>"&gt;</a:t>
            </a:r>
          </a:p>
          <a:p>
            <a:r>
              <a:rPr lang="en-US" altLang="ja-JP" sz="1100" dirty="0"/>
              <a:t>     &lt;</a:t>
            </a:r>
            <a:r>
              <a:rPr lang="en-US" altLang="ja-JP" sz="1100" dirty="0" err="1"/>
              <a:t>xsl:with-param</a:t>
            </a:r>
            <a:r>
              <a:rPr lang="en-US" altLang="ja-JP" sz="1100" dirty="0"/>
              <a:t> name="label" select="$label" /&gt;</a:t>
            </a:r>
          </a:p>
          <a:p>
            <a:r>
              <a:rPr lang="en-US" altLang="ja-JP" sz="1100" dirty="0"/>
              <a:t>     &lt;</a:t>
            </a:r>
            <a:r>
              <a:rPr lang="en-US" altLang="ja-JP" sz="1100" dirty="0" err="1"/>
              <a:t>xsl:with-param</a:t>
            </a:r>
            <a:r>
              <a:rPr lang="en-US" altLang="ja-JP" sz="1100" dirty="0"/>
              <a:t> name="depth" select="$depth+1" /&gt;</a:t>
            </a:r>
          </a:p>
          <a:p>
            <a:r>
              <a:rPr lang="en-US" altLang="ja-JP" sz="1100" dirty="0"/>
              <a:t>    &lt;/</a:t>
            </a:r>
            <a:r>
              <a:rPr lang="en-US" altLang="ja-JP" sz="1100" dirty="0" err="1"/>
              <a:t>xsl:apply-templates</a:t>
            </a:r>
            <a:r>
              <a:rPr lang="en-US" altLang="ja-JP" sz="1100" dirty="0"/>
              <a:t>&gt;</a:t>
            </a:r>
          </a:p>
          <a:p>
            <a:r>
              <a:rPr lang="en-US" altLang="ja-JP" sz="1100" dirty="0"/>
              <a:t>   &lt;/</a:t>
            </a:r>
            <a:r>
              <a:rPr lang="en-US" altLang="ja-JP" sz="1100" dirty="0" err="1"/>
              <a:t>xsl:when</a:t>
            </a:r>
            <a:r>
              <a:rPr lang="en-US" altLang="ja-JP" sz="1100" dirty="0"/>
              <a:t>&gt;</a:t>
            </a:r>
          </a:p>
          <a:p>
            <a:r>
              <a:rPr lang="en-US" altLang="ja-JP" sz="1100" dirty="0"/>
              <a:t>   &lt;</a:t>
            </a:r>
            <a:r>
              <a:rPr lang="en-US" altLang="ja-JP" sz="1100" dirty="0" err="1"/>
              <a:t>xsl:when</a:t>
            </a:r>
            <a:r>
              <a:rPr lang="en-US" altLang="ja-JP" sz="1100" dirty="0"/>
              <a:t> test="</a:t>
            </a:r>
            <a:r>
              <a:rPr lang="en-US" altLang="ja-JP" sz="1100" dirty="0" err="1"/>
              <a:t>SgAssignOp</a:t>
            </a:r>
            <a:r>
              <a:rPr lang="en-US" altLang="ja-JP" sz="1100" dirty="0"/>
              <a:t>/</a:t>
            </a:r>
            <a:r>
              <a:rPr lang="en-US" altLang="ja-JP" sz="1100" dirty="0" err="1"/>
              <a:t>SgVarRefExp</a:t>
            </a:r>
            <a:r>
              <a:rPr lang="en-US" altLang="ja-JP" sz="1100" dirty="0"/>
              <a:t>/@name='I'"&gt;</a:t>
            </a:r>
          </a:p>
          <a:p>
            <a:r>
              <a:rPr lang="en-US" altLang="ja-JP" sz="1100" dirty="0"/>
              <a:t>    DO &lt;</a:t>
            </a:r>
            <a:r>
              <a:rPr lang="en-US" altLang="ja-JP" sz="1100" dirty="0" err="1"/>
              <a:t>xsl:value-of</a:t>
            </a:r>
            <a:r>
              <a:rPr lang="en-US" altLang="ja-JP" sz="1100" dirty="0"/>
              <a:t> select="$label" /&gt; I=1,inum</a:t>
            </a:r>
          </a:p>
          <a:p>
            <a:r>
              <a:rPr lang="en-US" altLang="ja-JP" sz="1100" dirty="0"/>
              <a:t>    !$</a:t>
            </a:r>
            <a:r>
              <a:rPr lang="en-US" altLang="ja-JP" sz="1100" dirty="0" err="1"/>
              <a:t>acc</a:t>
            </a:r>
            <a:r>
              <a:rPr lang="en-US" altLang="ja-JP" sz="1100" dirty="0"/>
              <a:t> loop </a:t>
            </a:r>
            <a:r>
              <a:rPr lang="en-US" altLang="ja-JP" sz="1100" dirty="0" err="1"/>
              <a:t>seq</a:t>
            </a:r>
            <a:endParaRPr lang="en-US" altLang="ja-JP" sz="1100" dirty="0"/>
          </a:p>
          <a:p>
            <a:r>
              <a:rPr lang="en-US" altLang="ja-JP" sz="1100" dirty="0"/>
              <a:t>    DO L=</a:t>
            </a:r>
            <a:r>
              <a:rPr lang="en-US" altLang="ja-JP" sz="1100" dirty="0" err="1"/>
              <a:t>lstart,lend</a:t>
            </a:r>
            <a:endParaRPr lang="en-US" altLang="ja-JP" sz="1100" dirty="0"/>
          </a:p>
          <a:p>
            <a:r>
              <a:rPr lang="en-US" altLang="ja-JP" sz="1100" dirty="0"/>
              <a:t>    IF (I.ge.IS(L) .and.</a:t>
            </a:r>
          </a:p>
          <a:p>
            <a:r>
              <a:rPr lang="en-US" altLang="ja-JP" sz="1100" dirty="0"/>
              <a:t>    I.le.IT(L)) EXIT</a:t>
            </a:r>
          </a:p>
          <a:p>
            <a:r>
              <a:rPr lang="en-US" altLang="ja-JP" sz="1100" dirty="0"/>
              <a:t>    END DO</a:t>
            </a:r>
          </a:p>
          <a:p>
            <a:r>
              <a:rPr lang="en-US" altLang="ja-JP" sz="1100" dirty="0"/>
              <a:t>    END DO</a:t>
            </a:r>
          </a:p>
          <a:p>
            <a:r>
              <a:rPr lang="en-US" altLang="ja-JP" sz="1100" dirty="0"/>
              <a:t>    &lt;</a:t>
            </a:r>
            <a:r>
              <a:rPr lang="en-US" altLang="ja-JP" sz="1100" dirty="0" err="1"/>
              <a:t>xsl:apply-templates</a:t>
            </a:r>
            <a:r>
              <a:rPr lang="en-US" altLang="ja-JP" sz="1100" dirty="0"/>
              <a:t> select="</a:t>
            </a:r>
            <a:r>
              <a:rPr lang="en-US" altLang="ja-JP" sz="1100" dirty="0" err="1"/>
              <a:t>SgBasicBlock</a:t>
            </a:r>
            <a:r>
              <a:rPr lang="en-US" altLang="ja-JP" sz="1100" dirty="0"/>
              <a:t>" /&gt;</a:t>
            </a:r>
          </a:p>
          <a:p>
            <a:r>
              <a:rPr lang="en-US" altLang="ja-JP" sz="1100" dirty="0"/>
              <a:t>   &lt;/</a:t>
            </a:r>
            <a:r>
              <a:rPr lang="en-US" altLang="ja-JP" sz="1100" dirty="0" err="1"/>
              <a:t>xsl:when</a:t>
            </a:r>
            <a:r>
              <a:rPr lang="en-US" altLang="ja-JP" sz="1100" dirty="0"/>
              <a:t>&gt;</a:t>
            </a:r>
          </a:p>
          <a:p>
            <a:r>
              <a:rPr lang="en-US" altLang="ja-JP" sz="1100" dirty="0"/>
              <a:t>   &lt;</a:t>
            </a:r>
            <a:r>
              <a:rPr lang="en-US" altLang="ja-JP" sz="1100" dirty="0" err="1"/>
              <a:t>xsl:otherwise</a:t>
            </a:r>
            <a:r>
              <a:rPr lang="en-US" altLang="ja-JP" sz="1100" dirty="0"/>
              <a:t>&gt;</a:t>
            </a:r>
          </a:p>
          <a:p>
            <a:r>
              <a:rPr lang="en-US" altLang="ja-JP" sz="1100" dirty="0"/>
              <a:t>    &lt;</a:t>
            </a:r>
            <a:r>
              <a:rPr lang="en-US" altLang="ja-JP" sz="1100" dirty="0" err="1"/>
              <a:t>xsl:copy</a:t>
            </a:r>
            <a:r>
              <a:rPr lang="en-US" altLang="ja-JP" sz="1100" dirty="0"/>
              <a:t>&gt;</a:t>
            </a:r>
          </a:p>
          <a:p>
            <a:r>
              <a:rPr lang="en-US" altLang="ja-JP" sz="1100" dirty="0"/>
              <a:t>     &lt;</a:t>
            </a:r>
            <a:r>
              <a:rPr lang="en-US" altLang="ja-JP" sz="1100" dirty="0" err="1"/>
              <a:t>xsl:copy-of</a:t>
            </a:r>
            <a:r>
              <a:rPr lang="en-US" altLang="ja-JP" sz="1100" dirty="0"/>
              <a:t> select="@*" /&gt;</a:t>
            </a:r>
          </a:p>
          <a:p>
            <a:r>
              <a:rPr lang="en-US" altLang="ja-JP" sz="1100" dirty="0"/>
              <a:t>     &lt;</a:t>
            </a:r>
            <a:r>
              <a:rPr lang="en-US" altLang="ja-JP" sz="1100" dirty="0" err="1"/>
              <a:t>xsl:apply-templates</a:t>
            </a:r>
            <a:r>
              <a:rPr lang="en-US" altLang="ja-JP" sz="1100" dirty="0"/>
              <a:t> mode="</a:t>
            </a:r>
            <a:r>
              <a:rPr lang="en-US" altLang="ja-JP" sz="1100" dirty="0" err="1"/>
              <a:t>nt_opt</a:t>
            </a:r>
            <a:r>
              <a:rPr lang="en-US" altLang="ja-JP" sz="1100" dirty="0"/>
              <a:t>"&gt;</a:t>
            </a:r>
          </a:p>
          <a:p>
            <a:r>
              <a:rPr lang="en-US" altLang="ja-JP" sz="1100" dirty="0"/>
              <a:t>      &lt;</a:t>
            </a:r>
            <a:r>
              <a:rPr lang="en-US" altLang="ja-JP" sz="1100" dirty="0" err="1"/>
              <a:t>xsl:with-param</a:t>
            </a:r>
            <a:r>
              <a:rPr lang="en-US" altLang="ja-JP" sz="1100" dirty="0"/>
              <a:t> name="label" select="$label" /&gt;</a:t>
            </a:r>
          </a:p>
          <a:p>
            <a:r>
              <a:rPr lang="en-US" altLang="ja-JP" sz="1100" dirty="0"/>
              <a:t>      &lt;</a:t>
            </a:r>
            <a:r>
              <a:rPr lang="en-US" altLang="ja-JP" sz="1100" dirty="0" err="1"/>
              <a:t>xsl:with-param</a:t>
            </a:r>
            <a:r>
              <a:rPr lang="en-US" altLang="ja-JP" sz="1100" dirty="0"/>
              <a:t> name="depth" select="$depth+1" /&gt;</a:t>
            </a:r>
          </a:p>
          <a:p>
            <a:r>
              <a:rPr lang="en-US" altLang="ja-JP" sz="1100" dirty="0"/>
              <a:t>     &lt;/</a:t>
            </a:r>
            <a:r>
              <a:rPr lang="en-US" altLang="ja-JP" sz="1100" dirty="0" err="1"/>
              <a:t>xsl:apply-templates</a:t>
            </a:r>
            <a:r>
              <a:rPr lang="en-US" altLang="ja-JP" sz="1100" dirty="0"/>
              <a:t>&gt;</a:t>
            </a:r>
          </a:p>
          <a:p>
            <a:r>
              <a:rPr lang="en-US" altLang="ja-JP" sz="1100" dirty="0"/>
              <a:t>    &lt;/</a:t>
            </a:r>
            <a:r>
              <a:rPr lang="en-US" altLang="ja-JP" sz="1100" dirty="0" err="1"/>
              <a:t>xsl:copy</a:t>
            </a:r>
            <a:r>
              <a:rPr lang="en-US" altLang="ja-JP" sz="1100" dirty="0"/>
              <a:t>&gt;</a:t>
            </a:r>
          </a:p>
          <a:p>
            <a:r>
              <a:rPr lang="en-US" altLang="ja-JP" sz="1100" dirty="0"/>
              <a:t>   &lt;/</a:t>
            </a:r>
            <a:r>
              <a:rPr lang="en-US" altLang="ja-JP" sz="1100" dirty="0" err="1"/>
              <a:t>xsl:otherwise</a:t>
            </a:r>
            <a:r>
              <a:rPr lang="en-US" altLang="ja-JP" sz="1100" dirty="0"/>
              <a:t>&gt;</a:t>
            </a:r>
          </a:p>
          <a:p>
            <a:r>
              <a:rPr lang="en-US" altLang="ja-JP" sz="1100" dirty="0"/>
              <a:t>  &lt;/</a:t>
            </a:r>
            <a:r>
              <a:rPr lang="en-US" altLang="ja-JP" sz="1100" dirty="0" err="1"/>
              <a:t>xsl:choose</a:t>
            </a:r>
            <a:r>
              <a:rPr lang="en-US" altLang="ja-JP" sz="1100" dirty="0"/>
              <a:t>&gt;</a:t>
            </a:r>
          </a:p>
          <a:p>
            <a:r>
              <a:rPr lang="en-US" altLang="ja-JP" sz="1100" dirty="0"/>
              <a:t> &lt;/</a:t>
            </a:r>
            <a:r>
              <a:rPr lang="en-US" altLang="ja-JP" sz="1100" dirty="0" err="1"/>
              <a:t>xsl:template</a:t>
            </a:r>
            <a:r>
              <a:rPr lang="en-US" altLang="ja-JP" sz="1100" dirty="0"/>
              <a:t>&gt;</a:t>
            </a:r>
          </a:p>
        </p:txBody>
      </p:sp>
      <p:sp>
        <p:nvSpPr>
          <p:cNvPr id="5" name="正方形/長方形 4"/>
          <p:cNvSpPr/>
          <p:nvPr/>
        </p:nvSpPr>
        <p:spPr bwMode="auto">
          <a:xfrm>
            <a:off x="430074" y="1268760"/>
            <a:ext cx="3637870" cy="720079"/>
          </a:xfrm>
          <a:prstGeom prst="rect">
            <a:avLst/>
          </a:prstGeom>
          <a:noFill/>
          <a:ln w="317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MS UI Gothic" panose="020B0600070205080204" pitchFamily="50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966578" y="1361964"/>
            <a:ext cx="39979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 smtClean="0">
                <a:solidFill>
                  <a:srgbClr val="FF0000"/>
                </a:solidFill>
              </a:rPr>
              <a:t>OpenACC</a:t>
            </a:r>
            <a:endParaRPr kumimoji="1" lang="en-US" altLang="ja-JP" dirty="0" smtClean="0">
              <a:solidFill>
                <a:srgbClr val="FF0000"/>
              </a:solidFill>
            </a:endParaRPr>
          </a:p>
          <a:p>
            <a:r>
              <a:rPr lang="ja-JP" altLang="en-US" dirty="0">
                <a:solidFill>
                  <a:srgbClr val="FF0000"/>
                </a:solidFill>
              </a:rPr>
              <a:t>ディレクティブ</a:t>
            </a:r>
            <a:r>
              <a:rPr lang="ja-JP" altLang="en-US" dirty="0" smtClean="0">
                <a:solidFill>
                  <a:srgbClr val="FF0000"/>
                </a:solidFill>
              </a:rPr>
              <a:t>を追加するルール</a:t>
            </a:r>
            <a:r>
              <a:rPr lang="en-US" altLang="ja-JP" dirty="0" smtClean="0">
                <a:solidFill>
                  <a:srgbClr val="FF0000"/>
                </a:solidFill>
              </a:rPr>
              <a:t/>
            </a:r>
            <a:br>
              <a:rPr lang="en-US" altLang="ja-JP" dirty="0" smtClean="0">
                <a:solidFill>
                  <a:srgbClr val="FF0000"/>
                </a:solidFill>
              </a:rPr>
            </a:br>
            <a:r>
              <a:rPr lang="en-US" altLang="ja-JP" dirty="0" smtClean="0">
                <a:solidFill>
                  <a:srgbClr val="FF0000"/>
                </a:solidFill>
              </a:rPr>
              <a:t>(</a:t>
            </a:r>
            <a:r>
              <a:rPr lang="ja-JP" altLang="en-US" dirty="0" smtClean="0">
                <a:solidFill>
                  <a:srgbClr val="FF0000"/>
                </a:solidFill>
              </a:rPr>
              <a:t>次スライド</a:t>
            </a:r>
            <a:r>
              <a:rPr lang="en-US" altLang="ja-JP" dirty="0" smtClean="0">
                <a:solidFill>
                  <a:srgbClr val="FF0000"/>
                </a:solidFill>
              </a:rPr>
              <a:t>)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3919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3200" dirty="0" smtClean="0"/>
              <a:t>ユーザ定義ルール</a:t>
            </a:r>
            <a:r>
              <a:rPr kumimoji="1" lang="en-US" altLang="ja-JP" sz="3200" dirty="0" smtClean="0"/>
              <a:t>:</a:t>
            </a:r>
            <a:r>
              <a:rPr kumimoji="1" lang="ja-JP" altLang="en-US" sz="3200" dirty="0" smtClean="0"/>
              <a:t> </a:t>
            </a:r>
            <a:r>
              <a:rPr kumimoji="1" lang="en-US" altLang="ja-JP" sz="3200" dirty="0" err="1" smtClean="0"/>
              <a:t>OpenACC</a:t>
            </a:r>
            <a:r>
              <a:rPr kumimoji="1" lang="ja-JP" altLang="en-US" sz="3200" dirty="0" smtClean="0"/>
              <a:t>ディレクティブ挿入</a:t>
            </a:r>
            <a:endParaRPr kumimoji="1" lang="ja-JP" altLang="en-US" sz="32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67544" y="856357"/>
            <a:ext cx="4968552" cy="60016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 &lt;</a:t>
            </a:r>
            <a:r>
              <a:rPr lang="en-US" altLang="ja-JP" sz="1600" dirty="0" err="1"/>
              <a:t>xsl:template</a:t>
            </a:r>
            <a:r>
              <a:rPr lang="en-US" altLang="ja-JP" sz="1600" dirty="0"/>
              <a:t> name="add-</a:t>
            </a:r>
            <a:r>
              <a:rPr lang="en-US" altLang="ja-JP" sz="1600" dirty="0" err="1"/>
              <a:t>openacc</a:t>
            </a:r>
            <a:r>
              <a:rPr lang="en-US" altLang="ja-JP" sz="1600" dirty="0"/>
              <a:t>"&gt;</a:t>
            </a:r>
          </a:p>
          <a:p>
            <a:r>
              <a:rPr lang="en-US" altLang="ja-JP" sz="1600" dirty="0"/>
              <a:t>  &lt;</a:t>
            </a:r>
            <a:r>
              <a:rPr lang="en-US" altLang="ja-JP" sz="1600" dirty="0" err="1"/>
              <a:t>xsl:param</a:t>
            </a:r>
            <a:r>
              <a:rPr lang="en-US" altLang="ja-JP" sz="1600" dirty="0"/>
              <a:t> name="label" /&gt;</a:t>
            </a:r>
          </a:p>
          <a:p>
            <a:r>
              <a:rPr lang="en-US" altLang="ja-JP" sz="1600" dirty="0"/>
              <a:t>  &lt;</a:t>
            </a:r>
            <a:r>
              <a:rPr lang="en-US" altLang="ja-JP" sz="1600" dirty="0" err="1"/>
              <a:t>xsl:param</a:t>
            </a:r>
            <a:r>
              <a:rPr lang="en-US" altLang="ja-JP" sz="1600" dirty="0"/>
              <a:t> name="depth" /&gt;</a:t>
            </a:r>
          </a:p>
          <a:p>
            <a:r>
              <a:rPr lang="en-US" altLang="ja-JP" sz="1600" dirty="0"/>
              <a:t>  &lt;</a:t>
            </a:r>
            <a:r>
              <a:rPr lang="en-US" altLang="ja-JP" sz="1600" dirty="0" err="1"/>
              <a:t>xsl:choose</a:t>
            </a:r>
            <a:r>
              <a:rPr lang="en-US" altLang="ja-JP" sz="1600" dirty="0"/>
              <a:t>&gt;</a:t>
            </a:r>
          </a:p>
          <a:p>
            <a:r>
              <a:rPr lang="en-US" altLang="ja-JP" sz="1600" dirty="0"/>
              <a:t>   &lt;</a:t>
            </a:r>
            <a:r>
              <a:rPr lang="en-US" altLang="ja-JP" sz="1600" dirty="0" err="1"/>
              <a:t>xsl:when</a:t>
            </a:r>
            <a:r>
              <a:rPr lang="en-US" altLang="ja-JP" sz="1600" dirty="0"/>
              <a:t> test="$label = 200"&gt;</a:t>
            </a:r>
          </a:p>
          <a:p>
            <a:r>
              <a:rPr lang="en-US" altLang="ja-JP" sz="1600" dirty="0"/>
              <a:t>    &lt;</a:t>
            </a:r>
            <a:r>
              <a:rPr lang="en-US" altLang="ja-JP" sz="1600" dirty="0" err="1"/>
              <a:t>xsl:choose</a:t>
            </a:r>
            <a:r>
              <a:rPr lang="en-US" altLang="ja-JP" sz="1600" dirty="0"/>
              <a:t>&gt;</a:t>
            </a:r>
          </a:p>
          <a:p>
            <a:r>
              <a:rPr lang="en-US" altLang="ja-JP" sz="1600" dirty="0"/>
              <a:t>     &lt;</a:t>
            </a:r>
            <a:r>
              <a:rPr lang="en-US" altLang="ja-JP" sz="1600" dirty="0" err="1"/>
              <a:t>xsl:when</a:t>
            </a:r>
            <a:r>
              <a:rPr lang="en-US" altLang="ja-JP" sz="1600" dirty="0"/>
              <a:t> test="$depth = 1"&gt;</a:t>
            </a:r>
          </a:p>
          <a:p>
            <a:r>
              <a:rPr lang="en-US" altLang="ja-JP" sz="1600" dirty="0"/>
              <a:t>      &lt;</a:t>
            </a:r>
            <a:r>
              <a:rPr lang="en-US" altLang="ja-JP" sz="1600" dirty="0" err="1"/>
              <a:t>xsl:text</a:t>
            </a:r>
            <a:r>
              <a:rPr lang="en-US" altLang="ja-JP" sz="1600" dirty="0"/>
              <a:t>&gt;!$</a:t>
            </a:r>
            <a:r>
              <a:rPr lang="en-US" altLang="ja-JP" sz="1600" dirty="0" err="1"/>
              <a:t>acc</a:t>
            </a:r>
            <a:r>
              <a:rPr lang="en-US" altLang="ja-JP" sz="1600" dirty="0"/>
              <a:t> loop private(L)&lt;/</a:t>
            </a:r>
            <a:r>
              <a:rPr lang="en-US" altLang="ja-JP" sz="1600" dirty="0" err="1"/>
              <a:t>xsl:text</a:t>
            </a:r>
            <a:r>
              <a:rPr lang="en-US" altLang="ja-JP" sz="1600" dirty="0"/>
              <a:t>&gt;</a:t>
            </a:r>
          </a:p>
          <a:p>
            <a:r>
              <a:rPr lang="en-US" altLang="ja-JP" sz="1600" dirty="0"/>
              <a:t>     &lt;/</a:t>
            </a:r>
            <a:r>
              <a:rPr lang="en-US" altLang="ja-JP" sz="1600" dirty="0" err="1"/>
              <a:t>xsl:when</a:t>
            </a:r>
            <a:r>
              <a:rPr lang="en-US" altLang="ja-JP" sz="1600" dirty="0"/>
              <a:t>&gt;</a:t>
            </a:r>
          </a:p>
          <a:p>
            <a:r>
              <a:rPr lang="en-US" altLang="ja-JP" sz="1600" dirty="0"/>
              <a:t>     &lt;</a:t>
            </a:r>
            <a:r>
              <a:rPr lang="en-US" altLang="ja-JP" sz="1600" dirty="0" err="1"/>
              <a:t>xsl:when</a:t>
            </a:r>
            <a:r>
              <a:rPr lang="en-US" altLang="ja-JP" sz="1600" dirty="0"/>
              <a:t> test="$depth = 2"&gt;</a:t>
            </a:r>
          </a:p>
          <a:p>
            <a:r>
              <a:rPr lang="en-US" altLang="ja-JP" sz="1600" dirty="0"/>
              <a:t>      &lt;</a:t>
            </a:r>
            <a:r>
              <a:rPr lang="en-US" altLang="ja-JP" sz="1600" dirty="0" err="1"/>
              <a:t>xsl:text</a:t>
            </a:r>
            <a:r>
              <a:rPr lang="en-US" altLang="ja-JP" sz="1600" dirty="0"/>
              <a:t>&gt;!$</a:t>
            </a:r>
            <a:r>
              <a:rPr lang="en-US" altLang="ja-JP" sz="1600" dirty="0" err="1"/>
              <a:t>acc</a:t>
            </a:r>
            <a:r>
              <a:rPr lang="en-US" altLang="ja-JP" sz="1600" dirty="0"/>
              <a:t> loop gang&lt;/</a:t>
            </a:r>
            <a:r>
              <a:rPr lang="en-US" altLang="ja-JP" sz="1600" dirty="0" err="1"/>
              <a:t>xsl:text</a:t>
            </a:r>
            <a:r>
              <a:rPr lang="en-US" altLang="ja-JP" sz="1600" dirty="0"/>
              <a:t>&gt;</a:t>
            </a:r>
          </a:p>
          <a:p>
            <a:r>
              <a:rPr lang="en-US" altLang="ja-JP" sz="1600" dirty="0"/>
              <a:t>     &lt;/</a:t>
            </a:r>
            <a:r>
              <a:rPr lang="en-US" altLang="ja-JP" sz="1600" dirty="0" err="1"/>
              <a:t>xsl:when</a:t>
            </a:r>
            <a:r>
              <a:rPr lang="en-US" altLang="ja-JP" sz="1600" dirty="0"/>
              <a:t>&gt;</a:t>
            </a:r>
          </a:p>
          <a:p>
            <a:r>
              <a:rPr lang="en-US" altLang="ja-JP" sz="1600" dirty="0"/>
              <a:t>     &lt;</a:t>
            </a:r>
            <a:r>
              <a:rPr lang="en-US" altLang="ja-JP" sz="1600" dirty="0" err="1"/>
              <a:t>xsl:when</a:t>
            </a:r>
            <a:r>
              <a:rPr lang="en-US" altLang="ja-JP" sz="1600" dirty="0"/>
              <a:t> test="$depth = 3"&gt;</a:t>
            </a:r>
          </a:p>
          <a:p>
            <a:r>
              <a:rPr lang="en-US" altLang="ja-JP" sz="1600" dirty="0"/>
              <a:t>      &lt;</a:t>
            </a:r>
            <a:r>
              <a:rPr lang="en-US" altLang="ja-JP" sz="1600" dirty="0" err="1"/>
              <a:t>xsl:text</a:t>
            </a:r>
            <a:r>
              <a:rPr lang="en-US" altLang="ja-JP" sz="1600" dirty="0"/>
              <a:t>&gt;!$</a:t>
            </a:r>
            <a:r>
              <a:rPr lang="en-US" altLang="ja-JP" sz="1600" dirty="0" err="1"/>
              <a:t>acc</a:t>
            </a:r>
            <a:r>
              <a:rPr lang="en-US" altLang="ja-JP" sz="1600" dirty="0"/>
              <a:t> loop </a:t>
            </a:r>
            <a:r>
              <a:rPr lang="en-US" altLang="ja-JP" sz="1600" dirty="0" err="1"/>
              <a:t>gang,vector</a:t>
            </a:r>
            <a:r>
              <a:rPr lang="en-US" altLang="ja-JP" sz="1600" dirty="0"/>
              <a:t>&lt;/</a:t>
            </a:r>
            <a:r>
              <a:rPr lang="en-US" altLang="ja-JP" sz="1600" dirty="0" err="1"/>
              <a:t>xsl:text</a:t>
            </a:r>
            <a:r>
              <a:rPr lang="en-US" altLang="ja-JP" sz="1600" dirty="0"/>
              <a:t>&gt;</a:t>
            </a:r>
          </a:p>
          <a:p>
            <a:r>
              <a:rPr lang="en-US" altLang="ja-JP" sz="1600" dirty="0"/>
              <a:t>     &lt;/</a:t>
            </a:r>
            <a:r>
              <a:rPr lang="en-US" altLang="ja-JP" sz="1600" dirty="0" err="1"/>
              <a:t>xsl:when</a:t>
            </a:r>
            <a:r>
              <a:rPr lang="en-US" altLang="ja-JP" sz="1600" dirty="0"/>
              <a:t>&gt;</a:t>
            </a:r>
          </a:p>
          <a:p>
            <a:r>
              <a:rPr lang="en-US" altLang="ja-JP" sz="1600" dirty="0"/>
              <a:t>     &lt;</a:t>
            </a:r>
            <a:r>
              <a:rPr lang="en-US" altLang="ja-JP" sz="1600" dirty="0" err="1"/>
              <a:t>xsl:when</a:t>
            </a:r>
            <a:r>
              <a:rPr lang="en-US" altLang="ja-JP" sz="1600" dirty="0"/>
              <a:t> test="$depth = 4"&gt;</a:t>
            </a:r>
          </a:p>
          <a:p>
            <a:r>
              <a:rPr lang="en-US" altLang="ja-JP" sz="1600" dirty="0"/>
              <a:t>      &lt;</a:t>
            </a:r>
            <a:r>
              <a:rPr lang="en-US" altLang="ja-JP" sz="1600" dirty="0" err="1"/>
              <a:t>xsl:text</a:t>
            </a:r>
            <a:r>
              <a:rPr lang="en-US" altLang="ja-JP" sz="1600" dirty="0"/>
              <a:t>&gt;!$</a:t>
            </a:r>
            <a:r>
              <a:rPr lang="en-US" altLang="ja-JP" sz="1600" dirty="0" err="1"/>
              <a:t>acc</a:t>
            </a:r>
            <a:r>
              <a:rPr lang="en-US" altLang="ja-JP" sz="1600" dirty="0"/>
              <a:t> loop vector&lt;/</a:t>
            </a:r>
            <a:r>
              <a:rPr lang="en-US" altLang="ja-JP" sz="1600" dirty="0" err="1"/>
              <a:t>xsl:text</a:t>
            </a:r>
            <a:r>
              <a:rPr lang="en-US" altLang="ja-JP" sz="1600" dirty="0"/>
              <a:t>&gt;</a:t>
            </a:r>
          </a:p>
          <a:p>
            <a:r>
              <a:rPr lang="en-US" altLang="ja-JP" sz="1600" dirty="0"/>
              <a:t>     &lt;/</a:t>
            </a:r>
            <a:r>
              <a:rPr lang="en-US" altLang="ja-JP" sz="1600" dirty="0" err="1"/>
              <a:t>xsl:when</a:t>
            </a:r>
            <a:r>
              <a:rPr lang="en-US" altLang="ja-JP" sz="1600" dirty="0"/>
              <a:t>&gt;</a:t>
            </a:r>
          </a:p>
          <a:p>
            <a:r>
              <a:rPr lang="en-US" altLang="ja-JP" sz="1600" dirty="0"/>
              <a:t>    &lt;/</a:t>
            </a:r>
            <a:r>
              <a:rPr lang="en-US" altLang="ja-JP" sz="1600" dirty="0" err="1"/>
              <a:t>xsl:choose</a:t>
            </a:r>
            <a:r>
              <a:rPr lang="en-US" altLang="ja-JP" sz="1600" dirty="0"/>
              <a:t>&gt;</a:t>
            </a:r>
          </a:p>
          <a:p>
            <a:r>
              <a:rPr lang="en-US" altLang="ja-JP" sz="1600" dirty="0"/>
              <a:t>   &lt;/</a:t>
            </a:r>
            <a:r>
              <a:rPr lang="en-US" altLang="ja-JP" sz="1600" dirty="0" err="1"/>
              <a:t>xsl:when</a:t>
            </a:r>
            <a:r>
              <a:rPr lang="en-US" altLang="ja-JP" sz="1600" dirty="0"/>
              <a:t>&gt;</a:t>
            </a:r>
          </a:p>
          <a:p>
            <a:r>
              <a:rPr lang="en-US" altLang="ja-JP" sz="1600" dirty="0"/>
              <a:t>   &lt;</a:t>
            </a:r>
            <a:r>
              <a:rPr lang="en-US" altLang="ja-JP" sz="1600" dirty="0" err="1"/>
              <a:t>xsl:when</a:t>
            </a:r>
            <a:r>
              <a:rPr lang="en-US" altLang="ja-JP" sz="1600" dirty="0"/>
              <a:t> test="$label = 300"&gt;</a:t>
            </a:r>
          </a:p>
          <a:p>
            <a:r>
              <a:rPr lang="en-US" altLang="ja-JP" sz="1600" dirty="0"/>
              <a:t>   &lt;/</a:t>
            </a:r>
            <a:r>
              <a:rPr lang="en-US" altLang="ja-JP" sz="1600" dirty="0" err="1"/>
              <a:t>xsl:when</a:t>
            </a:r>
            <a:r>
              <a:rPr lang="en-US" altLang="ja-JP" sz="1600" dirty="0"/>
              <a:t>&gt;</a:t>
            </a:r>
          </a:p>
          <a:p>
            <a:r>
              <a:rPr lang="en-US" altLang="ja-JP" sz="1600" dirty="0"/>
              <a:t>  &lt;/</a:t>
            </a:r>
            <a:r>
              <a:rPr lang="en-US" altLang="ja-JP" sz="1600" dirty="0" err="1"/>
              <a:t>xsl:choose</a:t>
            </a:r>
            <a:r>
              <a:rPr lang="en-US" altLang="ja-JP" sz="1600" dirty="0"/>
              <a:t>&gt;</a:t>
            </a:r>
          </a:p>
          <a:p>
            <a:r>
              <a:rPr lang="en-US" altLang="ja-JP" sz="1600" dirty="0"/>
              <a:t> &lt;/</a:t>
            </a:r>
            <a:r>
              <a:rPr lang="en-US" altLang="ja-JP" sz="1600" dirty="0" err="1"/>
              <a:t>xsl:template</a:t>
            </a:r>
            <a:r>
              <a:rPr lang="en-US" altLang="ja-JP" sz="1600" dirty="0"/>
              <a:t>&gt;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580112" y="1844824"/>
            <a:ext cx="35638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</a:rPr>
              <a:t>ディレクティブのパターンごとに用意する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2102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まとめ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Xevolver</a:t>
            </a:r>
            <a:r>
              <a:rPr kumimoji="1" lang="ja-JP" altLang="en-US" dirty="0" smtClean="0"/>
              <a:t>の概要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各コマンドの動作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en-US" altLang="ja-JP" dirty="0" smtClean="0"/>
              <a:t>XSLT</a:t>
            </a:r>
            <a:r>
              <a:rPr kumimoji="1" lang="ja-JP" altLang="en-US" dirty="0" smtClean="0"/>
              <a:t>による変換ルールのサンプル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恒等変換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単一</a:t>
            </a:r>
            <a:r>
              <a:rPr lang="ja-JP" altLang="en-US" dirty="0"/>
              <a:t>ルール</a:t>
            </a:r>
            <a:r>
              <a:rPr lang="ja-JP" altLang="en-US" dirty="0" smtClean="0"/>
              <a:t>による単純な変換</a:t>
            </a:r>
            <a:endParaRPr lang="en-US" altLang="ja-JP" dirty="0" smtClean="0"/>
          </a:p>
          <a:p>
            <a:pPr lvl="1"/>
            <a:r>
              <a:rPr kumimoji="1" lang="ja-JP" altLang="en-US" dirty="0"/>
              <a:t>文字</a:t>
            </a:r>
            <a:r>
              <a:rPr kumimoji="1" lang="ja-JP" altLang="en-US" dirty="0" smtClean="0"/>
              <a:t>列</a:t>
            </a:r>
            <a:r>
              <a:rPr kumimoji="1" lang="ja-JP" altLang="en-US" dirty="0"/>
              <a:t>挿入</a:t>
            </a:r>
            <a:r>
              <a:rPr kumimoji="1" lang="ja-JP" altLang="en-US" dirty="0" smtClean="0"/>
              <a:t>による変換</a:t>
            </a:r>
            <a:endParaRPr kumimoji="1" lang="en-US" altLang="ja-JP" dirty="0" smtClean="0"/>
          </a:p>
          <a:p>
            <a:pPr lvl="2"/>
            <a:r>
              <a:rPr lang="ja-JP" altLang="en-US" dirty="0" smtClean="0"/>
              <a:t>↔ 一般性を確保した変換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複合ルールを用いた変換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16259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1142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Xevolver</a:t>
            </a:r>
            <a:r>
              <a:rPr lang="ja-JP" altLang="en-US" dirty="0" smtClean="0"/>
              <a:t>概要</a:t>
            </a:r>
            <a:endParaRPr lang="ja-JP" alt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 smtClean="0"/>
              <a:t>プログラムソースを変換するためのフレームワーク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≠プログラムソースを変換する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r>
              <a:rPr lang="ja-JP" altLang="en-US" dirty="0" smtClean="0"/>
              <a:t>プログラムソース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C,Fortran</a:t>
            </a:r>
            <a:r>
              <a:rPr lang="en-US" altLang="ja-JP" dirty="0" smtClean="0"/>
              <a:t>)</a:t>
            </a:r>
            <a:r>
              <a:rPr lang="ja-JP" altLang="en-US" dirty="0" smtClean="0"/>
              <a:t>を</a:t>
            </a:r>
            <a:r>
              <a:rPr lang="en-US" altLang="ja-JP" dirty="0" smtClean="0"/>
              <a:t>XML</a:t>
            </a:r>
            <a:r>
              <a:rPr lang="ja-JP" altLang="en-US" dirty="0" smtClean="0"/>
              <a:t>に変換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(</a:t>
            </a:r>
            <a:r>
              <a:rPr lang="ja-JP" altLang="en-US" dirty="0" smtClean="0"/>
              <a:t>現状</a:t>
            </a:r>
            <a:r>
              <a:rPr lang="en-US" altLang="ja-JP" dirty="0" smtClean="0"/>
              <a:t>)ROSE</a:t>
            </a:r>
            <a:r>
              <a:rPr lang="ja-JP" altLang="en-US" dirty="0" smtClean="0"/>
              <a:t>の</a:t>
            </a:r>
            <a:r>
              <a:rPr lang="en-US" altLang="ja-JP" dirty="0" smtClean="0"/>
              <a:t>AST</a:t>
            </a:r>
            <a:r>
              <a:rPr lang="ja-JP" altLang="en-US" dirty="0" smtClean="0"/>
              <a:t>と一対一対応した</a:t>
            </a:r>
            <a:r>
              <a:rPr lang="en-US" altLang="ja-JP" dirty="0" smtClean="0"/>
              <a:t>XML</a:t>
            </a:r>
            <a:r>
              <a:rPr lang="ja-JP" altLang="en-US" dirty="0" smtClean="0"/>
              <a:t>フォーマット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XML</a:t>
            </a:r>
            <a:r>
              <a:rPr lang="ja-JP" altLang="en-US" dirty="0" smtClean="0"/>
              <a:t>を任意に操作することでプログラムソース変換を実現</a:t>
            </a:r>
            <a:endParaRPr lang="ja-JP" altLang="en-US" dirty="0"/>
          </a:p>
        </p:txBody>
      </p:sp>
      <p:sp>
        <p:nvSpPr>
          <p:cNvPr id="2" name="角丸四角形 1"/>
          <p:cNvSpPr/>
          <p:nvPr/>
        </p:nvSpPr>
        <p:spPr bwMode="auto">
          <a:xfrm>
            <a:off x="395536" y="4581128"/>
            <a:ext cx="1368152" cy="648072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MS UI Gothic" panose="020B0600070205080204" pitchFamily="50" charset="-128"/>
              </a:rPr>
              <a:t>src</a:t>
            </a:r>
            <a:r>
              <a:rPr kumimoji="1" lang="en-US" altLang="ja-JP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MS UI Gothic" panose="020B0600070205080204" pitchFamily="50" charset="-128"/>
              </a:rPr>
              <a:t>.{</a:t>
            </a:r>
            <a:r>
              <a:rPr kumimoji="1" lang="en-US" altLang="ja-JP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MS UI Gothic" panose="020B0600070205080204" pitchFamily="50" charset="-128"/>
              </a:rPr>
              <a:t>c,f</a:t>
            </a:r>
            <a:r>
              <a:rPr kumimoji="1" lang="en-US" altLang="ja-JP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MS UI Gothic" panose="020B0600070205080204" pitchFamily="50" charset="-128"/>
              </a:rPr>
              <a:t>}</a:t>
            </a:r>
            <a:endParaRPr kumimoji="1" lang="ja-JP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MS UI Gothic" panose="020B0600070205080204" pitchFamily="50" charset="-128"/>
            </a:endParaRPr>
          </a:p>
        </p:txBody>
      </p:sp>
      <p:sp>
        <p:nvSpPr>
          <p:cNvPr id="5" name="角丸四角形 4"/>
          <p:cNvSpPr/>
          <p:nvPr/>
        </p:nvSpPr>
        <p:spPr bwMode="auto">
          <a:xfrm>
            <a:off x="2195736" y="4581128"/>
            <a:ext cx="1368152" cy="648072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MS UI Gothic" panose="020B0600070205080204" pitchFamily="50" charset="-128"/>
              </a:rPr>
              <a:t>src.xml</a:t>
            </a:r>
            <a:endParaRPr kumimoji="1" lang="ja-JP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MS UI Gothic" panose="020B0600070205080204" pitchFamily="50" charset="-128"/>
            </a:endParaRPr>
          </a:p>
        </p:txBody>
      </p:sp>
      <p:sp>
        <p:nvSpPr>
          <p:cNvPr id="6" name="角丸四角形 5"/>
          <p:cNvSpPr/>
          <p:nvPr/>
        </p:nvSpPr>
        <p:spPr bwMode="auto">
          <a:xfrm>
            <a:off x="7215862" y="4581128"/>
            <a:ext cx="1368152" cy="648072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MS UI Gothic" panose="020B0600070205080204" pitchFamily="50" charset="-128"/>
              </a:rPr>
              <a:t>src</a:t>
            </a:r>
            <a:r>
              <a:rPr kumimoji="1" lang="en-US" altLang="ja-JP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MS UI Gothic" panose="020B0600070205080204" pitchFamily="50" charset="-128"/>
              </a:rPr>
              <a:t>’.{</a:t>
            </a:r>
            <a:r>
              <a:rPr kumimoji="1" lang="en-US" altLang="ja-JP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MS UI Gothic" panose="020B0600070205080204" pitchFamily="50" charset="-128"/>
              </a:rPr>
              <a:t>c,f</a:t>
            </a:r>
            <a:r>
              <a:rPr kumimoji="1" lang="en-US" altLang="ja-JP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MS UI Gothic" panose="020B0600070205080204" pitchFamily="50" charset="-128"/>
              </a:rPr>
              <a:t>}</a:t>
            </a:r>
            <a:endParaRPr kumimoji="1" lang="ja-JP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MS UI Gothic" panose="020B0600070205080204" pitchFamily="50" charset="-128"/>
            </a:endParaRPr>
          </a:p>
        </p:txBody>
      </p:sp>
      <p:sp>
        <p:nvSpPr>
          <p:cNvPr id="7" name="角丸四角形 6"/>
          <p:cNvSpPr/>
          <p:nvPr/>
        </p:nvSpPr>
        <p:spPr bwMode="auto">
          <a:xfrm>
            <a:off x="5415662" y="4581128"/>
            <a:ext cx="1368152" cy="648072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MS UI Gothic" panose="020B0600070205080204" pitchFamily="50" charset="-128"/>
              </a:rPr>
              <a:t>src’.xml</a:t>
            </a:r>
            <a:endParaRPr kumimoji="1" lang="ja-JP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MS UI Gothic" panose="020B0600070205080204" pitchFamily="50" charset="-128"/>
            </a:endParaRPr>
          </a:p>
        </p:txBody>
      </p:sp>
      <p:cxnSp>
        <p:nvCxnSpPr>
          <p:cNvPr id="4" name="直線矢印コネクタ 3"/>
          <p:cNvCxnSpPr>
            <a:stCxn id="2" idx="3"/>
            <a:endCxn id="5" idx="1"/>
          </p:cNvCxnSpPr>
          <p:nvPr/>
        </p:nvCxnSpPr>
        <p:spPr bwMode="auto">
          <a:xfrm>
            <a:off x="1763688" y="4905164"/>
            <a:ext cx="432048" cy="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直線矢印コネクタ 9"/>
          <p:cNvCxnSpPr>
            <a:stCxn id="7" idx="3"/>
            <a:endCxn id="6" idx="1"/>
          </p:cNvCxnSpPr>
          <p:nvPr/>
        </p:nvCxnSpPr>
        <p:spPr bwMode="auto">
          <a:xfrm>
            <a:off x="6783814" y="4905164"/>
            <a:ext cx="432048" cy="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角丸四角形 12"/>
          <p:cNvSpPr/>
          <p:nvPr/>
        </p:nvSpPr>
        <p:spPr bwMode="auto">
          <a:xfrm>
            <a:off x="3805699" y="3933056"/>
            <a:ext cx="1368152" cy="504056"/>
          </a:xfrm>
          <a:prstGeom prst="round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MS UI Gothic" panose="020B0600070205080204" pitchFamily="50" charset="-128"/>
              </a:rPr>
              <a:t>XSLT</a:t>
            </a:r>
            <a:endParaRPr kumimoji="1" lang="ja-JP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MS UI Gothic" panose="020B0600070205080204" pitchFamily="50" charset="-128"/>
            </a:endParaRPr>
          </a:p>
        </p:txBody>
      </p:sp>
      <p:sp>
        <p:nvSpPr>
          <p:cNvPr id="14" name="角丸四角形 13"/>
          <p:cNvSpPr/>
          <p:nvPr/>
        </p:nvSpPr>
        <p:spPr bwMode="auto">
          <a:xfrm>
            <a:off x="3805699" y="4977172"/>
            <a:ext cx="1368152" cy="504056"/>
          </a:xfrm>
          <a:prstGeom prst="roundRect">
            <a:avLst/>
          </a:prstGeom>
          <a:solidFill>
            <a:schemeClr val="bg2">
              <a:lumMod val="10000"/>
              <a:lumOff val="9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MS UI Gothic" panose="020B0600070205080204" pitchFamily="50" charset="-128"/>
              </a:rPr>
              <a:t>Java</a:t>
            </a:r>
            <a:endParaRPr kumimoji="1" lang="ja-JP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MS UI Gothic" panose="020B0600070205080204" pitchFamily="50" charset="-128"/>
            </a:endParaRPr>
          </a:p>
        </p:txBody>
      </p:sp>
      <p:sp>
        <p:nvSpPr>
          <p:cNvPr id="15" name="角丸四角形 14"/>
          <p:cNvSpPr/>
          <p:nvPr/>
        </p:nvSpPr>
        <p:spPr bwMode="auto">
          <a:xfrm>
            <a:off x="3799320" y="5533479"/>
            <a:ext cx="1368152" cy="504056"/>
          </a:xfrm>
          <a:prstGeom prst="roundRect">
            <a:avLst/>
          </a:prstGeom>
          <a:solidFill>
            <a:schemeClr val="bg2">
              <a:lumMod val="10000"/>
              <a:lumOff val="9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MS UI Gothic" panose="020B0600070205080204" pitchFamily="50" charset="-128"/>
              </a:rPr>
              <a:t>Python</a:t>
            </a:r>
            <a:endParaRPr kumimoji="1" lang="ja-JP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MS UI Gothic" panose="020B0600070205080204" pitchFamily="50" charset="-128"/>
            </a:endParaRPr>
          </a:p>
        </p:txBody>
      </p:sp>
      <p:sp>
        <p:nvSpPr>
          <p:cNvPr id="16" name="角丸四角形 15"/>
          <p:cNvSpPr/>
          <p:nvPr/>
        </p:nvSpPr>
        <p:spPr bwMode="auto">
          <a:xfrm>
            <a:off x="3805699" y="6086417"/>
            <a:ext cx="1368152" cy="504056"/>
          </a:xfrm>
          <a:prstGeom prst="roundRect">
            <a:avLst/>
          </a:prstGeom>
          <a:solidFill>
            <a:schemeClr val="bg2">
              <a:lumMod val="10000"/>
              <a:lumOff val="9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MS UI Gothic" panose="020B0600070205080204" pitchFamily="50" charset="-128"/>
              </a:rPr>
              <a:t>手動</a:t>
            </a:r>
          </a:p>
        </p:txBody>
      </p:sp>
      <p:cxnSp>
        <p:nvCxnSpPr>
          <p:cNvPr id="12" name="曲線コネクタ 11"/>
          <p:cNvCxnSpPr>
            <a:stCxn id="5" idx="3"/>
            <a:endCxn id="13" idx="1"/>
          </p:cNvCxnSpPr>
          <p:nvPr/>
        </p:nvCxnSpPr>
        <p:spPr bwMode="auto">
          <a:xfrm flipV="1">
            <a:off x="3563888" y="4185084"/>
            <a:ext cx="241811" cy="720080"/>
          </a:xfrm>
          <a:prstGeom prst="curvedConnector3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曲線コネクタ 18"/>
          <p:cNvCxnSpPr>
            <a:stCxn id="5" idx="3"/>
            <a:endCxn id="14" idx="1"/>
          </p:cNvCxnSpPr>
          <p:nvPr/>
        </p:nvCxnSpPr>
        <p:spPr bwMode="auto">
          <a:xfrm>
            <a:off x="3563888" y="4905164"/>
            <a:ext cx="241811" cy="324036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曲線コネクタ 21"/>
          <p:cNvCxnSpPr>
            <a:stCxn id="5" idx="3"/>
            <a:endCxn id="15" idx="1"/>
          </p:cNvCxnSpPr>
          <p:nvPr/>
        </p:nvCxnSpPr>
        <p:spPr bwMode="auto">
          <a:xfrm>
            <a:off x="3563888" y="4905164"/>
            <a:ext cx="235432" cy="880343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曲線コネクタ 24"/>
          <p:cNvCxnSpPr>
            <a:stCxn id="5" idx="3"/>
            <a:endCxn id="16" idx="1"/>
          </p:cNvCxnSpPr>
          <p:nvPr/>
        </p:nvCxnSpPr>
        <p:spPr bwMode="auto">
          <a:xfrm>
            <a:off x="3563888" y="4905164"/>
            <a:ext cx="241811" cy="1433281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曲線コネクタ 27"/>
          <p:cNvCxnSpPr>
            <a:stCxn id="13" idx="3"/>
            <a:endCxn id="7" idx="1"/>
          </p:cNvCxnSpPr>
          <p:nvPr/>
        </p:nvCxnSpPr>
        <p:spPr bwMode="auto">
          <a:xfrm>
            <a:off x="5173851" y="4185084"/>
            <a:ext cx="241811" cy="720080"/>
          </a:xfrm>
          <a:prstGeom prst="curvedConnector3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曲線コネクタ 30"/>
          <p:cNvCxnSpPr>
            <a:stCxn id="14" idx="3"/>
            <a:endCxn id="7" idx="1"/>
          </p:cNvCxnSpPr>
          <p:nvPr/>
        </p:nvCxnSpPr>
        <p:spPr bwMode="auto">
          <a:xfrm flipV="1">
            <a:off x="5173851" y="4905164"/>
            <a:ext cx="241811" cy="324036"/>
          </a:xfrm>
          <a:prstGeom prst="curvedConnector3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曲線コネクタ 33"/>
          <p:cNvCxnSpPr>
            <a:stCxn id="15" idx="3"/>
            <a:endCxn id="7" idx="1"/>
          </p:cNvCxnSpPr>
          <p:nvPr/>
        </p:nvCxnSpPr>
        <p:spPr bwMode="auto">
          <a:xfrm flipV="1">
            <a:off x="5167472" y="4905164"/>
            <a:ext cx="248190" cy="880343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曲線コネクタ 36"/>
          <p:cNvCxnSpPr>
            <a:stCxn id="16" idx="3"/>
            <a:endCxn id="7" idx="1"/>
          </p:cNvCxnSpPr>
          <p:nvPr/>
        </p:nvCxnSpPr>
        <p:spPr bwMode="auto">
          <a:xfrm flipV="1">
            <a:off x="5173851" y="4905164"/>
            <a:ext cx="241811" cy="1433281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src2xml, xml2src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 bwMode="auto">
          <a:xfrm>
            <a:off x="762000" y="980728"/>
            <a:ext cx="1368152" cy="648072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MS UI Gothic" panose="020B0600070205080204" pitchFamily="50" charset="-128"/>
              </a:rPr>
              <a:t>src</a:t>
            </a:r>
            <a:r>
              <a:rPr kumimoji="1" lang="en-US" altLang="ja-JP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MS UI Gothic" panose="020B0600070205080204" pitchFamily="50" charset="-128"/>
              </a:rPr>
              <a:t>.{</a:t>
            </a:r>
            <a:r>
              <a:rPr kumimoji="1" lang="en-US" altLang="ja-JP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MS UI Gothic" panose="020B0600070205080204" pitchFamily="50" charset="-128"/>
              </a:rPr>
              <a:t>c,f</a:t>
            </a:r>
            <a:r>
              <a:rPr kumimoji="1" lang="en-US" altLang="ja-JP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MS UI Gothic" panose="020B0600070205080204" pitchFamily="50" charset="-128"/>
              </a:rPr>
              <a:t>}</a:t>
            </a:r>
            <a:endParaRPr kumimoji="1" lang="ja-JP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MS UI Gothic" panose="020B0600070205080204" pitchFamily="50" charset="-128"/>
            </a:endParaRPr>
          </a:p>
        </p:txBody>
      </p:sp>
      <p:sp>
        <p:nvSpPr>
          <p:cNvPr id="5" name="角丸四角形 4"/>
          <p:cNvSpPr/>
          <p:nvPr/>
        </p:nvSpPr>
        <p:spPr bwMode="auto">
          <a:xfrm>
            <a:off x="2562200" y="980728"/>
            <a:ext cx="1368152" cy="648072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MS UI Gothic" panose="020B0600070205080204" pitchFamily="50" charset="-128"/>
              </a:rPr>
              <a:t>src.xml</a:t>
            </a:r>
            <a:endParaRPr kumimoji="1" lang="ja-JP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MS UI Gothic" panose="020B0600070205080204" pitchFamily="50" charset="-128"/>
            </a:endParaRPr>
          </a:p>
        </p:txBody>
      </p:sp>
      <p:cxnSp>
        <p:nvCxnSpPr>
          <p:cNvPr id="6" name="直線矢印コネクタ 5"/>
          <p:cNvCxnSpPr>
            <a:stCxn id="4" idx="3"/>
            <a:endCxn id="5" idx="1"/>
          </p:cNvCxnSpPr>
          <p:nvPr/>
        </p:nvCxnSpPr>
        <p:spPr bwMode="auto">
          <a:xfrm>
            <a:off x="2130152" y="1304764"/>
            <a:ext cx="432048" cy="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角丸四角形 6"/>
          <p:cNvSpPr/>
          <p:nvPr/>
        </p:nvSpPr>
        <p:spPr bwMode="auto">
          <a:xfrm>
            <a:off x="6948264" y="980728"/>
            <a:ext cx="1368152" cy="648072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MS UI Gothic" panose="020B0600070205080204" pitchFamily="50" charset="-128"/>
              </a:rPr>
              <a:t>src</a:t>
            </a:r>
            <a:r>
              <a:rPr kumimoji="1" lang="en-US" altLang="ja-JP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MS UI Gothic" panose="020B0600070205080204" pitchFamily="50" charset="-128"/>
              </a:rPr>
              <a:t>’.{</a:t>
            </a:r>
            <a:r>
              <a:rPr kumimoji="1" lang="en-US" altLang="ja-JP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MS UI Gothic" panose="020B0600070205080204" pitchFamily="50" charset="-128"/>
              </a:rPr>
              <a:t>c,f</a:t>
            </a:r>
            <a:r>
              <a:rPr kumimoji="1" lang="en-US" altLang="ja-JP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MS UI Gothic" panose="020B0600070205080204" pitchFamily="50" charset="-128"/>
              </a:rPr>
              <a:t>}</a:t>
            </a:r>
            <a:endParaRPr kumimoji="1" lang="ja-JP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MS UI Gothic" panose="020B0600070205080204" pitchFamily="50" charset="-128"/>
            </a:endParaRPr>
          </a:p>
        </p:txBody>
      </p:sp>
      <p:sp>
        <p:nvSpPr>
          <p:cNvPr id="8" name="角丸四角形 7"/>
          <p:cNvSpPr/>
          <p:nvPr/>
        </p:nvSpPr>
        <p:spPr bwMode="auto">
          <a:xfrm>
            <a:off x="5148064" y="980728"/>
            <a:ext cx="1368152" cy="648072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MS UI Gothic" panose="020B0600070205080204" pitchFamily="50" charset="-128"/>
              </a:rPr>
              <a:t>src’.xml</a:t>
            </a:r>
            <a:endParaRPr kumimoji="1" lang="ja-JP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MS UI Gothic" panose="020B0600070205080204" pitchFamily="50" charset="-128"/>
            </a:endParaRPr>
          </a:p>
        </p:txBody>
      </p:sp>
      <p:cxnSp>
        <p:nvCxnSpPr>
          <p:cNvPr id="9" name="直線矢印コネクタ 8"/>
          <p:cNvCxnSpPr>
            <a:stCxn id="8" idx="3"/>
            <a:endCxn id="7" idx="1"/>
          </p:cNvCxnSpPr>
          <p:nvPr/>
        </p:nvCxnSpPr>
        <p:spPr bwMode="auto">
          <a:xfrm>
            <a:off x="6516216" y="1304764"/>
            <a:ext cx="432048" cy="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角丸四角形 10"/>
          <p:cNvSpPr/>
          <p:nvPr/>
        </p:nvSpPr>
        <p:spPr bwMode="auto">
          <a:xfrm>
            <a:off x="1662100" y="1952836"/>
            <a:ext cx="1368152" cy="648072"/>
          </a:xfrm>
          <a:prstGeom prst="round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dirty="0" smtClean="0"/>
              <a:t>src2xml</a:t>
            </a:r>
            <a:endParaRPr kumimoji="1" lang="ja-JP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MS UI Gothic" panose="020B0600070205080204" pitchFamily="50" charset="-128"/>
            </a:endParaRPr>
          </a:p>
        </p:txBody>
      </p:sp>
      <p:cxnSp>
        <p:nvCxnSpPr>
          <p:cNvPr id="13" name="曲線コネクタ 12"/>
          <p:cNvCxnSpPr>
            <a:stCxn id="11" idx="0"/>
          </p:cNvCxnSpPr>
          <p:nvPr/>
        </p:nvCxnSpPr>
        <p:spPr bwMode="auto">
          <a:xfrm rot="16200000" flipV="1">
            <a:off x="2018965" y="1625625"/>
            <a:ext cx="648072" cy="6350"/>
          </a:xfrm>
          <a:prstGeom prst="curved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角丸四角形 13"/>
          <p:cNvSpPr/>
          <p:nvPr/>
        </p:nvSpPr>
        <p:spPr bwMode="auto">
          <a:xfrm>
            <a:off x="6048164" y="1952836"/>
            <a:ext cx="1368152" cy="648072"/>
          </a:xfrm>
          <a:prstGeom prst="round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dirty="0" smtClean="0"/>
              <a:t>xml2src</a:t>
            </a:r>
            <a:endParaRPr kumimoji="1" lang="ja-JP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MS UI Gothic" panose="020B0600070205080204" pitchFamily="50" charset="-128"/>
            </a:endParaRPr>
          </a:p>
        </p:txBody>
      </p:sp>
      <p:cxnSp>
        <p:nvCxnSpPr>
          <p:cNvPr id="15" name="曲線コネクタ 14"/>
          <p:cNvCxnSpPr>
            <a:stCxn id="14" idx="0"/>
          </p:cNvCxnSpPr>
          <p:nvPr/>
        </p:nvCxnSpPr>
        <p:spPr bwMode="auto">
          <a:xfrm rot="16200000" flipV="1">
            <a:off x="6408204" y="1628800"/>
            <a:ext cx="641722" cy="6350"/>
          </a:xfrm>
          <a:prstGeom prst="curved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テキスト ボックス 18"/>
          <p:cNvSpPr txBox="1"/>
          <p:nvPr/>
        </p:nvSpPr>
        <p:spPr>
          <a:xfrm>
            <a:off x="323528" y="3755940"/>
            <a:ext cx="2513856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800" dirty="0"/>
              <a:t>program test</a:t>
            </a:r>
          </a:p>
          <a:p>
            <a:endParaRPr lang="en-US" altLang="ja-JP" sz="1800" dirty="0"/>
          </a:p>
          <a:p>
            <a:r>
              <a:rPr lang="en-US" altLang="ja-JP" sz="1800" dirty="0"/>
              <a:t>  write(6,*) 'hello!'</a:t>
            </a:r>
          </a:p>
          <a:p>
            <a:endParaRPr lang="en-US" altLang="ja-JP" sz="1800" dirty="0"/>
          </a:p>
          <a:p>
            <a:r>
              <a:rPr lang="en-US" altLang="ja-JP" sz="1800" dirty="0"/>
              <a:t>!$</a:t>
            </a:r>
            <a:r>
              <a:rPr lang="en-US" altLang="ja-JP" sz="1800" dirty="0" err="1"/>
              <a:t>xev</a:t>
            </a:r>
            <a:r>
              <a:rPr lang="en-US" altLang="ja-JP" sz="1800" dirty="0"/>
              <a:t> dummy</a:t>
            </a:r>
          </a:p>
          <a:p>
            <a:r>
              <a:rPr lang="en-US" altLang="ja-JP" sz="1800" dirty="0"/>
              <a:t>end program test</a:t>
            </a:r>
          </a:p>
          <a:p>
            <a:endParaRPr kumimoji="1" lang="ja-JP" altLang="en-US" sz="1800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4102740" y="2924944"/>
            <a:ext cx="4826952" cy="36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900" dirty="0"/>
              <a:t>&lt;?xml version="1.0" encoding="UTF-8"?&gt;</a:t>
            </a:r>
          </a:p>
          <a:p>
            <a:r>
              <a:rPr lang="en-US" altLang="ja-JP" sz="900" dirty="0"/>
              <a:t>&lt;</a:t>
            </a:r>
            <a:r>
              <a:rPr lang="en-US" altLang="ja-JP" sz="900" dirty="0" err="1"/>
              <a:t>SgSourceFile</a:t>
            </a:r>
            <a:r>
              <a:rPr lang="en-US" altLang="ja-JP" sz="900" dirty="0"/>
              <a:t> filename="hello.f90" language="4" format="2"&gt;</a:t>
            </a:r>
          </a:p>
          <a:p>
            <a:r>
              <a:rPr lang="en-US" altLang="ja-JP" sz="900" dirty="0"/>
              <a:t>  &lt;</a:t>
            </a:r>
            <a:r>
              <a:rPr lang="en-US" altLang="ja-JP" sz="900" dirty="0" err="1"/>
              <a:t>SgGlobal</a:t>
            </a:r>
            <a:r>
              <a:rPr lang="en-US" altLang="ja-JP" sz="900" dirty="0"/>
              <a:t>&gt;</a:t>
            </a:r>
          </a:p>
          <a:p>
            <a:r>
              <a:rPr lang="en-US" altLang="ja-JP" sz="900" dirty="0"/>
              <a:t>    &lt;</a:t>
            </a:r>
            <a:r>
              <a:rPr lang="en-US" altLang="ja-JP" sz="900" dirty="0" err="1"/>
              <a:t>SgProgramHeaderStatement</a:t>
            </a:r>
            <a:r>
              <a:rPr lang="en-US" altLang="ja-JP" sz="900" dirty="0"/>
              <a:t> name="test" &gt;</a:t>
            </a:r>
          </a:p>
          <a:p>
            <a:r>
              <a:rPr lang="en-US" altLang="ja-JP" sz="900" dirty="0"/>
              <a:t>        &lt;</a:t>
            </a:r>
            <a:r>
              <a:rPr lang="en-US" altLang="ja-JP" sz="900" dirty="0" err="1"/>
              <a:t>SgTypeVoid</a:t>
            </a:r>
            <a:r>
              <a:rPr lang="en-US" altLang="ja-JP" sz="900" dirty="0"/>
              <a:t>/&gt;</a:t>
            </a:r>
          </a:p>
          <a:p>
            <a:r>
              <a:rPr lang="en-US" altLang="ja-JP" sz="900" dirty="0"/>
              <a:t>      &lt;</a:t>
            </a:r>
            <a:r>
              <a:rPr lang="en-US" altLang="ja-JP" sz="900" dirty="0" err="1"/>
              <a:t>SgFunctionParameterList</a:t>
            </a:r>
            <a:r>
              <a:rPr lang="en-US" altLang="ja-JP" sz="900" dirty="0"/>
              <a:t>/&gt;</a:t>
            </a:r>
          </a:p>
          <a:p>
            <a:r>
              <a:rPr lang="en-US" altLang="ja-JP" sz="900" dirty="0"/>
              <a:t>      &lt;</a:t>
            </a:r>
            <a:r>
              <a:rPr lang="en-US" altLang="ja-JP" sz="900" dirty="0" err="1"/>
              <a:t>SgFunctionDefinition</a:t>
            </a:r>
            <a:r>
              <a:rPr lang="en-US" altLang="ja-JP" sz="900" dirty="0"/>
              <a:t>&gt;</a:t>
            </a:r>
          </a:p>
          <a:p>
            <a:r>
              <a:rPr lang="en-US" altLang="ja-JP" sz="900" dirty="0"/>
              <a:t>        &lt;</a:t>
            </a:r>
            <a:r>
              <a:rPr lang="en-US" altLang="ja-JP" sz="900" dirty="0" err="1"/>
              <a:t>SgBasicBlock</a:t>
            </a:r>
            <a:r>
              <a:rPr lang="en-US" altLang="ja-JP" sz="900" dirty="0"/>
              <a:t>&gt;</a:t>
            </a:r>
          </a:p>
          <a:p>
            <a:r>
              <a:rPr lang="en-US" altLang="ja-JP" sz="900" dirty="0"/>
              <a:t>          &lt;</a:t>
            </a:r>
            <a:r>
              <a:rPr lang="en-US" altLang="ja-JP" sz="900" dirty="0" err="1"/>
              <a:t>SgWriteStatement</a:t>
            </a:r>
            <a:r>
              <a:rPr lang="en-US" altLang="ja-JP" sz="900" dirty="0"/>
              <a:t> </a:t>
            </a:r>
            <a:r>
              <a:rPr lang="en-US" altLang="ja-JP" sz="900" dirty="0" err="1"/>
              <a:t>fmt</a:t>
            </a:r>
            <a:r>
              <a:rPr lang="en-US" altLang="ja-JP" sz="900" dirty="0"/>
              <a:t>="true"&gt;</a:t>
            </a:r>
          </a:p>
          <a:p>
            <a:r>
              <a:rPr lang="en-US" altLang="ja-JP" sz="900" dirty="0"/>
              <a:t>            &lt;</a:t>
            </a:r>
            <a:r>
              <a:rPr lang="en-US" altLang="ja-JP" sz="900" dirty="0" err="1"/>
              <a:t>SgExprListExp</a:t>
            </a:r>
            <a:r>
              <a:rPr lang="en-US" altLang="ja-JP" sz="900" dirty="0"/>
              <a:t>&gt;</a:t>
            </a:r>
          </a:p>
          <a:p>
            <a:r>
              <a:rPr lang="en-US" altLang="ja-JP" sz="900" dirty="0"/>
              <a:t>              &lt;</a:t>
            </a:r>
            <a:r>
              <a:rPr lang="en-US" altLang="ja-JP" sz="900" dirty="0" err="1"/>
              <a:t>SgStringVal</a:t>
            </a:r>
            <a:r>
              <a:rPr lang="en-US" altLang="ja-JP" sz="900" dirty="0"/>
              <a:t> value="hello!" </a:t>
            </a:r>
            <a:r>
              <a:rPr lang="en-US" altLang="ja-JP" sz="900" dirty="0" err="1"/>
              <a:t>SingleQuote</a:t>
            </a:r>
            <a:r>
              <a:rPr lang="en-US" altLang="ja-JP" sz="900" dirty="0"/>
              <a:t>="1" /&gt;</a:t>
            </a:r>
          </a:p>
          <a:p>
            <a:r>
              <a:rPr lang="en-US" altLang="ja-JP" sz="900" dirty="0"/>
              <a:t>            &lt;/</a:t>
            </a:r>
            <a:r>
              <a:rPr lang="en-US" altLang="ja-JP" sz="900" dirty="0" err="1"/>
              <a:t>SgExprListExp</a:t>
            </a:r>
            <a:r>
              <a:rPr lang="en-US" altLang="ja-JP" sz="900" dirty="0"/>
              <a:t>&gt;</a:t>
            </a:r>
          </a:p>
          <a:p>
            <a:r>
              <a:rPr lang="en-US" altLang="ja-JP" sz="900" dirty="0"/>
              <a:t>            &lt;</a:t>
            </a:r>
            <a:r>
              <a:rPr lang="en-US" altLang="ja-JP" sz="900" dirty="0" err="1"/>
              <a:t>SgIntVal</a:t>
            </a:r>
            <a:r>
              <a:rPr lang="en-US" altLang="ja-JP" sz="900" dirty="0"/>
              <a:t> value="6"  string="6" /&gt;</a:t>
            </a:r>
          </a:p>
          <a:p>
            <a:r>
              <a:rPr lang="en-US" altLang="ja-JP" sz="900" dirty="0"/>
              <a:t>            &lt;</a:t>
            </a:r>
            <a:r>
              <a:rPr lang="en-US" altLang="ja-JP" sz="900" dirty="0" err="1"/>
              <a:t>SgAsteriskShapeExp</a:t>
            </a:r>
            <a:r>
              <a:rPr lang="en-US" altLang="ja-JP" sz="900" dirty="0"/>
              <a:t>/&gt;</a:t>
            </a:r>
          </a:p>
          <a:p>
            <a:r>
              <a:rPr lang="en-US" altLang="ja-JP" sz="900" dirty="0"/>
              <a:t>          &lt;/</a:t>
            </a:r>
            <a:r>
              <a:rPr lang="en-US" altLang="ja-JP" sz="900" dirty="0" err="1"/>
              <a:t>SgWriteStatement</a:t>
            </a:r>
            <a:r>
              <a:rPr lang="en-US" altLang="ja-JP" sz="900" dirty="0"/>
              <a:t>&gt;</a:t>
            </a:r>
          </a:p>
          <a:p>
            <a:r>
              <a:rPr lang="en-US" altLang="ja-JP" sz="900" dirty="0"/>
              <a:t>&lt;</a:t>
            </a:r>
            <a:r>
              <a:rPr lang="en-US" altLang="ja-JP" sz="900" dirty="0" err="1"/>
              <a:t>PreprocessingInfo</a:t>
            </a:r>
            <a:r>
              <a:rPr lang="en-US" altLang="ja-JP" sz="900" dirty="0"/>
              <a:t> </a:t>
            </a:r>
            <a:r>
              <a:rPr lang="en-US" altLang="ja-JP" sz="900" dirty="0" err="1"/>
              <a:t>pos</a:t>
            </a:r>
            <a:r>
              <a:rPr lang="en-US" altLang="ja-JP" sz="900" dirty="0"/>
              <a:t>="4"  type="3" &gt;</a:t>
            </a:r>
          </a:p>
          <a:p>
            <a:r>
              <a:rPr lang="en-US" altLang="ja-JP" sz="900" dirty="0"/>
              <a:t>!$</a:t>
            </a:r>
            <a:r>
              <a:rPr lang="en-US" altLang="ja-JP" sz="900" dirty="0" err="1"/>
              <a:t>xev</a:t>
            </a:r>
            <a:r>
              <a:rPr lang="en-US" altLang="ja-JP" sz="900" dirty="0"/>
              <a:t> dummy</a:t>
            </a:r>
          </a:p>
          <a:p>
            <a:r>
              <a:rPr lang="en-US" altLang="ja-JP" sz="900" dirty="0"/>
              <a:t>&lt;/</a:t>
            </a:r>
            <a:r>
              <a:rPr lang="en-US" altLang="ja-JP" sz="900" dirty="0" err="1"/>
              <a:t>PreprocessingInfo</a:t>
            </a:r>
            <a:r>
              <a:rPr lang="en-US" altLang="ja-JP" sz="900" dirty="0"/>
              <a:t>&gt;</a:t>
            </a:r>
          </a:p>
          <a:p>
            <a:r>
              <a:rPr lang="en-US" altLang="ja-JP" sz="900" dirty="0"/>
              <a:t>&lt;</a:t>
            </a:r>
            <a:r>
              <a:rPr lang="en-US" altLang="ja-JP" sz="900" dirty="0" err="1"/>
              <a:t>SgPragmaDeclaration</a:t>
            </a:r>
            <a:r>
              <a:rPr lang="en-US" altLang="ja-JP" sz="900" dirty="0"/>
              <a:t> &gt;</a:t>
            </a:r>
          </a:p>
          <a:p>
            <a:r>
              <a:rPr lang="en-US" altLang="ja-JP" sz="900" dirty="0"/>
              <a:t>  &lt;</a:t>
            </a:r>
            <a:r>
              <a:rPr lang="en-US" altLang="ja-JP" sz="900" dirty="0" err="1"/>
              <a:t>SgPragma</a:t>
            </a:r>
            <a:r>
              <a:rPr lang="en-US" altLang="ja-JP" sz="900" dirty="0"/>
              <a:t> pragma="</a:t>
            </a:r>
            <a:r>
              <a:rPr lang="en-US" altLang="ja-JP" sz="900" dirty="0" err="1"/>
              <a:t>xev</a:t>
            </a:r>
            <a:r>
              <a:rPr lang="en-US" altLang="ja-JP" sz="900" dirty="0"/>
              <a:t> dummy" /&gt;</a:t>
            </a:r>
          </a:p>
          <a:p>
            <a:r>
              <a:rPr lang="en-US" altLang="ja-JP" sz="900" dirty="0"/>
              <a:t>&lt;/</a:t>
            </a:r>
            <a:r>
              <a:rPr lang="en-US" altLang="ja-JP" sz="900" dirty="0" err="1"/>
              <a:t>SgPragmaDeclaration</a:t>
            </a:r>
            <a:r>
              <a:rPr lang="en-US" altLang="ja-JP" sz="900" dirty="0"/>
              <a:t> &gt;</a:t>
            </a:r>
          </a:p>
          <a:p>
            <a:r>
              <a:rPr lang="en-US" altLang="ja-JP" sz="900" dirty="0"/>
              <a:t>        &lt;/</a:t>
            </a:r>
            <a:r>
              <a:rPr lang="en-US" altLang="ja-JP" sz="900" dirty="0" err="1"/>
              <a:t>SgBasicBlock</a:t>
            </a:r>
            <a:r>
              <a:rPr lang="en-US" altLang="ja-JP" sz="900" dirty="0"/>
              <a:t>&gt;</a:t>
            </a:r>
          </a:p>
          <a:p>
            <a:r>
              <a:rPr lang="en-US" altLang="ja-JP" sz="900" dirty="0"/>
              <a:t>      &lt;/</a:t>
            </a:r>
            <a:r>
              <a:rPr lang="en-US" altLang="ja-JP" sz="900" dirty="0" err="1"/>
              <a:t>SgFunctionDefinition</a:t>
            </a:r>
            <a:r>
              <a:rPr lang="en-US" altLang="ja-JP" sz="900" dirty="0"/>
              <a:t>&gt;</a:t>
            </a:r>
          </a:p>
          <a:p>
            <a:r>
              <a:rPr lang="en-US" altLang="ja-JP" sz="900" dirty="0"/>
              <a:t>    &lt;/</a:t>
            </a:r>
            <a:r>
              <a:rPr lang="en-US" altLang="ja-JP" sz="900" dirty="0" err="1"/>
              <a:t>SgProgramHeaderStatement</a:t>
            </a:r>
            <a:r>
              <a:rPr lang="en-US" altLang="ja-JP" sz="900" dirty="0"/>
              <a:t>&gt;</a:t>
            </a:r>
          </a:p>
          <a:p>
            <a:r>
              <a:rPr lang="en-US" altLang="ja-JP" sz="900" dirty="0"/>
              <a:t>  &lt;/</a:t>
            </a:r>
            <a:r>
              <a:rPr lang="en-US" altLang="ja-JP" sz="900" dirty="0" err="1"/>
              <a:t>SgGlobal</a:t>
            </a:r>
            <a:r>
              <a:rPr lang="en-US" altLang="ja-JP" sz="900" dirty="0"/>
              <a:t>&gt;</a:t>
            </a:r>
          </a:p>
          <a:p>
            <a:r>
              <a:rPr lang="en-US" altLang="ja-JP" sz="900" dirty="0"/>
              <a:t>&lt;/</a:t>
            </a:r>
            <a:r>
              <a:rPr lang="en-US" altLang="ja-JP" sz="900" dirty="0" err="1"/>
              <a:t>SgSourceFile</a:t>
            </a:r>
            <a:r>
              <a:rPr lang="en-US" altLang="ja-JP" sz="900" dirty="0"/>
              <a:t>&gt;</a:t>
            </a:r>
          </a:p>
        </p:txBody>
      </p:sp>
      <p:cxnSp>
        <p:nvCxnSpPr>
          <p:cNvPr id="22" name="直線矢印コネクタ 21"/>
          <p:cNvCxnSpPr>
            <a:stCxn id="19" idx="3"/>
            <a:endCxn id="20" idx="1"/>
          </p:cNvCxnSpPr>
          <p:nvPr/>
        </p:nvCxnSpPr>
        <p:spPr bwMode="auto">
          <a:xfrm>
            <a:off x="2837384" y="4771603"/>
            <a:ext cx="1265356" cy="1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miter lim="800000"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333782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xsltrans</a:t>
            </a:r>
            <a:r>
              <a:rPr kumimoji="1" lang="en-US" altLang="ja-JP" dirty="0" smtClean="0"/>
              <a:t>(</a:t>
            </a:r>
            <a:r>
              <a:rPr kumimoji="1" lang="en-US" altLang="ja-JP" dirty="0" err="1" smtClean="0"/>
              <a:t>xslproc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規格通り</a:t>
            </a:r>
            <a:r>
              <a:rPr lang="ja-JP" altLang="en-US" dirty="0"/>
              <a:t>の</a:t>
            </a:r>
            <a:r>
              <a:rPr kumimoji="1" lang="en-US" altLang="ja-JP" dirty="0" smtClean="0"/>
              <a:t>XSLT</a:t>
            </a:r>
            <a:r>
              <a:rPr kumimoji="1" lang="ja-JP" altLang="en-US" dirty="0" smtClean="0"/>
              <a:t>プロセッサ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 bwMode="auto">
          <a:xfrm>
            <a:off x="395536" y="2636912"/>
            <a:ext cx="1368152" cy="648072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MS UI Gothic" panose="020B0600070205080204" pitchFamily="50" charset="-128"/>
              </a:rPr>
              <a:t>src.xml</a:t>
            </a:r>
            <a:endParaRPr kumimoji="1" lang="ja-JP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MS UI Gothic" panose="020B0600070205080204" pitchFamily="50" charset="-128"/>
            </a:endParaRPr>
          </a:p>
        </p:txBody>
      </p:sp>
      <p:sp>
        <p:nvSpPr>
          <p:cNvPr id="5" name="角丸四角形 4"/>
          <p:cNvSpPr/>
          <p:nvPr/>
        </p:nvSpPr>
        <p:spPr bwMode="auto">
          <a:xfrm>
            <a:off x="3203848" y="2636912"/>
            <a:ext cx="1368152" cy="648072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MS UI Gothic" panose="020B0600070205080204" pitchFamily="50" charset="-128"/>
              </a:rPr>
              <a:t>src’.xml</a:t>
            </a:r>
            <a:endParaRPr kumimoji="1" lang="ja-JP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MS UI Gothic" panose="020B0600070205080204" pitchFamily="50" charset="-128"/>
            </a:endParaRPr>
          </a:p>
        </p:txBody>
      </p:sp>
      <p:sp>
        <p:nvSpPr>
          <p:cNvPr id="6" name="角丸四角形 5"/>
          <p:cNvSpPr/>
          <p:nvPr/>
        </p:nvSpPr>
        <p:spPr bwMode="auto">
          <a:xfrm>
            <a:off x="2005499" y="1831361"/>
            <a:ext cx="1368152" cy="504056"/>
          </a:xfrm>
          <a:prstGeom prst="round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ja-JP" dirty="0" err="1"/>
              <a:t>xsltrans</a:t>
            </a:r>
            <a:endParaRPr kumimoji="1" lang="ja-JP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MS UI Gothic" panose="020B0600070205080204" pitchFamily="50" charset="-128"/>
            </a:endParaRPr>
          </a:p>
        </p:txBody>
      </p:sp>
      <p:cxnSp>
        <p:nvCxnSpPr>
          <p:cNvPr id="11" name="直線矢印コネクタ 10"/>
          <p:cNvCxnSpPr>
            <a:stCxn id="4" idx="3"/>
            <a:endCxn id="5" idx="1"/>
          </p:cNvCxnSpPr>
          <p:nvPr/>
        </p:nvCxnSpPr>
        <p:spPr bwMode="auto">
          <a:xfrm>
            <a:off x="1763688" y="2960948"/>
            <a:ext cx="1440160" cy="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曲線コネクタ 11"/>
          <p:cNvCxnSpPr>
            <a:stCxn id="6" idx="2"/>
          </p:cNvCxnSpPr>
          <p:nvPr/>
        </p:nvCxnSpPr>
        <p:spPr bwMode="auto">
          <a:xfrm rot="5400000">
            <a:off x="2383541" y="2641451"/>
            <a:ext cx="612068" cy="12700"/>
          </a:xfrm>
          <a:prstGeom prst="curved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角丸四角形 20"/>
          <p:cNvSpPr/>
          <p:nvPr/>
        </p:nvSpPr>
        <p:spPr bwMode="auto">
          <a:xfrm>
            <a:off x="7394848" y="586802"/>
            <a:ext cx="1368152" cy="648072"/>
          </a:xfrm>
          <a:prstGeom prst="round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MS UI Gothic" panose="020B0600070205080204" pitchFamily="50" charset="-128"/>
              </a:rPr>
              <a:t>trans.xsl</a:t>
            </a:r>
            <a:endParaRPr kumimoji="1" lang="ja-JP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MS UI Gothic" panose="020B0600070205080204" pitchFamily="50" charset="-128"/>
            </a:endParaRPr>
          </a:p>
        </p:txBody>
      </p:sp>
      <p:cxnSp>
        <p:nvCxnSpPr>
          <p:cNvPr id="23" name="曲線コネクタ 22"/>
          <p:cNvCxnSpPr>
            <a:endCxn id="6" idx="3"/>
          </p:cNvCxnSpPr>
          <p:nvPr/>
        </p:nvCxnSpPr>
        <p:spPr bwMode="auto">
          <a:xfrm rot="10800000" flipV="1">
            <a:off x="3373651" y="1825013"/>
            <a:ext cx="1435390" cy="258376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テキスト ボックス 25"/>
          <p:cNvSpPr txBox="1"/>
          <p:nvPr/>
        </p:nvSpPr>
        <p:spPr>
          <a:xfrm>
            <a:off x="4809041" y="1247682"/>
            <a:ext cx="4011021" cy="54245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050" dirty="0"/>
              <a:t>&lt;?xml version="1.0" encoding="UTF-8"?&gt;</a:t>
            </a:r>
          </a:p>
          <a:p>
            <a:endParaRPr lang="en-US" altLang="ja-JP" sz="1050" dirty="0"/>
          </a:p>
          <a:p>
            <a:r>
              <a:rPr lang="en-US" altLang="ja-JP" sz="1050" dirty="0"/>
              <a:t>&lt;</a:t>
            </a:r>
            <a:r>
              <a:rPr lang="en-US" altLang="ja-JP" sz="1050" dirty="0" err="1"/>
              <a:t>xsl:stylesheet</a:t>
            </a:r>
            <a:r>
              <a:rPr lang="en-US" altLang="ja-JP" sz="1050" dirty="0"/>
              <a:t> version="1.0"</a:t>
            </a:r>
          </a:p>
          <a:p>
            <a:r>
              <a:rPr lang="en-US" altLang="ja-JP" sz="1050" dirty="0"/>
              <a:t>        </a:t>
            </a:r>
            <a:r>
              <a:rPr lang="en-US" altLang="ja-JP" sz="1050" dirty="0" err="1"/>
              <a:t>xmlns:xsl</a:t>
            </a:r>
            <a:r>
              <a:rPr lang="en-US" altLang="ja-JP" sz="1050" dirty="0"/>
              <a:t>="http://www.w3.org/1999/XSL/Transform"&gt;</a:t>
            </a:r>
          </a:p>
          <a:p>
            <a:r>
              <a:rPr lang="en-US" altLang="ja-JP" sz="1050" dirty="0"/>
              <a:t>        &lt;</a:t>
            </a:r>
            <a:r>
              <a:rPr lang="en-US" altLang="ja-JP" sz="1050" dirty="0" err="1"/>
              <a:t>xsl:output</a:t>
            </a:r>
            <a:r>
              <a:rPr lang="en-US" altLang="ja-JP" sz="1050" dirty="0"/>
              <a:t> method="xml" encoding="UTF-8" /&gt;</a:t>
            </a:r>
          </a:p>
          <a:p>
            <a:endParaRPr lang="en-US" altLang="ja-JP" sz="1050" dirty="0"/>
          </a:p>
          <a:p>
            <a:r>
              <a:rPr lang="en-US" altLang="ja-JP" sz="1050" dirty="0"/>
              <a:t>        &lt;</a:t>
            </a:r>
            <a:r>
              <a:rPr lang="en-US" altLang="ja-JP" sz="1050" dirty="0" err="1"/>
              <a:t>xsl:template</a:t>
            </a:r>
            <a:r>
              <a:rPr lang="en-US" altLang="ja-JP" sz="1050" dirty="0"/>
              <a:t> match="/"&gt;</a:t>
            </a:r>
          </a:p>
          <a:p>
            <a:r>
              <a:rPr lang="en-US" altLang="ja-JP" sz="1050" dirty="0"/>
              <a:t>                &lt;</a:t>
            </a:r>
            <a:r>
              <a:rPr lang="en-US" altLang="ja-JP" sz="1050" dirty="0" err="1"/>
              <a:t>xsl:apply-templates</a:t>
            </a:r>
            <a:r>
              <a:rPr lang="en-US" altLang="ja-JP" sz="1050" dirty="0"/>
              <a:t> /&gt;</a:t>
            </a:r>
          </a:p>
          <a:p>
            <a:r>
              <a:rPr lang="en-US" altLang="ja-JP" sz="1050" dirty="0"/>
              <a:t>        &lt;/</a:t>
            </a:r>
            <a:r>
              <a:rPr lang="en-US" altLang="ja-JP" sz="1050" dirty="0" err="1"/>
              <a:t>xsl:template</a:t>
            </a:r>
            <a:r>
              <a:rPr lang="en-US" altLang="ja-JP" sz="1050" dirty="0"/>
              <a:t>&gt;</a:t>
            </a:r>
          </a:p>
          <a:p>
            <a:endParaRPr lang="en-US" altLang="ja-JP" sz="1050" dirty="0"/>
          </a:p>
          <a:p>
            <a:r>
              <a:rPr lang="en-US" altLang="ja-JP" sz="1050" dirty="0"/>
              <a:t>        &lt;</a:t>
            </a:r>
            <a:r>
              <a:rPr lang="en-US" altLang="ja-JP" sz="1050" dirty="0" err="1"/>
              <a:t>xsl:template</a:t>
            </a:r>
            <a:r>
              <a:rPr lang="en-US" altLang="ja-JP" sz="1050" dirty="0"/>
              <a:t> match="*"&gt;</a:t>
            </a:r>
          </a:p>
          <a:p>
            <a:r>
              <a:rPr lang="en-US" altLang="ja-JP" sz="1050" dirty="0"/>
              <a:t>                &lt;</a:t>
            </a:r>
            <a:r>
              <a:rPr lang="en-US" altLang="ja-JP" sz="1050" dirty="0" err="1"/>
              <a:t>xsl:copy</a:t>
            </a:r>
            <a:r>
              <a:rPr lang="en-US" altLang="ja-JP" sz="1050" dirty="0"/>
              <a:t>&gt;</a:t>
            </a:r>
          </a:p>
          <a:p>
            <a:r>
              <a:rPr lang="en-US" altLang="ja-JP" sz="1050" dirty="0"/>
              <a:t>                        &lt;</a:t>
            </a:r>
            <a:r>
              <a:rPr lang="en-US" altLang="ja-JP" sz="1050" dirty="0" err="1"/>
              <a:t>xsl:copy-of</a:t>
            </a:r>
            <a:r>
              <a:rPr lang="en-US" altLang="ja-JP" sz="1050" dirty="0"/>
              <a:t> select="@*" /&gt;</a:t>
            </a:r>
          </a:p>
          <a:p>
            <a:r>
              <a:rPr lang="en-US" altLang="ja-JP" sz="1050" dirty="0"/>
              <a:t>                        &lt;</a:t>
            </a:r>
            <a:r>
              <a:rPr lang="en-US" altLang="ja-JP" sz="1050" dirty="0" err="1"/>
              <a:t>xsl:apply-templates</a:t>
            </a:r>
            <a:r>
              <a:rPr lang="en-US" altLang="ja-JP" sz="1050" dirty="0"/>
              <a:t> /&gt;</a:t>
            </a:r>
          </a:p>
          <a:p>
            <a:r>
              <a:rPr lang="en-US" altLang="ja-JP" sz="1050" dirty="0"/>
              <a:t>                &lt;/</a:t>
            </a:r>
            <a:r>
              <a:rPr lang="en-US" altLang="ja-JP" sz="1050" dirty="0" err="1"/>
              <a:t>xsl:copy</a:t>
            </a:r>
            <a:r>
              <a:rPr lang="en-US" altLang="ja-JP" sz="1050" dirty="0"/>
              <a:t>&gt;</a:t>
            </a:r>
          </a:p>
          <a:p>
            <a:r>
              <a:rPr lang="en-US" altLang="ja-JP" sz="1050" dirty="0"/>
              <a:t>        &lt;/</a:t>
            </a:r>
            <a:r>
              <a:rPr lang="en-US" altLang="ja-JP" sz="1050" dirty="0" err="1"/>
              <a:t>xsl:template</a:t>
            </a:r>
            <a:r>
              <a:rPr lang="en-US" altLang="ja-JP" sz="1050" dirty="0"/>
              <a:t>&gt;</a:t>
            </a:r>
          </a:p>
          <a:p>
            <a:endParaRPr lang="en-US" altLang="ja-JP" sz="1050" dirty="0"/>
          </a:p>
          <a:p>
            <a:r>
              <a:rPr lang="en-US" altLang="ja-JP" sz="1050" dirty="0"/>
              <a:t>        &lt;!-- remove </a:t>
            </a:r>
            <a:r>
              <a:rPr lang="en-US" altLang="ja-JP" sz="1050" dirty="0" err="1"/>
              <a:t>PreprocessingInfo</a:t>
            </a:r>
            <a:r>
              <a:rPr lang="en-US" altLang="ja-JP" sz="1050" dirty="0"/>
              <a:t> --&gt;</a:t>
            </a:r>
          </a:p>
          <a:p>
            <a:r>
              <a:rPr lang="en-US" altLang="ja-JP" sz="1050" dirty="0"/>
              <a:t>        &lt;</a:t>
            </a:r>
            <a:r>
              <a:rPr lang="en-US" altLang="ja-JP" sz="1050" dirty="0" err="1"/>
              <a:t>xsl:template</a:t>
            </a:r>
            <a:r>
              <a:rPr lang="en-US" altLang="ja-JP" sz="1050" dirty="0"/>
              <a:t> match="</a:t>
            </a:r>
            <a:r>
              <a:rPr lang="en-US" altLang="ja-JP" sz="1050" dirty="0" err="1"/>
              <a:t>PreprocessingInfo</a:t>
            </a:r>
            <a:r>
              <a:rPr lang="en-US" altLang="ja-JP" sz="1050" dirty="0"/>
              <a:t>"&gt;</a:t>
            </a:r>
          </a:p>
          <a:p>
            <a:r>
              <a:rPr lang="en-US" altLang="ja-JP" sz="1050" dirty="0"/>
              <a:t>                &lt;</a:t>
            </a:r>
            <a:r>
              <a:rPr lang="en-US" altLang="ja-JP" sz="1050" dirty="0" err="1"/>
              <a:t>xsl:comment</a:t>
            </a:r>
            <a:r>
              <a:rPr lang="en-US" altLang="ja-JP" sz="1050" dirty="0"/>
              <a:t>&gt;</a:t>
            </a:r>
          </a:p>
          <a:p>
            <a:r>
              <a:rPr lang="en-US" altLang="ja-JP" sz="1050" dirty="0"/>
              <a:t>                        </a:t>
            </a:r>
            <a:r>
              <a:rPr lang="en-US" altLang="ja-JP" sz="1050" dirty="0" err="1"/>
              <a:t>PreprocessingInfo</a:t>
            </a:r>
            <a:endParaRPr lang="en-US" altLang="ja-JP" sz="1050" dirty="0"/>
          </a:p>
          <a:p>
            <a:r>
              <a:rPr lang="en-US" altLang="ja-JP" sz="1050" dirty="0"/>
              <a:t>                &lt;/</a:t>
            </a:r>
            <a:r>
              <a:rPr lang="en-US" altLang="ja-JP" sz="1050" dirty="0" err="1"/>
              <a:t>xsl:comment</a:t>
            </a:r>
            <a:r>
              <a:rPr lang="en-US" altLang="ja-JP" sz="1050" dirty="0"/>
              <a:t>&gt;</a:t>
            </a:r>
          </a:p>
          <a:p>
            <a:r>
              <a:rPr lang="en-US" altLang="ja-JP" sz="1050" dirty="0"/>
              <a:t>                &lt;!-- &lt;</a:t>
            </a:r>
            <a:r>
              <a:rPr lang="en-US" altLang="ja-JP" sz="1050" dirty="0" err="1"/>
              <a:t>xsl:apply-templates</a:t>
            </a:r>
            <a:r>
              <a:rPr lang="en-US" altLang="ja-JP" sz="1050" dirty="0"/>
              <a:t> /&gt; --&gt;</a:t>
            </a:r>
          </a:p>
          <a:p>
            <a:r>
              <a:rPr lang="en-US" altLang="ja-JP" sz="1050" dirty="0"/>
              <a:t>        &lt;/</a:t>
            </a:r>
            <a:r>
              <a:rPr lang="en-US" altLang="ja-JP" sz="1050" dirty="0" err="1"/>
              <a:t>xsl:template</a:t>
            </a:r>
            <a:r>
              <a:rPr lang="en-US" altLang="ja-JP" sz="1050" dirty="0"/>
              <a:t>&gt;</a:t>
            </a:r>
          </a:p>
          <a:p>
            <a:endParaRPr lang="en-US" altLang="ja-JP" sz="1050" dirty="0"/>
          </a:p>
          <a:p>
            <a:r>
              <a:rPr lang="en-US" altLang="ja-JP" sz="1050" dirty="0"/>
              <a:t>        &lt;!-- remove </a:t>
            </a:r>
            <a:r>
              <a:rPr lang="en-US" altLang="ja-JP" sz="1050" dirty="0" err="1"/>
              <a:t>SgPragmaDeclaration</a:t>
            </a:r>
            <a:r>
              <a:rPr lang="en-US" altLang="ja-JP" sz="1050" dirty="0"/>
              <a:t> --&gt;</a:t>
            </a:r>
          </a:p>
          <a:p>
            <a:r>
              <a:rPr lang="en-US" altLang="ja-JP" sz="1050" dirty="0"/>
              <a:t>        &lt;</a:t>
            </a:r>
            <a:r>
              <a:rPr lang="en-US" altLang="ja-JP" sz="1050" dirty="0" err="1"/>
              <a:t>xsl:template</a:t>
            </a:r>
            <a:r>
              <a:rPr lang="en-US" altLang="ja-JP" sz="1050" dirty="0"/>
              <a:t> match="</a:t>
            </a:r>
            <a:r>
              <a:rPr lang="en-US" altLang="ja-JP" sz="1050" dirty="0" err="1"/>
              <a:t>SgPragmaDeclaration</a:t>
            </a:r>
            <a:r>
              <a:rPr lang="en-US" altLang="ja-JP" sz="1050" dirty="0"/>
              <a:t>"&gt;</a:t>
            </a:r>
          </a:p>
          <a:p>
            <a:r>
              <a:rPr lang="en-US" altLang="ja-JP" sz="1050" dirty="0"/>
              <a:t>                &lt;</a:t>
            </a:r>
            <a:r>
              <a:rPr lang="en-US" altLang="ja-JP" sz="1050" dirty="0" err="1"/>
              <a:t>xsl:comment</a:t>
            </a:r>
            <a:r>
              <a:rPr lang="en-US" altLang="ja-JP" sz="1050" dirty="0"/>
              <a:t>&gt;</a:t>
            </a:r>
          </a:p>
          <a:p>
            <a:r>
              <a:rPr lang="en-US" altLang="ja-JP" sz="1050" dirty="0"/>
              <a:t>                        </a:t>
            </a:r>
            <a:r>
              <a:rPr lang="en-US" altLang="ja-JP" sz="1050" dirty="0" err="1"/>
              <a:t>SgPragmaDeclaration</a:t>
            </a:r>
            <a:endParaRPr lang="en-US" altLang="ja-JP" sz="1050" dirty="0"/>
          </a:p>
          <a:p>
            <a:r>
              <a:rPr lang="en-US" altLang="ja-JP" sz="1050" dirty="0"/>
              <a:t>                &lt;/</a:t>
            </a:r>
            <a:r>
              <a:rPr lang="en-US" altLang="ja-JP" sz="1050" dirty="0" err="1"/>
              <a:t>xsl:comment</a:t>
            </a:r>
            <a:r>
              <a:rPr lang="en-US" altLang="ja-JP" sz="1050" dirty="0"/>
              <a:t>&gt;</a:t>
            </a:r>
          </a:p>
          <a:p>
            <a:r>
              <a:rPr lang="en-US" altLang="ja-JP" sz="1050" dirty="0"/>
              <a:t>        &lt;/</a:t>
            </a:r>
            <a:r>
              <a:rPr lang="en-US" altLang="ja-JP" sz="1050" dirty="0" err="1"/>
              <a:t>xsl:template</a:t>
            </a:r>
            <a:r>
              <a:rPr lang="en-US" altLang="ja-JP" sz="1050" dirty="0"/>
              <a:t>&gt;</a:t>
            </a:r>
          </a:p>
          <a:p>
            <a:endParaRPr lang="en-US" altLang="ja-JP" sz="1050" dirty="0"/>
          </a:p>
          <a:p>
            <a:r>
              <a:rPr lang="en-US" altLang="ja-JP" sz="1050" dirty="0"/>
              <a:t>&lt;/</a:t>
            </a:r>
            <a:r>
              <a:rPr lang="en-US" altLang="ja-JP" sz="1050" dirty="0" err="1"/>
              <a:t>xsl:stylesheet</a:t>
            </a:r>
            <a:r>
              <a:rPr lang="en-US" altLang="ja-JP" sz="105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940743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95536" y="1052736"/>
            <a:ext cx="5760640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&lt;?xml version="1.0" encoding="UTF-8"?&gt;</a:t>
            </a:r>
          </a:p>
          <a:p>
            <a:endParaRPr lang="en-US" altLang="ja-JP" sz="1600" dirty="0"/>
          </a:p>
          <a:p>
            <a:r>
              <a:rPr lang="en-US" altLang="ja-JP" sz="1600" dirty="0"/>
              <a:t>&lt;</a:t>
            </a:r>
            <a:r>
              <a:rPr lang="en-US" altLang="ja-JP" sz="1600" dirty="0" err="1"/>
              <a:t>xsl:stylesheet</a:t>
            </a:r>
            <a:r>
              <a:rPr lang="en-US" altLang="ja-JP" sz="1600" dirty="0"/>
              <a:t> version="1.0"</a:t>
            </a:r>
          </a:p>
          <a:p>
            <a:r>
              <a:rPr lang="en-US" altLang="ja-JP" sz="1600" dirty="0"/>
              <a:t>        </a:t>
            </a:r>
            <a:r>
              <a:rPr lang="en-US" altLang="ja-JP" sz="1600" dirty="0" err="1"/>
              <a:t>xmlns:xsl</a:t>
            </a:r>
            <a:r>
              <a:rPr lang="en-US" altLang="ja-JP" sz="1600" dirty="0"/>
              <a:t>="http://www.w3.org/1999/XSL/Transform"&gt;</a:t>
            </a:r>
          </a:p>
          <a:p>
            <a:r>
              <a:rPr lang="en-US" altLang="ja-JP" sz="1600" dirty="0"/>
              <a:t>        &lt;</a:t>
            </a:r>
            <a:r>
              <a:rPr lang="en-US" altLang="ja-JP" sz="1600" dirty="0" err="1"/>
              <a:t>xsl:output</a:t>
            </a:r>
            <a:r>
              <a:rPr lang="en-US" altLang="ja-JP" sz="1600" dirty="0"/>
              <a:t> method="xml" encoding="UTF-8" /&gt;</a:t>
            </a:r>
          </a:p>
          <a:p>
            <a:endParaRPr lang="en-US" altLang="ja-JP" sz="1600" dirty="0"/>
          </a:p>
          <a:p>
            <a:r>
              <a:rPr lang="en-US" altLang="ja-JP" sz="1600" dirty="0"/>
              <a:t>        &lt;</a:t>
            </a:r>
            <a:r>
              <a:rPr lang="en-US" altLang="ja-JP" sz="1600" dirty="0" err="1"/>
              <a:t>xsl:template</a:t>
            </a:r>
            <a:r>
              <a:rPr lang="en-US" altLang="ja-JP" sz="1600" dirty="0"/>
              <a:t> match="/"&gt;</a:t>
            </a:r>
          </a:p>
          <a:p>
            <a:r>
              <a:rPr lang="en-US" altLang="ja-JP" sz="1600" dirty="0"/>
              <a:t>                &lt;</a:t>
            </a:r>
            <a:r>
              <a:rPr lang="en-US" altLang="ja-JP" sz="1600" dirty="0" err="1"/>
              <a:t>xsl:apply-templates</a:t>
            </a:r>
            <a:r>
              <a:rPr lang="en-US" altLang="ja-JP" sz="1600" dirty="0"/>
              <a:t> /&gt;</a:t>
            </a:r>
          </a:p>
          <a:p>
            <a:r>
              <a:rPr lang="en-US" altLang="ja-JP" sz="1600" dirty="0"/>
              <a:t>        &lt;/</a:t>
            </a:r>
            <a:r>
              <a:rPr lang="en-US" altLang="ja-JP" sz="1600" dirty="0" err="1"/>
              <a:t>xsl:template</a:t>
            </a:r>
            <a:r>
              <a:rPr lang="en-US" altLang="ja-JP" sz="1600" dirty="0"/>
              <a:t>&gt;</a:t>
            </a:r>
          </a:p>
          <a:p>
            <a:endParaRPr lang="en-US" altLang="ja-JP" sz="1600" dirty="0" smtClean="0"/>
          </a:p>
          <a:p>
            <a:r>
              <a:rPr lang="en-US" altLang="ja-JP" sz="1600" dirty="0" smtClean="0"/>
              <a:t>        &lt;</a:t>
            </a:r>
            <a:r>
              <a:rPr lang="en-US" altLang="ja-JP" sz="1600" dirty="0" err="1" smtClean="0"/>
              <a:t>xsl:template</a:t>
            </a:r>
            <a:r>
              <a:rPr lang="en-US" altLang="ja-JP" sz="1600" dirty="0" smtClean="0"/>
              <a:t> match="*"&gt;</a:t>
            </a:r>
          </a:p>
          <a:p>
            <a:r>
              <a:rPr lang="en-US" altLang="ja-JP" sz="1600" dirty="0" smtClean="0"/>
              <a:t>                </a:t>
            </a:r>
            <a:r>
              <a:rPr lang="en-US" altLang="ja-JP" sz="1600" dirty="0"/>
              <a:t>&lt;</a:t>
            </a:r>
            <a:r>
              <a:rPr lang="en-US" altLang="ja-JP" sz="1600" dirty="0" err="1"/>
              <a:t>xsl:copy</a:t>
            </a:r>
            <a:r>
              <a:rPr lang="en-US" altLang="ja-JP" sz="1600" dirty="0"/>
              <a:t>&gt;</a:t>
            </a:r>
          </a:p>
          <a:p>
            <a:r>
              <a:rPr lang="en-US" altLang="ja-JP" sz="1600" dirty="0"/>
              <a:t>                        &lt;</a:t>
            </a:r>
            <a:r>
              <a:rPr lang="en-US" altLang="ja-JP" sz="1600" dirty="0" err="1"/>
              <a:t>xsl:copy-of</a:t>
            </a:r>
            <a:r>
              <a:rPr lang="en-US" altLang="ja-JP" sz="1600" dirty="0"/>
              <a:t> select="@*" /&gt;</a:t>
            </a:r>
          </a:p>
          <a:p>
            <a:r>
              <a:rPr lang="en-US" altLang="ja-JP" sz="1600" dirty="0"/>
              <a:t>                        &lt;</a:t>
            </a:r>
            <a:r>
              <a:rPr lang="en-US" altLang="ja-JP" sz="1600" dirty="0" err="1"/>
              <a:t>xsl:apply-templates</a:t>
            </a:r>
            <a:r>
              <a:rPr lang="en-US" altLang="ja-JP" sz="1600" dirty="0"/>
              <a:t> /&gt;</a:t>
            </a:r>
          </a:p>
          <a:p>
            <a:r>
              <a:rPr lang="en-US" altLang="ja-JP" sz="1600" dirty="0"/>
              <a:t>                &lt;/</a:t>
            </a:r>
            <a:r>
              <a:rPr lang="en-US" altLang="ja-JP" sz="1600" dirty="0" err="1"/>
              <a:t>xsl:copy</a:t>
            </a:r>
            <a:r>
              <a:rPr lang="en-US" altLang="ja-JP" sz="1600" dirty="0"/>
              <a:t>&gt;</a:t>
            </a:r>
          </a:p>
          <a:p>
            <a:r>
              <a:rPr lang="en-US" altLang="ja-JP" sz="1600" dirty="0"/>
              <a:t>        &lt;/</a:t>
            </a:r>
            <a:r>
              <a:rPr lang="en-US" altLang="ja-JP" sz="1600" dirty="0" err="1"/>
              <a:t>xsl:template</a:t>
            </a:r>
            <a:r>
              <a:rPr lang="en-US" altLang="ja-JP" sz="1600" dirty="0" smtClean="0"/>
              <a:t>&gt;</a:t>
            </a:r>
          </a:p>
          <a:p>
            <a:endParaRPr lang="en-US" altLang="ja-JP" sz="1600" dirty="0"/>
          </a:p>
          <a:p>
            <a:r>
              <a:rPr lang="en-US" altLang="ja-JP" sz="1600" dirty="0"/>
              <a:t>&lt;/</a:t>
            </a:r>
            <a:r>
              <a:rPr lang="en-US" altLang="ja-JP" sz="1600" dirty="0" err="1"/>
              <a:t>xsl:stylesheet</a:t>
            </a:r>
            <a:r>
              <a:rPr lang="en-US" altLang="ja-JP" sz="1600" dirty="0"/>
              <a:t>&gt;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恒等変換を行う</a:t>
            </a:r>
            <a:r>
              <a:rPr kumimoji="1" lang="en-US" altLang="ja-JP" dirty="0" smtClean="0"/>
              <a:t>XSL</a:t>
            </a:r>
            <a:endParaRPr kumimoji="1" lang="ja-JP" altLang="en-US" dirty="0"/>
          </a:p>
        </p:txBody>
      </p:sp>
      <p:sp>
        <p:nvSpPr>
          <p:cNvPr id="5" name="右中かっこ 4"/>
          <p:cNvSpPr/>
          <p:nvPr/>
        </p:nvSpPr>
        <p:spPr bwMode="auto">
          <a:xfrm>
            <a:off x="6372200" y="1556791"/>
            <a:ext cx="216024" cy="796599"/>
          </a:xfrm>
          <a:prstGeom prst="rightBrac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MS UI Gothic" panose="020B0600070205080204" pitchFamily="50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660232" y="1724257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 smtClean="0"/>
              <a:t>x</a:t>
            </a:r>
            <a:r>
              <a:rPr kumimoji="1" lang="en-US" altLang="ja-JP" dirty="0" err="1" smtClean="0"/>
              <a:t>sl</a:t>
            </a:r>
            <a:r>
              <a:rPr kumimoji="1" lang="ja-JP" altLang="en-US" dirty="0" smtClean="0"/>
              <a:t>である</a:t>
            </a:r>
            <a:r>
              <a:rPr lang="ja-JP" altLang="en-US" dirty="0" smtClean="0"/>
              <a:t>宣言</a:t>
            </a:r>
            <a:endParaRPr kumimoji="1" lang="ja-JP" altLang="en-US" dirty="0"/>
          </a:p>
        </p:txBody>
      </p:sp>
      <p:sp>
        <p:nvSpPr>
          <p:cNvPr id="7" name="右中かっこ 6"/>
          <p:cNvSpPr/>
          <p:nvPr/>
        </p:nvSpPr>
        <p:spPr bwMode="auto">
          <a:xfrm>
            <a:off x="6372200" y="1052901"/>
            <a:ext cx="216024" cy="359875"/>
          </a:xfrm>
          <a:prstGeom prst="rightBrac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MS UI Gothic" panose="020B0600070205080204" pitchFamily="50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685930" y="1002005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xml</a:t>
            </a:r>
            <a:r>
              <a:rPr kumimoji="1" lang="ja-JP" altLang="en-US" dirty="0" smtClean="0"/>
              <a:t>である</a:t>
            </a:r>
            <a:r>
              <a:rPr lang="ja-JP" altLang="en-US" dirty="0" smtClean="0"/>
              <a:t>宣言</a:t>
            </a:r>
            <a:endParaRPr kumimoji="1" lang="ja-JP" altLang="en-US" dirty="0"/>
          </a:p>
        </p:txBody>
      </p:sp>
      <p:sp>
        <p:nvSpPr>
          <p:cNvPr id="9" name="右中かっこ 8"/>
          <p:cNvSpPr/>
          <p:nvPr/>
        </p:nvSpPr>
        <p:spPr bwMode="auto">
          <a:xfrm>
            <a:off x="6372200" y="2532815"/>
            <a:ext cx="216024" cy="680162"/>
          </a:xfrm>
          <a:prstGeom prst="rightBrac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MS UI Gothic" panose="020B0600070205080204" pitchFamily="50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660232" y="2642063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マッチ開始点</a:t>
            </a:r>
            <a:endParaRPr kumimoji="1" lang="ja-JP" altLang="en-US" dirty="0"/>
          </a:p>
        </p:txBody>
      </p:sp>
      <p:sp>
        <p:nvSpPr>
          <p:cNvPr id="11" name="右中かっこ 10"/>
          <p:cNvSpPr/>
          <p:nvPr/>
        </p:nvSpPr>
        <p:spPr bwMode="auto">
          <a:xfrm>
            <a:off x="6372488" y="3492753"/>
            <a:ext cx="216024" cy="1520423"/>
          </a:xfrm>
          <a:prstGeom prst="rightBrac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MS UI Gothic" panose="020B0600070205080204" pitchFamily="50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6660232" y="4022131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全コピー</a:t>
            </a:r>
            <a:endParaRPr kumimoji="1" lang="ja-JP" altLang="en-US" dirty="0"/>
          </a:p>
        </p:txBody>
      </p:sp>
      <p:sp>
        <p:nvSpPr>
          <p:cNvPr id="13" name="正方形/長方形 12"/>
          <p:cNvSpPr/>
          <p:nvPr/>
        </p:nvSpPr>
        <p:spPr bwMode="auto">
          <a:xfrm>
            <a:off x="2843808" y="3429001"/>
            <a:ext cx="576064" cy="424856"/>
          </a:xfrm>
          <a:prstGeom prst="rect">
            <a:avLst/>
          </a:prstGeom>
          <a:noFill/>
          <a:ln w="317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MS UI Gothic" panose="020B0600070205080204" pitchFamily="50" charset="-128"/>
            </a:endParaRPr>
          </a:p>
        </p:txBody>
      </p:sp>
      <p:sp>
        <p:nvSpPr>
          <p:cNvPr id="14" name="正方形/長方形 13"/>
          <p:cNvSpPr/>
          <p:nvPr/>
        </p:nvSpPr>
        <p:spPr bwMode="auto">
          <a:xfrm>
            <a:off x="1880320" y="3717032"/>
            <a:ext cx="675456" cy="424856"/>
          </a:xfrm>
          <a:prstGeom prst="rect">
            <a:avLst/>
          </a:prstGeom>
          <a:noFill/>
          <a:ln w="317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MS UI Gothic" panose="020B0600070205080204" pitchFamily="50" charset="-128"/>
            </a:endParaRPr>
          </a:p>
        </p:txBody>
      </p:sp>
      <p:sp>
        <p:nvSpPr>
          <p:cNvPr id="15" name="正方形/長方形 14"/>
          <p:cNvSpPr/>
          <p:nvPr/>
        </p:nvSpPr>
        <p:spPr bwMode="auto">
          <a:xfrm>
            <a:off x="3702832" y="3929460"/>
            <a:ext cx="675456" cy="424856"/>
          </a:xfrm>
          <a:prstGeom prst="rect">
            <a:avLst/>
          </a:prstGeom>
          <a:noFill/>
          <a:ln w="317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MS UI Gothic" panose="020B0600070205080204" pitchFamily="50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3505639" y="3212977"/>
            <a:ext cx="11528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</a:rPr>
              <a:t>全マッチ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79406" y="4022130"/>
            <a:ext cx="1521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</a:rPr>
              <a:t>要素コピー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3702832" y="4483795"/>
            <a:ext cx="24224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</a:rPr>
              <a:t>アトリビュートコピー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3850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dir2xml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09600" y="884239"/>
            <a:ext cx="8153400" cy="888578"/>
          </a:xfrm>
        </p:spPr>
        <p:txBody>
          <a:bodyPr/>
          <a:lstStyle/>
          <a:p>
            <a:r>
              <a:rPr kumimoji="1" lang="ja-JP" altLang="en-US" dirty="0" smtClean="0"/>
              <a:t>ディレクティブ文字列を</a:t>
            </a:r>
            <a:r>
              <a:rPr kumimoji="1" lang="en-US" altLang="ja-JP" dirty="0" smtClean="0"/>
              <a:t>XML</a:t>
            </a:r>
            <a:r>
              <a:rPr kumimoji="1" lang="ja-JP" altLang="en-US" dirty="0" smtClean="0"/>
              <a:t>にパースする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07504" y="3789040"/>
            <a:ext cx="3744416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&lt;</a:t>
            </a:r>
            <a:r>
              <a:rPr lang="en-US" altLang="ja-JP" sz="1400" dirty="0" err="1"/>
              <a:t>SgPragmaDeclaration</a:t>
            </a:r>
            <a:r>
              <a:rPr lang="en-US" altLang="ja-JP" sz="1400" dirty="0"/>
              <a:t> &gt;</a:t>
            </a:r>
          </a:p>
          <a:p>
            <a:r>
              <a:rPr lang="en-US" altLang="ja-JP" sz="1400" dirty="0"/>
              <a:t>  &lt;</a:t>
            </a:r>
            <a:r>
              <a:rPr lang="en-US" altLang="ja-JP" sz="1400" dirty="0" err="1"/>
              <a:t>SgPragma</a:t>
            </a:r>
            <a:r>
              <a:rPr lang="en-US" altLang="ja-JP" sz="1400" dirty="0"/>
              <a:t> pragma="</a:t>
            </a:r>
            <a:r>
              <a:rPr lang="en-US" altLang="ja-JP" sz="1400" dirty="0" err="1"/>
              <a:t>xev</a:t>
            </a:r>
            <a:r>
              <a:rPr lang="en-US" altLang="ja-JP" sz="1400" dirty="0"/>
              <a:t> sample hello" /&gt;</a:t>
            </a:r>
          </a:p>
          <a:p>
            <a:r>
              <a:rPr lang="en-US" altLang="ja-JP" sz="1400" dirty="0"/>
              <a:t>&lt;/</a:t>
            </a:r>
            <a:r>
              <a:rPr lang="en-US" altLang="ja-JP" sz="1400" dirty="0" err="1"/>
              <a:t>SgPragmaDeclaration</a:t>
            </a:r>
            <a:r>
              <a:rPr lang="en-US" altLang="ja-JP" sz="1400" dirty="0"/>
              <a:t> &gt;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860032" y="3142709"/>
            <a:ext cx="4135207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&lt;</a:t>
            </a:r>
            <a:r>
              <a:rPr lang="en-US" altLang="ja-JP" sz="1400" dirty="0" err="1"/>
              <a:t>SgPragmaDeclaration</a:t>
            </a:r>
            <a:r>
              <a:rPr lang="en-US" altLang="ja-JP" sz="1400" dirty="0"/>
              <a:t>&gt;</a:t>
            </a:r>
          </a:p>
          <a:p>
            <a:r>
              <a:rPr lang="en-US" altLang="ja-JP" sz="1400" dirty="0"/>
              <a:t>  &lt;</a:t>
            </a:r>
            <a:r>
              <a:rPr lang="en-US" altLang="ja-JP" sz="1400" dirty="0" err="1"/>
              <a:t>SgPragma</a:t>
            </a:r>
            <a:r>
              <a:rPr lang="en-US" altLang="ja-JP" sz="1400" dirty="0"/>
              <a:t> pragma="</a:t>
            </a:r>
            <a:r>
              <a:rPr lang="en-US" altLang="ja-JP" sz="1400" dirty="0" err="1"/>
              <a:t>xev</a:t>
            </a:r>
            <a:r>
              <a:rPr lang="en-US" altLang="ja-JP" sz="1400" dirty="0"/>
              <a:t> sample hello"&gt;</a:t>
            </a:r>
          </a:p>
          <a:p>
            <a:r>
              <a:rPr lang="en-US" altLang="ja-JP" sz="1400" dirty="0"/>
              <a:t>    &lt;DIRECTIVE name="sample"&gt;</a:t>
            </a:r>
          </a:p>
          <a:p>
            <a:r>
              <a:rPr lang="en-US" altLang="ja-JP" sz="1400" dirty="0"/>
              <a:t>      &lt;CLAUSE name="hello" specified="true"&gt;</a:t>
            </a:r>
          </a:p>
          <a:p>
            <a:r>
              <a:rPr lang="en-US" altLang="ja-JP" sz="1400" dirty="0"/>
              <a:t>        &lt;LI specified="false" value="default"/&gt;</a:t>
            </a:r>
          </a:p>
          <a:p>
            <a:r>
              <a:rPr lang="en-US" altLang="ja-JP" sz="1400" dirty="0"/>
              <a:t>      &lt;/CLAUSE&gt;</a:t>
            </a:r>
          </a:p>
          <a:p>
            <a:r>
              <a:rPr lang="en-US" altLang="ja-JP" sz="1400" dirty="0"/>
              <a:t>    &lt;/DIRECTIVE&gt;</a:t>
            </a:r>
          </a:p>
          <a:p>
            <a:r>
              <a:rPr lang="en-US" altLang="ja-JP" sz="1400" dirty="0"/>
              <a:t>  &lt;/</a:t>
            </a:r>
            <a:r>
              <a:rPr lang="en-US" altLang="ja-JP" sz="1400" dirty="0" err="1"/>
              <a:t>SgPragma</a:t>
            </a:r>
            <a:r>
              <a:rPr lang="en-US" altLang="ja-JP" sz="1400" dirty="0"/>
              <a:t>&gt;</a:t>
            </a:r>
          </a:p>
          <a:p>
            <a:r>
              <a:rPr lang="en-US" altLang="ja-JP" sz="1400" dirty="0"/>
              <a:t>&lt;/</a:t>
            </a:r>
            <a:r>
              <a:rPr lang="en-US" altLang="ja-JP" sz="1400" dirty="0" err="1"/>
              <a:t>SgPragmaDeclaration</a:t>
            </a:r>
            <a:r>
              <a:rPr lang="en-US" altLang="ja-JP" sz="1400" dirty="0"/>
              <a:t>&gt;</a:t>
            </a:r>
          </a:p>
        </p:txBody>
      </p:sp>
      <p:cxnSp>
        <p:nvCxnSpPr>
          <p:cNvPr id="7" name="直線矢印コネクタ 6"/>
          <p:cNvCxnSpPr>
            <a:stCxn id="4" idx="3"/>
            <a:endCxn id="6" idx="1"/>
          </p:cNvCxnSpPr>
          <p:nvPr/>
        </p:nvCxnSpPr>
        <p:spPr bwMode="auto">
          <a:xfrm>
            <a:off x="3851920" y="4158372"/>
            <a:ext cx="1008112" cy="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曲線コネクタ 7"/>
          <p:cNvCxnSpPr>
            <a:stCxn id="19" idx="2"/>
          </p:cNvCxnSpPr>
          <p:nvPr/>
        </p:nvCxnSpPr>
        <p:spPr bwMode="auto">
          <a:xfrm rot="16200000" flipH="1">
            <a:off x="3186260" y="3005485"/>
            <a:ext cx="1371174" cy="90395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テキスト ボックス 18"/>
          <p:cNvSpPr txBox="1"/>
          <p:nvPr/>
        </p:nvSpPr>
        <p:spPr>
          <a:xfrm>
            <a:off x="1547664" y="1602322"/>
            <a:ext cx="3744416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&lt;DIRECTIVE name="sample"&gt;</a:t>
            </a:r>
          </a:p>
          <a:p>
            <a:r>
              <a:rPr lang="en-US" altLang="ja-JP" sz="1400" dirty="0"/>
              <a:t>  &lt;CLAUSE name="hello"&gt;</a:t>
            </a:r>
          </a:p>
          <a:p>
            <a:r>
              <a:rPr lang="en-US" altLang="ja-JP" sz="1400" dirty="0"/>
              <a:t>     &lt;LI value="default" /&gt;</a:t>
            </a:r>
          </a:p>
          <a:p>
            <a:r>
              <a:rPr lang="en-US" altLang="ja-JP" sz="1400" dirty="0"/>
              <a:t>  &lt;/CLAUSE&gt;</a:t>
            </a:r>
          </a:p>
          <a:p>
            <a:r>
              <a:rPr lang="en-US" altLang="ja-JP" sz="1400" dirty="0"/>
              <a:t>&lt;/DIRECTIVE&gt;</a:t>
            </a:r>
          </a:p>
        </p:txBody>
      </p:sp>
    </p:spTree>
    <p:extLst>
      <p:ext uri="{BB962C8B-B14F-4D97-AF65-F5344CB8AC3E}">
        <p14:creationId xmlns:p14="http://schemas.microsoft.com/office/powerpoint/2010/main" val="2229154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最も単純な </a:t>
            </a:r>
            <a:r>
              <a:rPr kumimoji="1" lang="en-US" altLang="ja-JP" dirty="0" smtClean="0"/>
              <a:t>XSL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Sample: </a:t>
            </a:r>
            <a:r>
              <a:rPr kumimoji="1" lang="ja-JP" altLang="en-US" dirty="0" smtClean="0"/>
              <a:t>変数名変換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95536" y="1052736"/>
            <a:ext cx="8280920" cy="5509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 &lt;</a:t>
            </a:r>
            <a:r>
              <a:rPr lang="en-US" altLang="ja-JP" sz="1600" dirty="0" err="1"/>
              <a:t>xsl:template</a:t>
            </a:r>
            <a:r>
              <a:rPr lang="en-US" altLang="ja-JP" sz="1600" dirty="0"/>
              <a:t> match="</a:t>
            </a:r>
            <a:r>
              <a:rPr lang="en-US" altLang="ja-JP" sz="1600" dirty="0" err="1"/>
              <a:t>SgVarRefExp</a:t>
            </a:r>
            <a:r>
              <a:rPr lang="en-US" altLang="ja-JP" sz="1600" dirty="0"/>
              <a:t>"&gt;</a:t>
            </a:r>
          </a:p>
          <a:p>
            <a:r>
              <a:rPr lang="en-US" altLang="ja-JP" sz="1600" dirty="0"/>
              <a:t>    &lt;</a:t>
            </a:r>
            <a:r>
              <a:rPr lang="en-US" altLang="ja-JP" sz="1600" dirty="0" err="1"/>
              <a:t>xsl:choose</a:t>
            </a:r>
            <a:r>
              <a:rPr lang="en-US" altLang="ja-JP" sz="1600" dirty="0"/>
              <a:t>&gt;</a:t>
            </a:r>
          </a:p>
          <a:p>
            <a:r>
              <a:rPr lang="en-US" altLang="ja-JP" sz="1600" dirty="0"/>
              <a:t>      &lt;</a:t>
            </a:r>
            <a:r>
              <a:rPr lang="en-US" altLang="ja-JP" sz="1600" dirty="0" err="1" smtClean="0"/>
              <a:t>xsl:when</a:t>
            </a:r>
            <a:r>
              <a:rPr lang="en-US" altLang="ja-JP" sz="1600" dirty="0" smtClean="0"/>
              <a:t>        </a:t>
            </a:r>
            <a:r>
              <a:rPr lang="en-US" altLang="ja-JP" sz="1600" dirty="0"/>
              <a:t>test="ancestor::</a:t>
            </a:r>
            <a:r>
              <a:rPr lang="en-US" altLang="ja-JP" sz="1600" dirty="0" err="1"/>
              <a:t>SgExprStatement</a:t>
            </a:r>
            <a:r>
              <a:rPr lang="en-US" altLang="ja-JP" sz="1600" dirty="0"/>
              <a:t>/preceding::</a:t>
            </a:r>
            <a:r>
              <a:rPr lang="en-US" altLang="ja-JP" sz="1600" dirty="0" err="1"/>
              <a:t>SgPragma</a:t>
            </a:r>
            <a:r>
              <a:rPr lang="en-US" altLang="ja-JP" sz="1600" dirty="0"/>
              <a:t>/DIRECTIVE[@name='</a:t>
            </a:r>
            <a:r>
              <a:rPr lang="en-US" altLang="ja-JP" sz="1600" dirty="0" err="1"/>
              <a:t>var</a:t>
            </a:r>
            <a:r>
              <a:rPr lang="en-US" altLang="ja-JP" sz="1600" dirty="0"/>
              <a:t>']/CLAUSE/@name='replace'"&gt;</a:t>
            </a:r>
          </a:p>
          <a:p>
            <a:r>
              <a:rPr lang="en-US" altLang="ja-JP" sz="1600" dirty="0"/>
              <a:t>        &lt;</a:t>
            </a:r>
            <a:r>
              <a:rPr lang="en-US" altLang="ja-JP" sz="1600" dirty="0" err="1"/>
              <a:t>xsl:copy</a:t>
            </a:r>
            <a:r>
              <a:rPr lang="en-US" altLang="ja-JP" sz="1600" dirty="0"/>
              <a:t>&gt; &lt;!-- </a:t>
            </a:r>
            <a:r>
              <a:rPr lang="en-US" altLang="ja-JP" sz="1600" dirty="0" err="1"/>
              <a:t>SgVarRefExp</a:t>
            </a:r>
            <a:r>
              <a:rPr lang="en-US" altLang="ja-JP" sz="1600" dirty="0"/>
              <a:t> --&gt;</a:t>
            </a:r>
          </a:p>
          <a:p>
            <a:r>
              <a:rPr lang="en-US" altLang="ja-JP" sz="1600" dirty="0"/>
              <a:t>          &lt;</a:t>
            </a:r>
            <a:r>
              <a:rPr lang="en-US" altLang="ja-JP" sz="1600" dirty="0" err="1"/>
              <a:t>xsl:attribute</a:t>
            </a:r>
            <a:r>
              <a:rPr lang="en-US" altLang="ja-JP" sz="1600" dirty="0"/>
              <a:t> name="name"&gt;</a:t>
            </a:r>
          </a:p>
          <a:p>
            <a:r>
              <a:rPr lang="en-US" altLang="ja-JP" sz="1600" dirty="0"/>
              <a:t>          &lt;</a:t>
            </a:r>
            <a:r>
              <a:rPr lang="en-US" altLang="ja-JP" sz="1600" dirty="0" err="1" smtClean="0"/>
              <a:t>xsl:value-of</a:t>
            </a:r>
            <a:r>
              <a:rPr lang="en-US" altLang="ja-JP" sz="1600" dirty="0" smtClean="0"/>
              <a:t>            </a:t>
            </a:r>
            <a:r>
              <a:rPr lang="en-US" altLang="ja-JP" sz="1600" dirty="0"/>
              <a:t>select="ancestor::</a:t>
            </a:r>
            <a:r>
              <a:rPr lang="en-US" altLang="ja-JP" sz="1600" dirty="0" err="1"/>
              <a:t>SgExprStatement</a:t>
            </a:r>
            <a:r>
              <a:rPr lang="en-US" altLang="ja-JP" sz="1600" dirty="0"/>
              <a:t>/preceding::</a:t>
            </a:r>
            <a:r>
              <a:rPr lang="en-US" altLang="ja-JP" sz="1600" dirty="0" err="1"/>
              <a:t>SgPragma</a:t>
            </a:r>
            <a:r>
              <a:rPr lang="en-US" altLang="ja-JP" sz="1600" dirty="0"/>
              <a:t>/DIRECTIVE[@name='</a:t>
            </a:r>
            <a:r>
              <a:rPr lang="en-US" altLang="ja-JP" sz="1600" dirty="0" err="1"/>
              <a:t>var</a:t>
            </a:r>
            <a:r>
              <a:rPr lang="en-US" altLang="ja-JP" sz="1600" dirty="0"/>
              <a:t>']/CLAUSE[@name='replace']/ARG[2]/@value" /&gt;</a:t>
            </a:r>
          </a:p>
          <a:p>
            <a:r>
              <a:rPr lang="en-US" altLang="ja-JP" sz="1600" dirty="0"/>
              <a:t>          &lt;/</a:t>
            </a:r>
            <a:r>
              <a:rPr lang="en-US" altLang="ja-JP" sz="1600" dirty="0" err="1"/>
              <a:t>xsl:attribute</a:t>
            </a:r>
            <a:r>
              <a:rPr lang="en-US" altLang="ja-JP" sz="1600" dirty="0"/>
              <a:t>&gt;</a:t>
            </a:r>
          </a:p>
          <a:p>
            <a:r>
              <a:rPr lang="en-US" altLang="ja-JP" sz="1600" dirty="0"/>
              <a:t>          &lt;</a:t>
            </a:r>
            <a:r>
              <a:rPr lang="en-US" altLang="ja-JP" sz="1600" dirty="0" err="1"/>
              <a:t>xsl:apply-templates</a:t>
            </a:r>
            <a:r>
              <a:rPr lang="en-US" altLang="ja-JP" sz="1600" dirty="0"/>
              <a:t>&gt;&lt;/</a:t>
            </a:r>
            <a:r>
              <a:rPr lang="en-US" altLang="ja-JP" sz="1600" dirty="0" err="1"/>
              <a:t>xsl:apply-templates</a:t>
            </a:r>
            <a:r>
              <a:rPr lang="en-US" altLang="ja-JP" sz="1600" dirty="0"/>
              <a:t>&gt;</a:t>
            </a:r>
          </a:p>
          <a:p>
            <a:r>
              <a:rPr lang="en-US" altLang="ja-JP" sz="1600" dirty="0"/>
              <a:t>        &lt;/</a:t>
            </a:r>
            <a:r>
              <a:rPr lang="en-US" altLang="ja-JP" sz="1600" dirty="0" err="1"/>
              <a:t>xsl:copy</a:t>
            </a:r>
            <a:r>
              <a:rPr lang="en-US" altLang="ja-JP" sz="1600" dirty="0"/>
              <a:t>&gt;</a:t>
            </a:r>
          </a:p>
          <a:p>
            <a:r>
              <a:rPr lang="en-US" altLang="ja-JP" sz="1600" dirty="0"/>
              <a:t>      &lt;/</a:t>
            </a:r>
            <a:r>
              <a:rPr lang="en-US" altLang="ja-JP" sz="1600" dirty="0" err="1"/>
              <a:t>xsl:when</a:t>
            </a:r>
            <a:r>
              <a:rPr lang="en-US" altLang="ja-JP" sz="1600" dirty="0"/>
              <a:t>&gt;</a:t>
            </a:r>
          </a:p>
          <a:p>
            <a:r>
              <a:rPr lang="en-US" altLang="ja-JP" sz="1600" dirty="0"/>
              <a:t>      &lt;</a:t>
            </a:r>
            <a:r>
              <a:rPr lang="en-US" altLang="ja-JP" sz="1600" dirty="0" err="1"/>
              <a:t>xsl:otherwise</a:t>
            </a:r>
            <a:r>
              <a:rPr lang="en-US" altLang="ja-JP" sz="1600" dirty="0"/>
              <a:t>&gt;</a:t>
            </a:r>
          </a:p>
          <a:p>
            <a:r>
              <a:rPr lang="en-US" altLang="ja-JP" sz="1600" dirty="0"/>
              <a:t>        &lt;</a:t>
            </a:r>
            <a:r>
              <a:rPr lang="en-US" altLang="ja-JP" sz="1600" dirty="0" err="1"/>
              <a:t>xsl:copy</a:t>
            </a:r>
            <a:r>
              <a:rPr lang="en-US" altLang="ja-JP" sz="1600" dirty="0"/>
              <a:t>&gt;</a:t>
            </a:r>
          </a:p>
          <a:p>
            <a:r>
              <a:rPr lang="en-US" altLang="ja-JP" sz="1600" dirty="0"/>
              <a:t>          &lt;</a:t>
            </a:r>
            <a:r>
              <a:rPr lang="en-US" altLang="ja-JP" sz="1600" dirty="0" err="1"/>
              <a:t>xsl:copy-of</a:t>
            </a:r>
            <a:r>
              <a:rPr lang="en-US" altLang="ja-JP" sz="1600" dirty="0"/>
              <a:t> select="@*"&gt;&lt;/</a:t>
            </a:r>
            <a:r>
              <a:rPr lang="en-US" altLang="ja-JP" sz="1600" dirty="0" err="1"/>
              <a:t>xsl:copy-of</a:t>
            </a:r>
            <a:r>
              <a:rPr lang="en-US" altLang="ja-JP" sz="1600" dirty="0"/>
              <a:t>&gt;</a:t>
            </a:r>
          </a:p>
          <a:p>
            <a:r>
              <a:rPr lang="en-US" altLang="ja-JP" sz="1600" dirty="0"/>
              <a:t>          &lt;</a:t>
            </a:r>
            <a:r>
              <a:rPr lang="en-US" altLang="ja-JP" sz="1600" dirty="0" err="1"/>
              <a:t>xsl:apply-templates</a:t>
            </a:r>
            <a:r>
              <a:rPr lang="en-US" altLang="ja-JP" sz="1600" dirty="0"/>
              <a:t>&gt;&lt;/</a:t>
            </a:r>
            <a:r>
              <a:rPr lang="en-US" altLang="ja-JP" sz="1600" dirty="0" err="1"/>
              <a:t>xsl:apply-templates</a:t>
            </a:r>
            <a:r>
              <a:rPr lang="en-US" altLang="ja-JP" sz="1600" dirty="0"/>
              <a:t>&gt;</a:t>
            </a:r>
          </a:p>
          <a:p>
            <a:r>
              <a:rPr lang="en-US" altLang="ja-JP" sz="1600" dirty="0"/>
              <a:t>        &lt;/</a:t>
            </a:r>
            <a:r>
              <a:rPr lang="en-US" altLang="ja-JP" sz="1600" dirty="0" err="1"/>
              <a:t>xsl:copy</a:t>
            </a:r>
            <a:r>
              <a:rPr lang="en-US" altLang="ja-JP" sz="1600" dirty="0"/>
              <a:t>&gt;</a:t>
            </a:r>
          </a:p>
          <a:p>
            <a:r>
              <a:rPr lang="en-US" altLang="ja-JP" sz="1600" dirty="0"/>
              <a:t>      &lt;/</a:t>
            </a:r>
            <a:r>
              <a:rPr lang="en-US" altLang="ja-JP" sz="1600" dirty="0" err="1"/>
              <a:t>xsl:otherwise</a:t>
            </a:r>
            <a:r>
              <a:rPr lang="en-US" altLang="ja-JP" sz="1600" dirty="0"/>
              <a:t>&gt;</a:t>
            </a:r>
          </a:p>
          <a:p>
            <a:r>
              <a:rPr lang="en-US" altLang="ja-JP" sz="1600" dirty="0"/>
              <a:t>    &lt;/</a:t>
            </a:r>
            <a:r>
              <a:rPr lang="en-US" altLang="ja-JP" sz="1600" dirty="0" err="1"/>
              <a:t>xsl:choose</a:t>
            </a:r>
            <a:r>
              <a:rPr lang="en-US" altLang="ja-JP" sz="1600" dirty="0"/>
              <a:t>&gt;</a:t>
            </a:r>
          </a:p>
          <a:p>
            <a:r>
              <a:rPr lang="en-US" altLang="ja-JP" sz="1600" dirty="0"/>
              <a:t>  &lt;/</a:t>
            </a:r>
            <a:r>
              <a:rPr lang="en-US" altLang="ja-JP" sz="1600" dirty="0" err="1"/>
              <a:t>xsl:template</a:t>
            </a:r>
            <a:r>
              <a:rPr lang="en-US" altLang="ja-JP" sz="1600" dirty="0"/>
              <a:t>&gt;</a:t>
            </a:r>
          </a:p>
        </p:txBody>
      </p:sp>
      <p:sp>
        <p:nvSpPr>
          <p:cNvPr id="5" name="正方形/長方形 4"/>
          <p:cNvSpPr/>
          <p:nvPr/>
        </p:nvSpPr>
        <p:spPr bwMode="auto">
          <a:xfrm>
            <a:off x="2483768" y="1052735"/>
            <a:ext cx="1656184" cy="461665"/>
          </a:xfrm>
          <a:prstGeom prst="rect">
            <a:avLst/>
          </a:prstGeom>
          <a:noFill/>
          <a:ln w="317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MS UI Gothic" panose="020B0600070205080204" pitchFamily="50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283968" y="1052735"/>
            <a:ext cx="2803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 smtClean="0">
                <a:solidFill>
                  <a:srgbClr val="FF0000"/>
                </a:solidFill>
              </a:rPr>
              <a:t>SgVarRefExp</a:t>
            </a:r>
            <a:r>
              <a:rPr lang="ja-JP" altLang="en-US" dirty="0" smtClean="0">
                <a:solidFill>
                  <a:srgbClr val="FF0000"/>
                </a:solidFill>
              </a:rPr>
              <a:t>に</a:t>
            </a:r>
            <a:r>
              <a:rPr kumimoji="1" lang="ja-JP" altLang="en-US" dirty="0" smtClean="0">
                <a:solidFill>
                  <a:srgbClr val="FF0000"/>
                </a:solidFill>
              </a:rPr>
              <a:t>マッチ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7" name="正方形/長方形 6"/>
          <p:cNvSpPr/>
          <p:nvPr/>
        </p:nvSpPr>
        <p:spPr bwMode="auto">
          <a:xfrm>
            <a:off x="1403648" y="1988840"/>
            <a:ext cx="1440160" cy="461665"/>
          </a:xfrm>
          <a:prstGeom prst="rect">
            <a:avLst/>
          </a:prstGeom>
          <a:noFill/>
          <a:ln w="317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MS UI Gothic" panose="020B0600070205080204" pitchFamily="50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987824" y="1988839"/>
            <a:ext cx="20538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replace</a:t>
            </a:r>
            <a:r>
              <a:rPr kumimoji="1" lang="ja-JP" altLang="en-US" dirty="0" smtClean="0">
                <a:solidFill>
                  <a:srgbClr val="FF0000"/>
                </a:solidFill>
              </a:rPr>
              <a:t>だったら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9" name="正方形/長方形 8"/>
          <p:cNvSpPr/>
          <p:nvPr/>
        </p:nvSpPr>
        <p:spPr bwMode="auto">
          <a:xfrm>
            <a:off x="380470" y="2747591"/>
            <a:ext cx="8295986" cy="897433"/>
          </a:xfrm>
          <a:prstGeom prst="rect">
            <a:avLst/>
          </a:prstGeom>
          <a:noFill/>
          <a:ln w="317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MS UI Gothic" panose="020B0600070205080204" pitchFamily="50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563888" y="4077072"/>
            <a:ext cx="52629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</a:rPr>
              <a:t>ディレクティブで指示された名前に変更する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1533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XSL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Sample:</a:t>
            </a:r>
            <a:r>
              <a:rPr kumimoji="1" lang="ja-JP" altLang="en-US" dirty="0" smtClean="0"/>
              <a:t> ループインターチェンジ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95536" y="908720"/>
            <a:ext cx="8280920" cy="60016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&lt;</a:t>
            </a:r>
            <a:r>
              <a:rPr lang="en-US" altLang="ja-JP" sz="1600" dirty="0" err="1"/>
              <a:t>xsl:template</a:t>
            </a:r>
            <a:r>
              <a:rPr lang="en-US" altLang="ja-JP" sz="1600" dirty="0"/>
              <a:t> match="</a:t>
            </a:r>
            <a:r>
              <a:rPr lang="en-US" altLang="ja-JP" sz="1600" dirty="0" err="1"/>
              <a:t>SgFortranDo</a:t>
            </a:r>
            <a:r>
              <a:rPr lang="en-US" altLang="ja-JP" sz="1600" dirty="0"/>
              <a:t>" mode="</a:t>
            </a:r>
            <a:r>
              <a:rPr lang="en-US" altLang="ja-JP" sz="1600" dirty="0" err="1"/>
              <a:t>loop_interchange</a:t>
            </a:r>
            <a:r>
              <a:rPr lang="en-US" altLang="ja-JP" sz="1600" dirty="0"/>
              <a:t>"&gt;</a:t>
            </a:r>
          </a:p>
          <a:p>
            <a:r>
              <a:rPr lang="en-US" altLang="ja-JP" sz="1600" dirty="0"/>
              <a:t>  &lt;</a:t>
            </a:r>
            <a:r>
              <a:rPr lang="en-US" altLang="ja-JP" sz="1600" dirty="0" err="1"/>
              <a:t>xsl:choose</a:t>
            </a:r>
            <a:r>
              <a:rPr lang="en-US" altLang="ja-JP" sz="1600" dirty="0"/>
              <a:t>&gt;</a:t>
            </a:r>
          </a:p>
          <a:p>
            <a:r>
              <a:rPr lang="en-US" altLang="ja-JP" sz="1600" dirty="0"/>
              <a:t>   &lt;</a:t>
            </a:r>
            <a:r>
              <a:rPr lang="en-US" altLang="ja-JP" sz="1600" dirty="0" err="1"/>
              <a:t>xsl:when</a:t>
            </a:r>
            <a:endParaRPr lang="en-US" altLang="ja-JP" sz="1600" dirty="0"/>
          </a:p>
          <a:p>
            <a:r>
              <a:rPr lang="en-US" altLang="ja-JP" sz="1600" dirty="0"/>
              <a:t>    test="preceding-sibling::*[1]/</a:t>
            </a:r>
            <a:r>
              <a:rPr lang="en-US" altLang="ja-JP" sz="1600" dirty="0" err="1"/>
              <a:t>SgPragma</a:t>
            </a:r>
            <a:r>
              <a:rPr lang="en-US" altLang="ja-JP" sz="1600" dirty="0"/>
              <a:t>/DIRECTIVE[@name='loop']/CLAUSE[@name='interchange']/ARG/@value='1'"&gt;</a:t>
            </a:r>
          </a:p>
          <a:p>
            <a:r>
              <a:rPr lang="en-US" altLang="ja-JP" sz="1600" dirty="0"/>
              <a:t>    &lt;</a:t>
            </a:r>
            <a:r>
              <a:rPr lang="en-US" altLang="ja-JP" sz="1600" dirty="0" err="1"/>
              <a:t>xsl:element</a:t>
            </a:r>
            <a:r>
              <a:rPr lang="en-US" altLang="ja-JP" sz="1600" dirty="0"/>
              <a:t> name="</a:t>
            </a:r>
            <a:r>
              <a:rPr lang="en-US" altLang="ja-JP" sz="1600" dirty="0" err="1"/>
              <a:t>SgFortranDo</a:t>
            </a:r>
            <a:r>
              <a:rPr lang="en-US" altLang="ja-JP" sz="1600" dirty="0"/>
              <a:t>"&gt;</a:t>
            </a:r>
          </a:p>
          <a:p>
            <a:r>
              <a:rPr lang="en-US" altLang="ja-JP" sz="1600" dirty="0"/>
              <a:t>     &lt;</a:t>
            </a:r>
            <a:r>
              <a:rPr lang="en-US" altLang="ja-JP" sz="1600" dirty="0" err="1"/>
              <a:t>xsl:copy-of</a:t>
            </a:r>
            <a:r>
              <a:rPr lang="en-US" altLang="ja-JP" sz="1600" dirty="0"/>
              <a:t> select="</a:t>
            </a:r>
            <a:r>
              <a:rPr lang="en-US" altLang="ja-JP" sz="1600" dirty="0" err="1"/>
              <a:t>SgBasicBlock</a:t>
            </a:r>
            <a:r>
              <a:rPr lang="en-US" altLang="ja-JP" sz="1600" dirty="0"/>
              <a:t>/</a:t>
            </a:r>
            <a:r>
              <a:rPr lang="en-US" altLang="ja-JP" sz="1600" dirty="0" err="1"/>
              <a:t>SgFortranDo</a:t>
            </a:r>
            <a:r>
              <a:rPr lang="en-US" altLang="ja-JP" sz="1600" dirty="0"/>
              <a:t>/@*" /&gt;</a:t>
            </a:r>
          </a:p>
          <a:p>
            <a:r>
              <a:rPr lang="en-US" altLang="ja-JP" sz="1600" dirty="0"/>
              <a:t>     &lt;</a:t>
            </a:r>
            <a:r>
              <a:rPr lang="en-US" altLang="ja-JP" sz="1600" dirty="0" err="1"/>
              <a:t>xsl:copy-of</a:t>
            </a:r>
            <a:r>
              <a:rPr lang="en-US" altLang="ja-JP" sz="1600" dirty="0"/>
              <a:t> select="</a:t>
            </a:r>
            <a:r>
              <a:rPr lang="en-US" altLang="ja-JP" sz="1600" dirty="0" err="1"/>
              <a:t>SgBasicBlock</a:t>
            </a:r>
            <a:r>
              <a:rPr lang="en-US" altLang="ja-JP" sz="1600" dirty="0"/>
              <a:t>/</a:t>
            </a:r>
            <a:r>
              <a:rPr lang="en-US" altLang="ja-JP" sz="1600" dirty="0" err="1"/>
              <a:t>SgFortranDo</a:t>
            </a:r>
            <a:r>
              <a:rPr lang="en-US" altLang="ja-JP" sz="1600" dirty="0"/>
              <a:t>/</a:t>
            </a:r>
            <a:r>
              <a:rPr lang="en-US" altLang="ja-JP" sz="1600" dirty="0" err="1"/>
              <a:t>SgAssignOp</a:t>
            </a:r>
            <a:r>
              <a:rPr lang="en-US" altLang="ja-JP" sz="1600" dirty="0"/>
              <a:t>" /&gt;</a:t>
            </a:r>
          </a:p>
          <a:p>
            <a:r>
              <a:rPr lang="en-US" altLang="ja-JP" sz="1600" dirty="0"/>
              <a:t>     &lt;</a:t>
            </a:r>
            <a:r>
              <a:rPr lang="en-US" altLang="ja-JP" sz="1600" dirty="0" err="1"/>
              <a:t>xsl:copy-of</a:t>
            </a:r>
            <a:r>
              <a:rPr lang="en-US" altLang="ja-JP" sz="1600" dirty="0"/>
              <a:t> select="</a:t>
            </a:r>
            <a:r>
              <a:rPr lang="en-US" altLang="ja-JP" sz="1600" dirty="0" err="1"/>
              <a:t>SgBasicBlock</a:t>
            </a:r>
            <a:r>
              <a:rPr lang="en-US" altLang="ja-JP" sz="1600" dirty="0"/>
              <a:t>/</a:t>
            </a:r>
            <a:r>
              <a:rPr lang="en-US" altLang="ja-JP" sz="1600" dirty="0" err="1"/>
              <a:t>SgFortranDo</a:t>
            </a:r>
            <a:r>
              <a:rPr lang="en-US" altLang="ja-JP" sz="1600" dirty="0"/>
              <a:t>/</a:t>
            </a:r>
            <a:r>
              <a:rPr lang="en-US" altLang="ja-JP" sz="1600" dirty="0" err="1"/>
              <a:t>SgIntVal</a:t>
            </a:r>
            <a:r>
              <a:rPr lang="en-US" altLang="ja-JP" sz="1600" dirty="0"/>
              <a:t>" /&gt;</a:t>
            </a:r>
          </a:p>
          <a:p>
            <a:r>
              <a:rPr lang="en-US" altLang="ja-JP" sz="1600" dirty="0"/>
              <a:t>     &lt;</a:t>
            </a:r>
            <a:r>
              <a:rPr lang="en-US" altLang="ja-JP" sz="1600" dirty="0" err="1"/>
              <a:t>xsl:copy-of</a:t>
            </a:r>
            <a:r>
              <a:rPr lang="en-US" altLang="ja-JP" sz="1600" dirty="0"/>
              <a:t> select="</a:t>
            </a:r>
            <a:r>
              <a:rPr lang="en-US" altLang="ja-JP" sz="1600" dirty="0" err="1"/>
              <a:t>SgBasicBlock</a:t>
            </a:r>
            <a:r>
              <a:rPr lang="en-US" altLang="ja-JP" sz="1600" dirty="0"/>
              <a:t>/</a:t>
            </a:r>
            <a:r>
              <a:rPr lang="en-US" altLang="ja-JP" sz="1600" dirty="0" err="1"/>
              <a:t>SgFortranDo</a:t>
            </a:r>
            <a:r>
              <a:rPr lang="en-US" altLang="ja-JP" sz="1600" dirty="0"/>
              <a:t>/</a:t>
            </a:r>
            <a:r>
              <a:rPr lang="en-US" altLang="ja-JP" sz="1600" dirty="0" err="1"/>
              <a:t>SgNullExpression</a:t>
            </a:r>
            <a:r>
              <a:rPr lang="en-US" altLang="ja-JP" sz="1600" dirty="0"/>
              <a:t>" /&gt;</a:t>
            </a:r>
          </a:p>
          <a:p>
            <a:r>
              <a:rPr lang="en-US" altLang="ja-JP" sz="1600" dirty="0"/>
              <a:t>     &lt;</a:t>
            </a:r>
            <a:r>
              <a:rPr lang="en-US" altLang="ja-JP" sz="1600" dirty="0" err="1"/>
              <a:t>xsl:element</a:t>
            </a:r>
            <a:r>
              <a:rPr lang="en-US" altLang="ja-JP" sz="1600" dirty="0"/>
              <a:t> name="</a:t>
            </a:r>
            <a:r>
              <a:rPr lang="en-US" altLang="ja-JP" sz="1600" dirty="0" err="1"/>
              <a:t>SgBasicBlock</a:t>
            </a:r>
            <a:r>
              <a:rPr lang="en-US" altLang="ja-JP" sz="1600" dirty="0"/>
              <a:t>"&gt;</a:t>
            </a:r>
          </a:p>
          <a:p>
            <a:r>
              <a:rPr lang="en-US" altLang="ja-JP" sz="1600" dirty="0"/>
              <a:t>      &lt;</a:t>
            </a:r>
            <a:r>
              <a:rPr lang="en-US" altLang="ja-JP" sz="1600" dirty="0" err="1"/>
              <a:t>xsl:copy-of</a:t>
            </a:r>
            <a:r>
              <a:rPr lang="en-US" altLang="ja-JP" sz="1600" dirty="0"/>
              <a:t> select="</a:t>
            </a:r>
            <a:r>
              <a:rPr lang="en-US" altLang="ja-JP" sz="1600" dirty="0" err="1"/>
              <a:t>SgBasicBlock</a:t>
            </a:r>
            <a:r>
              <a:rPr lang="en-US" altLang="ja-JP" sz="1600" dirty="0"/>
              <a:t>/@*" /&gt;</a:t>
            </a:r>
          </a:p>
          <a:p>
            <a:r>
              <a:rPr lang="en-US" altLang="ja-JP" sz="1600" dirty="0"/>
              <a:t>      &lt;</a:t>
            </a:r>
            <a:r>
              <a:rPr lang="en-US" altLang="ja-JP" sz="1600" dirty="0" err="1"/>
              <a:t>xsl:copy</a:t>
            </a:r>
            <a:r>
              <a:rPr lang="en-US" altLang="ja-JP" sz="1600" dirty="0"/>
              <a:t>&gt;</a:t>
            </a:r>
          </a:p>
          <a:p>
            <a:r>
              <a:rPr lang="en-US" altLang="ja-JP" sz="1600" dirty="0"/>
              <a:t>       &lt;</a:t>
            </a:r>
            <a:r>
              <a:rPr lang="en-US" altLang="ja-JP" sz="1600" dirty="0" err="1"/>
              <a:t>xsl:copy-of</a:t>
            </a:r>
            <a:r>
              <a:rPr lang="en-US" altLang="ja-JP" sz="1600" dirty="0"/>
              <a:t> select="@*" /&gt;</a:t>
            </a:r>
          </a:p>
          <a:p>
            <a:r>
              <a:rPr lang="en-US" altLang="ja-JP" sz="1600" dirty="0"/>
              <a:t>       &lt;</a:t>
            </a:r>
            <a:r>
              <a:rPr lang="en-US" altLang="ja-JP" sz="1600" dirty="0" err="1"/>
              <a:t>xsl:copy-of</a:t>
            </a:r>
            <a:r>
              <a:rPr lang="en-US" altLang="ja-JP" sz="1600" dirty="0"/>
              <a:t> select="./</a:t>
            </a:r>
            <a:r>
              <a:rPr lang="en-US" altLang="ja-JP" sz="1600" dirty="0" err="1"/>
              <a:t>SgAssignOp</a:t>
            </a:r>
            <a:r>
              <a:rPr lang="en-US" altLang="ja-JP" sz="1600" dirty="0"/>
              <a:t>" /&gt;</a:t>
            </a:r>
          </a:p>
          <a:p>
            <a:r>
              <a:rPr lang="en-US" altLang="ja-JP" sz="1600" dirty="0"/>
              <a:t>       &lt;</a:t>
            </a:r>
            <a:r>
              <a:rPr lang="en-US" altLang="ja-JP" sz="1600" dirty="0" err="1"/>
              <a:t>xsl:copy-of</a:t>
            </a:r>
            <a:r>
              <a:rPr lang="en-US" altLang="ja-JP" sz="1600" dirty="0"/>
              <a:t> select="./</a:t>
            </a:r>
            <a:r>
              <a:rPr lang="en-US" altLang="ja-JP" sz="1600" dirty="0" err="1"/>
              <a:t>SgIntVal</a:t>
            </a:r>
            <a:r>
              <a:rPr lang="en-US" altLang="ja-JP" sz="1600" dirty="0"/>
              <a:t>" /&gt;</a:t>
            </a:r>
          </a:p>
          <a:p>
            <a:r>
              <a:rPr lang="en-US" altLang="ja-JP" sz="1600" dirty="0"/>
              <a:t>       &lt;</a:t>
            </a:r>
            <a:r>
              <a:rPr lang="en-US" altLang="ja-JP" sz="1600" dirty="0" err="1"/>
              <a:t>xsl:copy-of</a:t>
            </a:r>
            <a:r>
              <a:rPr lang="en-US" altLang="ja-JP" sz="1600" dirty="0"/>
              <a:t> select="./</a:t>
            </a:r>
            <a:r>
              <a:rPr lang="en-US" altLang="ja-JP" sz="1600" dirty="0" err="1"/>
              <a:t>SgNullExpression</a:t>
            </a:r>
            <a:r>
              <a:rPr lang="en-US" altLang="ja-JP" sz="1600" dirty="0"/>
              <a:t>" /&gt;</a:t>
            </a:r>
          </a:p>
          <a:p>
            <a:r>
              <a:rPr lang="en-US" altLang="ja-JP" sz="1600" dirty="0"/>
              <a:t>       &lt;</a:t>
            </a:r>
            <a:r>
              <a:rPr lang="en-US" altLang="ja-JP" sz="1600" dirty="0" err="1"/>
              <a:t>xsl:copy-of</a:t>
            </a:r>
            <a:r>
              <a:rPr lang="en-US" altLang="ja-JP" sz="1600" dirty="0"/>
              <a:t> select="</a:t>
            </a:r>
            <a:r>
              <a:rPr lang="en-US" altLang="ja-JP" sz="1600" dirty="0" err="1"/>
              <a:t>SgBasicBlock</a:t>
            </a:r>
            <a:r>
              <a:rPr lang="en-US" altLang="ja-JP" sz="1600" dirty="0"/>
              <a:t>/</a:t>
            </a:r>
            <a:r>
              <a:rPr lang="en-US" altLang="ja-JP" sz="1600" dirty="0" err="1"/>
              <a:t>SgFortranDo</a:t>
            </a:r>
            <a:r>
              <a:rPr lang="en-US" altLang="ja-JP" sz="1600" dirty="0"/>
              <a:t>/</a:t>
            </a:r>
            <a:r>
              <a:rPr lang="en-US" altLang="ja-JP" sz="1600" dirty="0" err="1"/>
              <a:t>SgBasicBlock</a:t>
            </a:r>
            <a:r>
              <a:rPr lang="en-US" altLang="ja-JP" sz="1600" dirty="0"/>
              <a:t>" /&gt;</a:t>
            </a:r>
          </a:p>
          <a:p>
            <a:r>
              <a:rPr lang="en-US" altLang="ja-JP" sz="1600" dirty="0"/>
              <a:t>      &lt;/</a:t>
            </a:r>
            <a:r>
              <a:rPr lang="en-US" altLang="ja-JP" sz="1600" dirty="0" err="1"/>
              <a:t>xsl:copy</a:t>
            </a:r>
            <a:r>
              <a:rPr lang="en-US" altLang="ja-JP" sz="1600" dirty="0"/>
              <a:t>&gt;</a:t>
            </a:r>
          </a:p>
          <a:p>
            <a:r>
              <a:rPr lang="en-US" altLang="ja-JP" sz="1600" dirty="0"/>
              <a:t>     &lt;/</a:t>
            </a:r>
            <a:r>
              <a:rPr lang="en-US" altLang="ja-JP" sz="1600" dirty="0" err="1"/>
              <a:t>xsl:element</a:t>
            </a:r>
            <a:r>
              <a:rPr lang="en-US" altLang="ja-JP" sz="1600" dirty="0"/>
              <a:t>&gt;</a:t>
            </a:r>
          </a:p>
          <a:p>
            <a:r>
              <a:rPr lang="en-US" altLang="ja-JP" sz="1600" dirty="0"/>
              <a:t>    &lt;/</a:t>
            </a:r>
            <a:r>
              <a:rPr lang="en-US" altLang="ja-JP" sz="1600" dirty="0" err="1"/>
              <a:t>xsl:element</a:t>
            </a:r>
            <a:r>
              <a:rPr lang="en-US" altLang="ja-JP" sz="1600" dirty="0"/>
              <a:t>&gt;</a:t>
            </a:r>
          </a:p>
          <a:p>
            <a:r>
              <a:rPr lang="en-US" altLang="ja-JP" sz="1600" dirty="0"/>
              <a:t>   &lt;/</a:t>
            </a:r>
            <a:r>
              <a:rPr lang="en-US" altLang="ja-JP" sz="1600" dirty="0" err="1"/>
              <a:t>xsl:when</a:t>
            </a:r>
            <a:r>
              <a:rPr lang="en-US" altLang="ja-JP" sz="1600" dirty="0"/>
              <a:t>&gt;</a:t>
            </a:r>
          </a:p>
          <a:p>
            <a:r>
              <a:rPr lang="en-US" altLang="ja-JP" sz="1600" dirty="0"/>
              <a:t>...</a:t>
            </a:r>
          </a:p>
        </p:txBody>
      </p:sp>
      <p:sp>
        <p:nvSpPr>
          <p:cNvPr id="5" name="正方形/長方形 4"/>
          <p:cNvSpPr/>
          <p:nvPr/>
        </p:nvSpPr>
        <p:spPr bwMode="auto">
          <a:xfrm>
            <a:off x="539552" y="2378497"/>
            <a:ext cx="6624736" cy="1770583"/>
          </a:xfrm>
          <a:prstGeom prst="rect">
            <a:avLst/>
          </a:prstGeom>
          <a:noFill/>
          <a:ln w="317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MS UI Gothic" panose="020B0600070205080204" pitchFamily="50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7113210" y="2378497"/>
            <a:ext cx="15632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</a:rPr>
              <a:t>内側ループをコピー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7" name="正方形/長方形 6"/>
          <p:cNvSpPr/>
          <p:nvPr/>
        </p:nvSpPr>
        <p:spPr bwMode="auto">
          <a:xfrm>
            <a:off x="827584" y="4149081"/>
            <a:ext cx="6624736" cy="1728192"/>
          </a:xfrm>
          <a:prstGeom prst="rect">
            <a:avLst/>
          </a:prstGeom>
          <a:noFill/>
          <a:ln w="317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MS UI Gothic" panose="020B0600070205080204" pitchFamily="50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719518" y="5877273"/>
            <a:ext cx="25248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solidFill>
                  <a:srgbClr val="FF0000"/>
                </a:solidFill>
              </a:rPr>
              <a:t>その後、外</a:t>
            </a:r>
            <a:r>
              <a:rPr kumimoji="1" lang="ja-JP" altLang="en-US" dirty="0" smtClean="0">
                <a:solidFill>
                  <a:srgbClr val="FF0000"/>
                </a:solidFill>
              </a:rPr>
              <a:t>側ループをコピー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9" name="正方形/長方形 8"/>
          <p:cNvSpPr/>
          <p:nvPr/>
        </p:nvSpPr>
        <p:spPr bwMode="auto">
          <a:xfrm>
            <a:off x="3779912" y="908720"/>
            <a:ext cx="2664296" cy="378515"/>
          </a:xfrm>
          <a:prstGeom prst="rect">
            <a:avLst/>
          </a:prstGeom>
          <a:noFill/>
          <a:ln w="317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MS UI Gothic" panose="020B0600070205080204" pitchFamily="50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139952" y="1214289"/>
            <a:ext cx="4415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</a:rPr>
              <a:t>インターチェンジ用ルール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267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変換</a:t>
            </a:r>
            <a:r>
              <a:rPr kumimoji="1" lang="en-US" altLang="ja-JP" dirty="0" smtClean="0"/>
              <a:t>Sample: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NT-Opt (</a:t>
            </a:r>
            <a:r>
              <a:rPr kumimoji="1" lang="ja-JP" altLang="en-US" dirty="0" smtClean="0"/>
              <a:t>旧</a:t>
            </a:r>
            <a:r>
              <a:rPr kumimoji="1" lang="en-US" altLang="ja-JP" dirty="0" smtClean="0"/>
              <a:t>flatten)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09600" y="884239"/>
            <a:ext cx="8153400" cy="1176610"/>
          </a:xfrm>
        </p:spPr>
        <p:txBody>
          <a:bodyPr/>
          <a:lstStyle/>
          <a:p>
            <a:r>
              <a:rPr kumimoji="1" lang="ja-JP" altLang="en-US" dirty="0" smtClean="0"/>
              <a:t>ベクトル向けコード → </a:t>
            </a:r>
            <a:r>
              <a:rPr kumimoji="1" lang="en-US" altLang="ja-JP" dirty="0" smtClean="0"/>
              <a:t>GPU</a:t>
            </a:r>
            <a:r>
              <a:rPr kumimoji="1" lang="ja-JP" altLang="en-US" dirty="0" smtClean="0"/>
              <a:t>向けコード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474130"/>
            <a:ext cx="3429479" cy="3115110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2717051"/>
            <a:ext cx="3791479" cy="2629267"/>
          </a:xfrm>
          <a:prstGeom prst="rect">
            <a:avLst/>
          </a:prstGeom>
        </p:spPr>
      </p:pic>
      <p:sp>
        <p:nvSpPr>
          <p:cNvPr id="6" name="右矢印 5"/>
          <p:cNvSpPr/>
          <p:nvPr/>
        </p:nvSpPr>
        <p:spPr bwMode="auto">
          <a:xfrm>
            <a:off x="3825015" y="3914290"/>
            <a:ext cx="891001" cy="36004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MS UI Gothic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56616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_template">
  <a:themeElements>
    <a:clrScheme name="ppt_template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ppt_template">
      <a:majorFont>
        <a:latin typeface="Tahoma"/>
        <a:ea typeface="MS UI Gothic"/>
        <a:cs typeface=""/>
      </a:majorFont>
      <a:minorFont>
        <a:latin typeface="MS UI Gothic"/>
        <a:ea typeface="MS UI Gothi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MS UI Gothic" panose="020B0600070205080204" pitchFamily="5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MS UI Gothic" panose="020B0600070205080204" pitchFamily="50" charset="-128"/>
          </a:defRPr>
        </a:defPPr>
      </a:lstStyle>
    </a:lnDef>
  </a:objectDefaults>
  <a:extraClrSchemeLst>
    <a:extraClrScheme>
      <a:clrScheme name="ppt_templat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_template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_templat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ppt_template</Template>
  <TotalTime>193</TotalTime>
  <Words>2130</Words>
  <Application>Microsoft Office PowerPoint</Application>
  <PresentationFormat>画面に合わせる (4:3)</PresentationFormat>
  <Paragraphs>378</Paragraphs>
  <Slides>17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24" baseType="lpstr">
      <vt:lpstr>ＭＳ Ｐゴシック</vt:lpstr>
      <vt:lpstr>MS UI Gothic</vt:lpstr>
      <vt:lpstr>Arial</vt:lpstr>
      <vt:lpstr>Calibri</vt:lpstr>
      <vt:lpstr>Tahoma</vt:lpstr>
      <vt:lpstr>Wingdings</vt:lpstr>
      <vt:lpstr>ppt_template</vt:lpstr>
      <vt:lpstr>Xevolverによる変換サンプル</vt:lpstr>
      <vt:lpstr>Xevolver概要</vt:lpstr>
      <vt:lpstr>src2xml, xml2src</vt:lpstr>
      <vt:lpstr>xsltrans(xslproc)</vt:lpstr>
      <vt:lpstr>恒等変換を行うXSL</vt:lpstr>
      <vt:lpstr>dir2xml</vt:lpstr>
      <vt:lpstr>最も単純な XSL Sample: 変数名変換</vt:lpstr>
      <vt:lpstr>XSL Sample: ループインターチェンジ</vt:lpstr>
      <vt:lpstr>変換Sample: NT-Opt (旧flatten)</vt:lpstr>
      <vt:lpstr>XSL Sample: NT-Opt (旧flatten) その1</vt:lpstr>
      <vt:lpstr>XSL Sample: NT-Opt (旧flatten) その2</vt:lpstr>
      <vt:lpstr>参考: NT-Opt (旧flatten) その3</vt:lpstr>
      <vt:lpstr>複合変換: NT-Opt + OpenACC挿入</vt:lpstr>
      <vt:lpstr>NT-Opt with OpenACC</vt:lpstr>
      <vt:lpstr>ユーザ定義ルール: OpenACCディレクティブ挿入</vt:lpstr>
      <vt:lpstr>まとめ</vt:lpstr>
      <vt:lpstr>PowerPoint プレゼンテーション</vt:lpstr>
    </vt:vector>
  </TitlesOfParts>
  <Company>hirakilab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Xev-Tutorial</dc:title>
  <dc:creator>shoichi HIRASAWA</dc:creator>
  <cp:lastModifiedBy>shoichi HIRASAWA</cp:lastModifiedBy>
  <cp:revision>68</cp:revision>
  <dcterms:created xsi:type="dcterms:W3CDTF">2014-10-17T02:19:33Z</dcterms:created>
  <dcterms:modified xsi:type="dcterms:W3CDTF">2014-10-17T05:34:45Z</dcterms:modified>
</cp:coreProperties>
</file>