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59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5" r:id="rId21"/>
    <p:sldId id="286" r:id="rId22"/>
    <p:sldId id="287" r:id="rId23"/>
    <p:sldId id="328" r:id="rId24"/>
    <p:sldId id="329" r:id="rId25"/>
    <p:sldId id="332" r:id="rId26"/>
    <p:sldId id="331" r:id="rId27"/>
    <p:sldId id="330" r:id="rId28"/>
    <p:sldId id="333" r:id="rId29"/>
    <p:sldId id="334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317" r:id="rId39"/>
    <p:sldId id="296" r:id="rId40"/>
    <p:sldId id="295" r:id="rId41"/>
    <p:sldId id="301" r:id="rId42"/>
    <p:sldId id="298" r:id="rId43"/>
    <p:sldId id="299" r:id="rId44"/>
    <p:sldId id="310" r:id="rId45"/>
    <p:sldId id="311" r:id="rId46"/>
    <p:sldId id="312" r:id="rId47"/>
    <p:sldId id="309" r:id="rId48"/>
    <p:sldId id="313" r:id="rId49"/>
    <p:sldId id="308" r:id="rId50"/>
    <p:sldId id="307" r:id="rId51"/>
    <p:sldId id="306" r:id="rId52"/>
    <p:sldId id="314" r:id="rId53"/>
    <p:sldId id="315" r:id="rId54"/>
    <p:sldId id="305" r:id="rId55"/>
    <p:sldId id="316" r:id="rId56"/>
    <p:sldId id="318" r:id="rId57"/>
    <p:sldId id="319" r:id="rId58"/>
    <p:sldId id="320" r:id="rId59"/>
    <p:sldId id="321" r:id="rId60"/>
    <p:sldId id="322" r:id="rId61"/>
    <p:sldId id="326" r:id="rId62"/>
    <p:sldId id="327" r:id="rId63"/>
    <p:sldId id="32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CS 107: Computer Architecture and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/>
          <a:p>
            <a:r>
              <a:rPr lang="en-US" dirty="0"/>
              <a:t>SBCC</a:t>
            </a:r>
          </a:p>
          <a:p>
            <a:r>
              <a:rPr lang="en-US" dirty="0"/>
              <a:t> Fall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62000" y="990600"/>
            <a:ext cx="7498656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800" b="1" dirty="0">
                <a:solidFill>
                  <a:srgbClr val="0070C0"/>
                </a:solidFill>
              </a:rPr>
              <a:t>CC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}	</a:t>
            </a:r>
            <a:r>
              <a:rPr lang="en-US" sz="2800" b="1" dirty="0"/>
              <a:t>&lt;label&gt;	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; LR = &lt;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of next instruction&gt;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			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; PC = &lt;label&gt; 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; or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				; if (CC==true) {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;     LR = &lt;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of next instruction&gt;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;     PC = &lt;label&gt;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; }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BX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800" b="1" dirty="0">
                <a:solidFill>
                  <a:srgbClr val="0070C0"/>
                </a:solidFill>
              </a:rPr>
              <a:t>CC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LR	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; PC = LR or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				; if (CC==true) PC = LR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LR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R14</a:t>
            </a:r>
          </a:p>
          <a:p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752600" y="17526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0x00000164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743200" y="1752600"/>
            <a:ext cx="190500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1600" y="2057400"/>
            <a:ext cx="38100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24200" y="40386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0x00000172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257800" y="4191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00200" y="2133600"/>
            <a:ext cx="15240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048000" y="40386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7526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429000" y="2057400"/>
            <a:ext cx="220980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0x0000015E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0x52525252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752600" y="2590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0x00000164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0x52525252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819400" y="266700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76400" y="3048000"/>
            <a:ext cx="76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24200" y="40386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0x00000172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0x00000163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257800" y="4191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00200" y="3048000"/>
            <a:ext cx="152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048000" y="40386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 keystones of programming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1384012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Assignment operator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1295400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MUL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C * 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SDIV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(C * 9) / 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((C * 9) / 5) + 32</a:t>
            </a:r>
          </a:p>
        </p:txBody>
      </p:sp>
    </p:spTree>
    <p:extLst>
      <p:ext uri="{BB962C8B-B14F-4D97-AF65-F5344CB8AC3E}">
        <p14:creationId xmlns:p14="http://schemas.microsoft.com/office/powerpoint/2010/main" val="118781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3810000"/>
          <a:ext cx="2590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0x00000163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7526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752600" y="2895600"/>
            <a:ext cx="388620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90600"/>
            <a:ext cx="35052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</a:t>
            </a:r>
            <a:r>
              <a:rPr lang="en-US" sz="1600" b="1" dirty="0"/>
              <a:t>stack </a:t>
            </a:r>
            <a:r>
              <a:rPr lang="en-US" sz="1400" dirty="0"/>
              <a:t>is a container of objects that are inserted and removed according to the </a:t>
            </a:r>
            <a:r>
              <a:rPr lang="en-US" sz="1400" b="1" dirty="0"/>
              <a:t>last-in first-out (LIFO)</a:t>
            </a:r>
            <a:r>
              <a:rPr lang="en-US" sz="1400" dirty="0"/>
              <a:t> principle. In the pushdown stacks only two operations are allowed: </a:t>
            </a:r>
            <a:r>
              <a:rPr lang="en-US" sz="1400" b="1" dirty="0"/>
              <a:t>push</a:t>
            </a:r>
            <a:r>
              <a:rPr lang="en-US" sz="1400" dirty="0"/>
              <a:t> the item into the stack, and </a:t>
            </a:r>
            <a:r>
              <a:rPr lang="en-US" sz="1400" b="1" dirty="0"/>
              <a:t>pop</a:t>
            </a:r>
            <a:r>
              <a:rPr lang="en-US" sz="1400" dirty="0"/>
              <a:t> the item out of the stack. A stack is a limited access data structure - elements can be added and removed from the stack only at the top. </a:t>
            </a:r>
            <a:r>
              <a:rPr lang="en-US" sz="1400" b="1" dirty="0"/>
              <a:t>push</a:t>
            </a:r>
            <a:r>
              <a:rPr lang="en-US" sz="1400" dirty="0"/>
              <a:t> adds an item to the top of the stack, </a:t>
            </a:r>
            <a:r>
              <a:rPr lang="en-US" sz="1400" b="1" dirty="0"/>
              <a:t>pop</a:t>
            </a:r>
            <a:r>
              <a:rPr lang="en-US" sz="1400" dirty="0"/>
              <a:t> removes the item from the top. A helpful analogy is to think of a stack of books; you can remove only the top book, also you can add a new book on the top.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59" y="4114800"/>
            <a:ext cx="2019681" cy="1816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3886200" cy="507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9906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Stack is placed in RAM.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May be as large as whole RAM.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General Purpose register(s) may be used as the stack pointer.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R13 (SP) is a dedicated register for stack pointer.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Stack may keep return addresses, local variables and parameters passed to subroutines.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May be used as temporary storage for any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990600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PUSH</a:t>
            </a:r>
            <a:r>
              <a:rPr lang="en-US" sz="2000" b="1" dirty="0"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CC</a:t>
            </a:r>
            <a:r>
              <a:rPr lang="en-US" sz="2000" b="1" dirty="0"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{reg. list}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; Push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                                          ; R13 is SP</a:t>
            </a:r>
          </a:p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POP</a:t>
            </a:r>
            <a:r>
              <a:rPr lang="en-US" sz="2000" b="1" dirty="0"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CC</a:t>
            </a:r>
            <a:r>
              <a:rPr lang="en-US" sz="2000" b="1" dirty="0"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{reg. list}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; Pop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                                           ; R13 is SP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2895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{reg. list} </a:t>
            </a:r>
            <a:r>
              <a:rPr lang="en-US" dirty="0"/>
              <a:t>list may contain any or all of </a:t>
            </a:r>
            <a:r>
              <a:rPr lang="en-US" b="1" dirty="0">
                <a:solidFill>
                  <a:srgbClr val="00B050"/>
                </a:solidFill>
              </a:rPr>
              <a:t>R0</a:t>
            </a:r>
            <a:r>
              <a:rPr lang="en-US" dirty="0"/>
              <a:t> - </a:t>
            </a:r>
            <a:r>
              <a:rPr lang="en-US" b="1" dirty="0">
                <a:solidFill>
                  <a:srgbClr val="00B050"/>
                </a:solidFill>
              </a:rPr>
              <a:t>R15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lowest register </a:t>
            </a:r>
            <a:r>
              <a:rPr lang="en-US" b="1" dirty="0"/>
              <a:t>always </a:t>
            </a:r>
            <a:r>
              <a:rPr lang="en-US" dirty="0"/>
              <a:t>uses the lowest address, and so on, in increasing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doesn’t matter how the registers are ordered in </a:t>
            </a:r>
            <a:r>
              <a:rPr lang="en-US" b="1" dirty="0"/>
              <a:t>{reg. list}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example of </a:t>
            </a:r>
            <a:r>
              <a:rPr lang="en-US" b="1" dirty="0"/>
              <a:t>{reg. list}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b="1" dirty="0"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cs typeface="Courier New" panose="02070309020205020404" pitchFamily="49" charset="0"/>
              </a:rPr>
              <a:t>R2</a:t>
            </a:r>
            <a:r>
              <a:rPr lang="en-US" b="1" dirty="0"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b="1" dirty="0"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B050"/>
                </a:solidFill>
                <a:cs typeface="Courier New" panose="02070309020205020404" pitchFamily="49" charset="0"/>
              </a:rPr>
              <a:t>R8</a:t>
            </a:r>
            <a:r>
              <a:rPr lang="en-US" b="1" dirty="0"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cs typeface="Courier New" panose="02070309020205020404" pitchFamily="49" charset="0"/>
              </a:rPr>
              <a:t>LR</a:t>
            </a:r>
            <a:r>
              <a:rPr lang="en-US" b="1" dirty="0">
                <a:cs typeface="Courier New" panose="02070309020205020404" pitchFamily="49" charset="0"/>
              </a:rPr>
              <a:t>}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R2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R5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R6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R7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b="1" dirty="0">
                <a:cs typeface="Courier New" panose="02070309020205020404" pitchFamily="49" charset="0"/>
              </a:rPr>
              <a:t> R8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b="1" dirty="0">
                <a:cs typeface="Courier New" panose="02070309020205020404" pitchFamily="49" charset="0"/>
              </a:rPr>
              <a:t>LR</a:t>
            </a:r>
            <a:r>
              <a:rPr lang="en-US" dirty="0">
                <a:cs typeface="Courier New" panose="02070309020205020404" pitchFamily="49" charset="0"/>
              </a:rPr>
              <a:t> are included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PUSH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0x10000410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962400" y="5867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PUSH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0x10000404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1524000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 </a:t>
            </a:r>
            <a:r>
              <a:rPr lang="en-US" b="1" dirty="0"/>
              <a:t>SP = SP – 3 * 4 </a:t>
            </a:r>
            <a:r>
              <a:rPr lang="en-US" b="1" i="1" dirty="0"/>
              <a:t>( </a:t>
            </a:r>
            <a:r>
              <a:rPr lang="en-US" b="1" i="1" dirty="0">
                <a:solidFill>
                  <a:srgbClr val="0070C0"/>
                </a:solidFill>
              </a:rPr>
              <a:t>SUB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sp</a:t>
            </a:r>
            <a:r>
              <a:rPr lang="en-US" b="1" i="1" dirty="0"/>
              <a:t>, #</a:t>
            </a:r>
            <a:r>
              <a:rPr lang="en-US" b="1" i="1" dirty="0">
                <a:solidFill>
                  <a:srgbClr val="FF0000"/>
                </a:solidFill>
              </a:rPr>
              <a:t>12</a:t>
            </a:r>
            <a:r>
              <a:rPr lang="en-US" b="1" i="1" dirty="0"/>
              <a:t> )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2400" y="47244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838200"/>
            <a:ext cx="438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– number of registers in the list</a:t>
            </a:r>
          </a:p>
          <a:p>
            <a:r>
              <a:rPr lang="en-US" dirty="0"/>
              <a:t>4 – size of register in bytes (32 bits = 4 bytes)</a:t>
            </a:r>
          </a:p>
        </p:txBody>
      </p: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PUSH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0x10000404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1524000"/>
            <a:ext cx="3340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 SP = SP – 3 * 4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b="1" dirty="0" err="1"/>
              <a:t>Mem</a:t>
            </a:r>
            <a:r>
              <a:rPr lang="en-US" b="1" dirty="0"/>
              <a:t>[SP] = R1  </a:t>
            </a:r>
            <a:r>
              <a:rPr lang="en-US" b="1" i="1" dirty="0"/>
              <a:t> ( </a:t>
            </a:r>
            <a:r>
              <a:rPr lang="en-US" b="1" i="1" dirty="0">
                <a:solidFill>
                  <a:srgbClr val="0070C0"/>
                </a:solidFill>
              </a:rPr>
              <a:t>STR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r1</a:t>
            </a:r>
            <a:r>
              <a:rPr lang="en-US" b="1" i="1" dirty="0"/>
              <a:t>, [</a:t>
            </a:r>
            <a:r>
              <a:rPr lang="en-US" b="1" i="1" dirty="0">
                <a:solidFill>
                  <a:srgbClr val="00B050"/>
                </a:solidFill>
              </a:rPr>
              <a:t>sp</a:t>
            </a:r>
            <a:r>
              <a:rPr lang="en-US" b="1" i="1" dirty="0"/>
              <a:t>] 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47244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PUSH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0x10000404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1524000"/>
            <a:ext cx="3917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 SP = SP – 3 * 4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Mem</a:t>
            </a:r>
            <a:r>
              <a:rPr lang="en-US" dirty="0"/>
              <a:t>[SP] = R1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b="1" dirty="0" err="1"/>
              <a:t>Mem</a:t>
            </a:r>
            <a:r>
              <a:rPr lang="en-US" b="1" dirty="0"/>
              <a:t>[SP + 4] = R5 </a:t>
            </a:r>
            <a:r>
              <a:rPr lang="en-US" b="1" i="1" dirty="0"/>
              <a:t>( </a:t>
            </a:r>
            <a:r>
              <a:rPr lang="en-US" b="1" i="1" dirty="0">
                <a:solidFill>
                  <a:srgbClr val="0070C0"/>
                </a:solidFill>
              </a:rPr>
              <a:t>STR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r5</a:t>
            </a:r>
            <a:r>
              <a:rPr lang="en-US" b="1" i="1" dirty="0"/>
              <a:t>, [</a:t>
            </a:r>
            <a:r>
              <a:rPr lang="en-US" b="1" i="1" dirty="0">
                <a:solidFill>
                  <a:srgbClr val="00B050"/>
                </a:solidFill>
              </a:rPr>
              <a:t>sp</a:t>
            </a:r>
            <a:r>
              <a:rPr lang="en-US" b="1" i="1" dirty="0"/>
              <a:t>, #</a:t>
            </a:r>
            <a:r>
              <a:rPr lang="en-US" b="1" i="1" dirty="0">
                <a:solidFill>
                  <a:srgbClr val="FF0000"/>
                </a:solidFill>
              </a:rPr>
              <a:t>4</a:t>
            </a:r>
            <a:r>
              <a:rPr lang="en-US" b="1" i="1" dirty="0"/>
              <a:t>] 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51054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PUSH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0x10000404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1524000"/>
            <a:ext cx="3917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 SP = SP – 3 * 4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Mem</a:t>
            </a:r>
            <a:r>
              <a:rPr lang="en-US" dirty="0"/>
              <a:t>[SP] = R1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Mem</a:t>
            </a:r>
            <a:r>
              <a:rPr lang="en-US" dirty="0"/>
              <a:t>[SP + 4] = R5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  </a:t>
            </a:r>
            <a:r>
              <a:rPr lang="en-US" b="1" dirty="0" err="1"/>
              <a:t>Mem</a:t>
            </a:r>
            <a:r>
              <a:rPr lang="en-US" b="1" dirty="0"/>
              <a:t>[SP + 8] = R6 </a:t>
            </a:r>
            <a:r>
              <a:rPr lang="en-US" b="1" i="1" dirty="0"/>
              <a:t>( </a:t>
            </a:r>
            <a:r>
              <a:rPr lang="en-US" b="1" i="1" dirty="0">
                <a:solidFill>
                  <a:srgbClr val="0070C0"/>
                </a:solidFill>
              </a:rPr>
              <a:t>STR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r6</a:t>
            </a:r>
            <a:r>
              <a:rPr lang="en-US" b="1" i="1" dirty="0"/>
              <a:t>, [</a:t>
            </a:r>
            <a:r>
              <a:rPr lang="en-US" b="1" i="1" dirty="0">
                <a:solidFill>
                  <a:srgbClr val="00B050"/>
                </a:solidFill>
              </a:rPr>
              <a:t>sp</a:t>
            </a:r>
            <a:r>
              <a:rPr lang="en-US" b="1" i="1" dirty="0"/>
              <a:t>, #</a:t>
            </a:r>
            <a:r>
              <a:rPr lang="en-US" b="1" i="1" dirty="0">
                <a:solidFill>
                  <a:srgbClr val="FF0000"/>
                </a:solidFill>
              </a:rPr>
              <a:t>8</a:t>
            </a:r>
            <a:r>
              <a:rPr lang="en-US" b="1" i="1" dirty="0"/>
              <a:t>] 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54864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POP  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0x10000404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1524000"/>
            <a:ext cx="21900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R1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Mem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[SP]</a:t>
            </a:r>
          </a:p>
          <a:p>
            <a:pPr>
              <a:buFont typeface="Wingdings" pitchFamily="2" charset="2"/>
              <a:buChar char="q"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R5 =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Mem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[SP + 4]</a:t>
            </a:r>
          </a:p>
          <a:p>
            <a:pPr>
              <a:buFont typeface="Wingdings" pitchFamily="2" charset="2"/>
              <a:buChar char="q"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  </a:t>
            </a:r>
            <a:r>
              <a:rPr lang="en-US" b="1" dirty="0">
                <a:solidFill>
                  <a:srgbClr val="00B0F0"/>
                </a:solidFill>
              </a:rPr>
              <a:t>R6 = </a:t>
            </a:r>
            <a:r>
              <a:rPr lang="en-US" b="1" dirty="0" err="1">
                <a:solidFill>
                  <a:srgbClr val="00B0F0"/>
                </a:solidFill>
              </a:rPr>
              <a:t>Mem</a:t>
            </a:r>
            <a:r>
              <a:rPr lang="en-US" b="1" dirty="0">
                <a:solidFill>
                  <a:srgbClr val="00B0F0"/>
                </a:solidFill>
              </a:rPr>
              <a:t>[SP + 8]</a:t>
            </a:r>
          </a:p>
          <a:p>
            <a:pPr>
              <a:buFont typeface="Wingdings" pitchFamily="2" charset="2"/>
              <a:buChar char="q"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SP = SP + 3 * 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38600" y="5486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38600" y="5105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38600" y="4724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4800" y="5867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5600" y="1752600"/>
            <a:ext cx="2362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48000" y="2438400"/>
            <a:ext cx="20574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8000" y="2971800"/>
            <a:ext cx="17526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43200" y="3505200"/>
            <a:ext cx="1752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620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POP    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R1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R5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R6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609600" y="4495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R13 (SP)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0x10000410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4876800" y="2971800"/>
          <a:ext cx="3733800" cy="30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0x100003F8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0x100003FC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0x10000400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0x55555555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0x66666666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1524000"/>
            <a:ext cx="2167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 </a:t>
            </a:r>
            <a:r>
              <a:rPr lang="en-US" dirty="0"/>
              <a:t>R1 = </a:t>
            </a:r>
            <a:r>
              <a:rPr lang="en-US" dirty="0" err="1"/>
              <a:t>Mem</a:t>
            </a:r>
            <a:r>
              <a:rPr lang="en-US" dirty="0"/>
              <a:t>[SP]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R5 = </a:t>
            </a:r>
            <a:r>
              <a:rPr lang="en-US" dirty="0" err="1"/>
              <a:t>Mem</a:t>
            </a:r>
            <a:r>
              <a:rPr lang="en-US" dirty="0"/>
              <a:t>[SP + 4]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R6 = </a:t>
            </a:r>
            <a:r>
              <a:rPr lang="en-US" dirty="0" err="1"/>
              <a:t>Mem</a:t>
            </a:r>
            <a:r>
              <a:rPr lang="en-US" dirty="0"/>
              <a:t>[SP + 8]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SP = SP + 3 * 4</a:t>
            </a:r>
          </a:p>
        </p:txBody>
      </p:sp>
    </p:spTree>
    <p:extLst>
      <p:ext uri="{BB962C8B-B14F-4D97-AF65-F5344CB8AC3E}">
        <p14:creationId xmlns:p14="http://schemas.microsoft.com/office/powerpoint/2010/main" val="222541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1600" y="281940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Conditional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2730788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CMP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SUBNE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1384012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Assignment operator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1295400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MUL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C * 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SDIV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(C * 9) / 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((C * 9) / 5) + 32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 keystones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781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3352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  <a:r>
                        <a:rPr lang="en-US" baseline="0" dirty="0"/>
                        <a:t> (R13)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0x10000410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5037961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066800" y="4419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7600" y="1828800"/>
            <a:ext cx="9906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57150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5791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May be used as temporary storage for any data.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3352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  <a:r>
                        <a:rPr lang="en-US" baseline="0" dirty="0"/>
                        <a:t> (R13)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0x1000040C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5037961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990600" y="44958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5200" y="3962400"/>
            <a:ext cx="2743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5200" y="4724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05200" y="39624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57150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5791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May be used as temporary storage for any data.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3352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  <a:r>
                        <a:rPr lang="en-US" baseline="0" dirty="0"/>
                        <a:t> (R13)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0x1000040C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5037961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5626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57150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5791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May be used as temporary storage for any data.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0" y="9144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34766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LDRB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Mem[r0++]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STRB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r2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== 0 ???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str_copy_loop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!= 0)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 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0x25252525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=str_1_copy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&lt;0x00000152&gt;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BL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&lt;0x00000156&gt;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0x52525252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=str_2_copy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&lt;0x0000015E&gt;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0x00000164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stop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&lt;0x00000162&gt;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stop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3352800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PC (R15)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0x00000176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LR (R14)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  <a:r>
                        <a:rPr lang="en-US" baseline="0" dirty="0"/>
                        <a:t> (R13)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0x10000410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304800" y="5037961"/>
          <a:ext cx="3733800" cy="156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0x10000404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0x1000040C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0x25252525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0x10000410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990600" y="4572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5200" y="5105400"/>
            <a:ext cx="25908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05200" y="4724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05200" y="43434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57150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5791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May be used as temporary storage for any data.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14400"/>
            <a:ext cx="36631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 long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r3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i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byte *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r2 = 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do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*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}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0);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914401"/>
            <a:ext cx="3667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BL 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str_size(r0)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LDRB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Mem[r0++]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STRB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r3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SUBS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r2—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BGT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&gt; 0)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BX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886200"/>
            <a:ext cx="3733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 (input)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length of the string (result)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R3 - temporary variable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Result := 0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[r0++]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r2++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r3 == 0 ???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(r3 != 0)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14400"/>
            <a:ext cx="36631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 long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r3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i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r2 = 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do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*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}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0);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914401"/>
            <a:ext cx="3667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BL 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str_size(r0)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LDRB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Mem[r0++]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STRB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r3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SUBS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r2—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BGT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&gt; 0)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BX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886200"/>
            <a:ext cx="3733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 (input)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length of the string (result)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R3 - temporary variable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Result := 0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[r0++]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r2++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r3 == 0 ???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(r3 != 0)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sp>
        <p:nvSpPr>
          <p:cNvPr id="8" name="Explosion 2 7"/>
          <p:cNvSpPr/>
          <p:nvPr/>
        </p:nvSpPr>
        <p:spPr>
          <a:xfrm>
            <a:off x="914400" y="762000"/>
            <a:ext cx="3581400" cy="1828800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Lost Source Address!</a:t>
            </a:r>
          </a:p>
        </p:txBody>
      </p:sp>
      <p:sp>
        <p:nvSpPr>
          <p:cNvPr id="9" name="Explosion 2 8"/>
          <p:cNvSpPr/>
          <p:nvPr/>
        </p:nvSpPr>
        <p:spPr>
          <a:xfrm>
            <a:off x="1600200" y="2895600"/>
            <a:ext cx="2667000" cy="2362200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Lost LR!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38600" y="1752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62400" y="1905000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14401"/>
            <a:ext cx="36631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 long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r3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i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r2 = 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do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*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} </a:t>
            </a:r>
            <a:r>
              <a:rPr lang="pt-BR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0);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914401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u="sng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pt-BR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}  </a:t>
            </a:r>
            <a:r>
              <a:rPr lang="pt-BR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r2, r3 and LR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BL 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str_size(r0)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LDRB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Mem[r0++]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STRB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r3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SUBS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r2—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BGT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&gt; 0)</a:t>
            </a:r>
          </a:p>
          <a:p>
            <a:r>
              <a:rPr lang="en-US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u="sng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POP  </a:t>
            </a:r>
            <a:r>
              <a:rPr lang="en-US" sz="1200" b="1" u="sng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u="sng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u="sng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u="sng" dirty="0">
                <a:latin typeface="Consolas" pitchFamily="49" charset="0"/>
                <a:cs typeface="Consolas" pitchFamily="49" charset="0"/>
              </a:rPr>
              <a:t>}  </a:t>
            </a:r>
            <a:r>
              <a:rPr lang="en-US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 and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; return LR -&gt; PC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;</a:t>
            </a:r>
            <a:endParaRPr lang="pt-BR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b="1" strike="sngStrik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BX   LR            ; return</a:t>
            </a:r>
            <a:endParaRPr lang="en-US" sz="1200" strike="sngStrike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886200"/>
            <a:ext cx="4343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 (input)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length of the string (result)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R3 - temporary variable</a:t>
            </a:r>
          </a:p>
          <a:p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u="sng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 {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} </a:t>
            </a:r>
            <a:r>
              <a:rPr lang="pt-BR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; save registers r0 and r3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Result := 0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[r0++]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r2++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r3 == 0 ???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(r3 != 0) </a:t>
            </a:r>
          </a:p>
          <a:p>
            <a:r>
              <a:rPr lang="pt-BR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u="sng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pt-BR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u="sng" dirty="0">
                <a:latin typeface="Consolas" pitchFamily="49" charset="0"/>
                <a:cs typeface="Consolas" pitchFamily="49" charset="0"/>
              </a:rPr>
              <a:t>}      </a:t>
            </a:r>
            <a:r>
              <a:rPr lang="pt-BR" sz="1200" b="1" u="sng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r0 and r3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6019800"/>
            <a:ext cx="3553691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1" y="6096000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return addresses…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78468"/>
            <a:ext cx="313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parameters and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828800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CS 107 - Computer Architecture and Organization.</a:t>
            </a:r>
          </a:p>
          <a:p>
            <a:endParaRPr lang="en-US" sz="1600" b="1" dirty="0"/>
          </a:p>
          <a:p>
            <a:r>
              <a:rPr lang="en-US" sz="1600" dirty="0"/>
              <a:t>The organization and behavior of real computer systems at the assembly-language level. </a:t>
            </a:r>
            <a:r>
              <a:rPr lang="en-US" sz="1600" b="1" i="1" dirty="0"/>
              <a:t>The mapping of statements and constructs in a high-level language into sequences of machine instructions is studied</a:t>
            </a:r>
            <a:r>
              <a:rPr lang="en-US" sz="1600" dirty="0"/>
              <a:t>, as well as the internal representation of simple data types, pointers, structures, and non-numeric data. Numerical computation is also examined.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78468"/>
            <a:ext cx="313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parameters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2146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General registers.</a:t>
            </a:r>
          </a:p>
          <a:p>
            <a:pPr marL="285750" indent="-285750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78468"/>
            <a:ext cx="313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parameters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214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General registers.</a:t>
            </a:r>
          </a:p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914401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str_copy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 (input)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R1 - destination address (input)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temporary variable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r2, r3 and LR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BL 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str_size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= str_size(r0)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LDRB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Mem[r0++]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STRB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Mem[r1++] = r3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SUBS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r2—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BGT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str_copy_loop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(r2 &gt; 0)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POP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 and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; return LR -&gt; PC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;</a:t>
            </a:r>
            <a:endParaRPr lang="pt-BR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3886200"/>
            <a:ext cx="4343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source address (input)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R2 - length of the string (result)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R3 - temporary variable</a:t>
            </a:r>
          </a:p>
          <a:p>
            <a:r>
              <a:rPr lang="pt-BR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; save registers r0 and r3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Result := 0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[r0++]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r2++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TEQ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r3 == 0 ???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str_size_loop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while (r3 != 0) 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}    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r0 and r3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3733800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Loop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581400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loop_average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R5 = (*R3++); // Unsigned!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Average += R5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(Number of Elements)—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BNE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loop_average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if ( != 0) then loop...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UDIV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Average /= Number of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81940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Conditional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2730788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CMP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SUBNE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1384012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Assignment operator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1295400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MUL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C * 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SDIV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(C * 9) / 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((C * 9) / 5) + 32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 keystones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7818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78468"/>
            <a:ext cx="313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parameters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2311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General registers.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Common variables.</a:t>
            </a:r>
          </a:p>
          <a:p>
            <a:pPr marL="285750" indent="-285750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78468"/>
            <a:ext cx="313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parameters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2311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General registers.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Common variables.</a:t>
            </a:r>
          </a:p>
          <a:p>
            <a:pPr marL="285750" indent="-285750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114800" y="914400"/>
            <a:ext cx="487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LDR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=A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2 into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STR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3 into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STR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Call subroutine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LDR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=C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Read result from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LDR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into R2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sub_add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=A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R6 = A + B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LDR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R7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result (R6) to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  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return</a:t>
            </a: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variables, DATA,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SPACE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SPACE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SPACE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78468"/>
            <a:ext cx="313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parameters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2311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General registers.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Common variables.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838200" y="11430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838200" y="15240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838200" y="18288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838200" y="22098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14400" y="44196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. . .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14400" y="46482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. . 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46482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4876800"/>
            <a:ext cx="4419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953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Stack may keep … parameters passed to subroutines.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3733800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Loop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581400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loop_average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R5 = (*R3++); // Unsigned!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Average += R5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(Number of Elements)—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BNE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loop_average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if ( != 0) then loop...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UDIV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Average /= Number of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81940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Conditional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2730788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CMP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SUBNE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ADDEQ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1384012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Assignment operator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1295400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MUL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R0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C * 9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SDIV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(C * 9) / 5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MOV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pt-B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</a:p>
          <a:p>
            <a:r>
              <a:rPr lang="pt-BR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ADD</a:t>
            </a:r>
            <a:r>
              <a:rPr lang="pt-BR" sz="1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pt-BR" sz="12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 = ((C * 9) / 5) + 32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5105400"/>
            <a:ext cx="13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Subroutine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4936123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 keystones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7818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46482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and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51816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and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54864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and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24384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480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and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378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762000" y="25908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19600" y="2438400"/>
            <a:ext cx="4343400" cy="381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3962400" cy="3733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685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388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;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and return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2438400"/>
            <a:ext cx="44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r0 - result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r3, r4, r5 - temporary variables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; and LR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ADD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7400" y="4419600"/>
            <a:ext cx="2590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4495800"/>
            <a:ext cx="25908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762000" y="20574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42672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C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B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A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838200" y="44196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C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B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A (0x66666666)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SP+36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55626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0010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sub- +‎ routine</a:t>
            </a:r>
          </a:p>
          <a:p>
            <a:endParaRPr lang="en-US" sz="700" dirty="0"/>
          </a:p>
          <a:p>
            <a:r>
              <a:rPr lang="en-US" sz="1100" b="1" dirty="0"/>
              <a:t>Noun</a:t>
            </a:r>
            <a:endParaRPr lang="en-US" sz="1100" dirty="0"/>
          </a:p>
          <a:p>
            <a:endParaRPr lang="en-US" sz="600" dirty="0"/>
          </a:p>
          <a:p>
            <a:r>
              <a:rPr lang="en-US" sz="1100" b="1" dirty="0"/>
              <a:t>subroutine</a:t>
            </a:r>
            <a:r>
              <a:rPr lang="en-US" sz="1100" dirty="0"/>
              <a:t> (</a:t>
            </a:r>
            <a:r>
              <a:rPr lang="en-US" sz="1100" i="1" dirty="0"/>
              <a:t>plural</a:t>
            </a:r>
            <a:r>
              <a:rPr lang="en-US" sz="1100" dirty="0"/>
              <a:t> </a:t>
            </a:r>
            <a:r>
              <a:rPr lang="en-US" sz="1100" b="1" dirty="0"/>
              <a:t>subroutines</a:t>
            </a:r>
            <a:r>
              <a:rPr lang="en-US" sz="1100" dirty="0"/>
              <a:t>)</a:t>
            </a:r>
          </a:p>
          <a:p>
            <a:r>
              <a:rPr lang="en-US" sz="1400" dirty="0"/>
              <a:t>       1.(</a:t>
            </a:r>
            <a:r>
              <a:rPr lang="en-US" sz="1400" i="1" dirty="0"/>
              <a:t>computer science</a:t>
            </a:r>
            <a:r>
              <a:rPr lang="en-US" sz="1400" dirty="0"/>
              <a:t>) A section of code, called by the main body of a program, that implements a task.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C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B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A (0x66666666)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60960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C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B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A (0x66666666)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62484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Local variables on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80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0x11111111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MOV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0x22222222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 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0x33333333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sub_stack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sub_stack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(long p1, long p2, long p3)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{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long a, b, c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a = p1 + p2 + p3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. . .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r0 = b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  return r0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save temp. var. registers.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Allocate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First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Second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Third parameter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p1 + p2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r3 = r0 + p3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 = p1 + p2 + p3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. . .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]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r0 = 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Destroy a, b, c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R5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restore temp. registers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#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Clear stack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LR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4976"/>
              </p:ext>
            </p:extLst>
          </p:nvPr>
        </p:nvGraphicFramePr>
        <p:xfrm>
          <a:off x="5562600" y="1219200"/>
          <a:ext cx="3124200" cy="491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0xfefefefe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C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B (0xfefefefe)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A (0x66666666)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Third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Second parameter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itchFamily="49" charset="0"/>
                          <a:cs typeface="Consolas" pitchFamily="49" charset="0"/>
                        </a:rPr>
                        <a:t>First parameter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914400" y="6477000"/>
            <a:ext cx="228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2160" y="1905000"/>
            <a:ext cx="356065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LAB 6</a:t>
            </a:r>
          </a:p>
          <a:p>
            <a:pPr algn="ctr"/>
            <a:r>
              <a:rPr lang="en-US" sz="5400" dirty="0"/>
              <a:t>Subroutines</a:t>
            </a:r>
          </a:p>
          <a:p>
            <a:pPr algn="ctr"/>
            <a:r>
              <a:rPr lang="en-US" sz="1600" dirty="0"/>
              <a:t>(Based on Lab2-Lab5)</a:t>
            </a:r>
          </a:p>
        </p:txBody>
      </p:sp>
    </p:spTree>
    <p:extLst>
      <p:ext uri="{BB962C8B-B14F-4D97-AF65-F5344CB8AC3E}">
        <p14:creationId xmlns:p14="http://schemas.microsoft.com/office/powerpoint/2010/main" val="2612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80010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sub- +‎ routine</a:t>
            </a:r>
          </a:p>
          <a:p>
            <a:endParaRPr lang="en-US" sz="700" dirty="0"/>
          </a:p>
          <a:p>
            <a:r>
              <a:rPr lang="en-US" sz="1100" b="1" dirty="0"/>
              <a:t>Noun</a:t>
            </a:r>
            <a:endParaRPr lang="en-US" sz="1100" dirty="0"/>
          </a:p>
          <a:p>
            <a:endParaRPr lang="en-US" sz="600" dirty="0"/>
          </a:p>
          <a:p>
            <a:r>
              <a:rPr lang="en-US" sz="1100" b="1" dirty="0"/>
              <a:t>subroutine</a:t>
            </a:r>
            <a:r>
              <a:rPr lang="en-US" sz="1100" dirty="0"/>
              <a:t> (</a:t>
            </a:r>
            <a:r>
              <a:rPr lang="en-US" sz="1100" i="1" dirty="0"/>
              <a:t>plural</a:t>
            </a:r>
            <a:r>
              <a:rPr lang="en-US" sz="1100" dirty="0"/>
              <a:t> </a:t>
            </a:r>
            <a:r>
              <a:rPr lang="en-US" sz="1100" b="1" dirty="0"/>
              <a:t>subroutines</a:t>
            </a:r>
            <a:r>
              <a:rPr lang="en-US" sz="1100" dirty="0"/>
              <a:t>)</a:t>
            </a:r>
          </a:p>
          <a:p>
            <a:r>
              <a:rPr lang="en-US" sz="1400" dirty="0"/>
              <a:t>       1.(</a:t>
            </a:r>
            <a:r>
              <a:rPr lang="en-US" sz="1400" i="1" dirty="0"/>
              <a:t>computer science</a:t>
            </a:r>
            <a:r>
              <a:rPr lang="en-US" sz="1400" dirty="0"/>
              <a:t>) A section of code, called by the main body of a program, that implements a task.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35637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 107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80010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sub- +‎ routine</a:t>
            </a:r>
          </a:p>
          <a:p>
            <a:endParaRPr lang="en-US" sz="700" dirty="0"/>
          </a:p>
          <a:p>
            <a:r>
              <a:rPr lang="en-US" sz="1100" b="1" dirty="0"/>
              <a:t>Noun</a:t>
            </a:r>
            <a:endParaRPr lang="en-US" sz="1100" dirty="0"/>
          </a:p>
          <a:p>
            <a:endParaRPr lang="en-US" sz="600" dirty="0"/>
          </a:p>
          <a:p>
            <a:r>
              <a:rPr lang="en-US" sz="1100" b="1" dirty="0"/>
              <a:t>subroutine</a:t>
            </a:r>
            <a:r>
              <a:rPr lang="en-US" sz="1100" dirty="0"/>
              <a:t> (</a:t>
            </a:r>
            <a:r>
              <a:rPr lang="en-US" sz="1100" i="1" dirty="0"/>
              <a:t>plural</a:t>
            </a:r>
            <a:r>
              <a:rPr lang="en-US" sz="1100" dirty="0"/>
              <a:t> </a:t>
            </a:r>
            <a:r>
              <a:rPr lang="en-US" sz="1100" b="1" dirty="0"/>
              <a:t>subroutines</a:t>
            </a:r>
            <a:r>
              <a:rPr lang="en-US" sz="1100" dirty="0"/>
              <a:t>)</a:t>
            </a:r>
          </a:p>
          <a:p>
            <a:r>
              <a:rPr lang="en-US" sz="1400" dirty="0"/>
              <a:t>       1.(</a:t>
            </a:r>
            <a:r>
              <a:rPr lang="en-US" sz="1400" i="1" dirty="0"/>
              <a:t>computer science</a:t>
            </a:r>
            <a:r>
              <a:rPr lang="en-US" sz="1400" dirty="0"/>
              <a:t>) A section of code, called by the main body of a program, that implements a task.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35637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 107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3810000"/>
            <a:ext cx="0" cy="533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4343400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90800" y="2514600"/>
            <a:ext cx="24384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2514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52601" y="4267200"/>
            <a:ext cx="3352799" cy="27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4542077"/>
            <a:ext cx="0" cy="18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80010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sub- +‎ routine</a:t>
            </a:r>
          </a:p>
          <a:p>
            <a:endParaRPr lang="en-US" sz="700" dirty="0"/>
          </a:p>
          <a:p>
            <a:r>
              <a:rPr lang="en-US" sz="1100" b="1" dirty="0"/>
              <a:t>Noun</a:t>
            </a:r>
            <a:endParaRPr lang="en-US" sz="1100" dirty="0"/>
          </a:p>
          <a:p>
            <a:endParaRPr lang="en-US" sz="600" dirty="0"/>
          </a:p>
          <a:p>
            <a:r>
              <a:rPr lang="en-US" sz="1100" b="1" dirty="0"/>
              <a:t>subroutine</a:t>
            </a:r>
            <a:r>
              <a:rPr lang="en-US" sz="1100" dirty="0"/>
              <a:t> (</a:t>
            </a:r>
            <a:r>
              <a:rPr lang="en-US" sz="1100" i="1" dirty="0"/>
              <a:t>plural</a:t>
            </a:r>
            <a:r>
              <a:rPr lang="en-US" sz="1100" dirty="0"/>
              <a:t> </a:t>
            </a:r>
            <a:r>
              <a:rPr lang="en-US" sz="1100" b="1" dirty="0"/>
              <a:t>subroutines</a:t>
            </a:r>
            <a:r>
              <a:rPr lang="en-US" sz="1100" dirty="0"/>
              <a:t>)</a:t>
            </a:r>
          </a:p>
          <a:p>
            <a:r>
              <a:rPr lang="en-US" sz="1400" dirty="0"/>
              <a:t>       1.(</a:t>
            </a:r>
            <a:r>
              <a:rPr lang="en-US" sz="1400" i="1" dirty="0"/>
              <a:t>computer science</a:t>
            </a:r>
            <a:r>
              <a:rPr lang="en-US" sz="1400" dirty="0"/>
              <a:t>) A section of code, called by the main body of a program, that implements a task.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0"/>
            <a:ext cx="3663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    do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r2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35637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 107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str_1_copy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str_2_copy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3810000"/>
            <a:ext cx="0" cy="533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4343400"/>
            <a:ext cx="83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90800" y="2514600"/>
            <a:ext cx="2438400" cy="1828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2514600"/>
            <a:ext cx="0" cy="1676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52601" y="4267200"/>
            <a:ext cx="3352799" cy="2748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4542077"/>
            <a:ext cx="0" cy="1823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599" y="4876800"/>
            <a:ext cx="0" cy="5334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2599" y="5410200"/>
            <a:ext cx="381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2514600"/>
            <a:ext cx="2819400" cy="2895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29200" y="2514600"/>
            <a:ext cx="0" cy="1676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52600" y="5562600"/>
            <a:ext cx="1828799" cy="4627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52599" y="5608877"/>
            <a:ext cx="0" cy="18232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505200" y="4191000"/>
            <a:ext cx="1524000" cy="1371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Subroutine</a:t>
            </a:r>
          </a:p>
        </p:txBody>
      </p:sp>
    </p:spTree>
    <p:extLst>
      <p:ext uri="{BB962C8B-B14F-4D97-AF65-F5344CB8AC3E}">
        <p14:creationId xmlns:p14="http://schemas.microsoft.com/office/powerpoint/2010/main" val="226035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8325</Words>
  <Application>Microsoft Office PowerPoint</Application>
  <PresentationFormat>On-screen Show (4:3)</PresentationFormat>
  <Paragraphs>2034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Wingdings</vt:lpstr>
      <vt:lpstr>Office Theme</vt:lpstr>
      <vt:lpstr>CS 107: Computer Architecture and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107: Computer Architecture and Organization</dc:title>
  <dc:creator>Vladimir Kostritsa</dc:creator>
  <cp:lastModifiedBy>LevVladimirovich</cp:lastModifiedBy>
  <cp:revision>43</cp:revision>
  <dcterms:created xsi:type="dcterms:W3CDTF">2006-08-16T00:00:00Z</dcterms:created>
  <dcterms:modified xsi:type="dcterms:W3CDTF">2019-10-29T05:32:29Z</dcterms:modified>
</cp:coreProperties>
</file>