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302" r:id="rId24"/>
    <p:sldId id="303" r:id="rId25"/>
    <p:sldId id="281" r:id="rId26"/>
    <p:sldId id="282" r:id="rId27"/>
    <p:sldId id="284" r:id="rId28"/>
    <p:sldId id="285" r:id="rId29"/>
    <p:sldId id="286" r:id="rId30"/>
    <p:sldId id="304" r:id="rId31"/>
    <p:sldId id="287" r:id="rId32"/>
    <p:sldId id="289" r:id="rId33"/>
    <p:sldId id="288" r:id="rId34"/>
    <p:sldId id="299" r:id="rId35"/>
    <p:sldId id="300" r:id="rId36"/>
    <p:sldId id="290" r:id="rId37"/>
    <p:sldId id="297" r:id="rId38"/>
    <p:sldId id="305"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8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43000"/>
            <a:ext cx="7315200" cy="1470025"/>
          </a:xfrm>
        </p:spPr>
        <p:txBody>
          <a:bodyPr>
            <a:normAutofit/>
          </a:bodyPr>
          <a:lstStyle/>
          <a:p>
            <a:r>
              <a:rPr lang="en-US" sz="3200" dirty="0"/>
              <a:t>CS 107: Computer Architecture and Organization</a:t>
            </a:r>
          </a:p>
        </p:txBody>
      </p:sp>
      <p:sp>
        <p:nvSpPr>
          <p:cNvPr id="3" name="Subtitle 2"/>
          <p:cNvSpPr>
            <a:spLocks noGrp="1"/>
          </p:cNvSpPr>
          <p:nvPr>
            <p:ph type="subTitle" idx="1"/>
          </p:nvPr>
        </p:nvSpPr>
        <p:spPr>
          <a:xfrm>
            <a:off x="0" y="3124200"/>
            <a:ext cx="9144000" cy="1752600"/>
          </a:xfrm>
        </p:spPr>
        <p:txBody>
          <a:bodyPr/>
          <a:lstStyle/>
          <a:p>
            <a:r>
              <a:rPr lang="en-US" dirty="0"/>
              <a:t>SBCC</a:t>
            </a:r>
          </a:p>
          <a:p>
            <a:r>
              <a:rPr lang="en-US" dirty="0"/>
              <a:t> </a:t>
            </a:r>
            <a:r>
              <a:rPr lang="en-US" dirty="0" smtClean="0"/>
              <a:t>Spring 2020</a:t>
            </a:r>
            <a:endParaRPr lang="en-US" dirty="0"/>
          </a:p>
          <a:p>
            <a:endParaRPr lang="en-US" dirty="0"/>
          </a:p>
        </p:txBody>
      </p:sp>
    </p:spTree>
    <p:extLst>
      <p:ext uri="{BB962C8B-B14F-4D97-AF65-F5344CB8AC3E}">
        <p14:creationId xmlns:p14="http://schemas.microsoft.com/office/powerpoint/2010/main" val="189087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0" name="Rectangle 9"/>
          <p:cNvSpPr/>
          <p:nvPr/>
        </p:nvSpPr>
        <p:spPr>
          <a:xfrm>
            <a:off x="457200" y="838200"/>
            <a:ext cx="4153573" cy="276999"/>
          </a:xfrm>
          <a:prstGeom prst="rect">
            <a:avLst/>
          </a:prstGeom>
        </p:spPr>
        <p:txBody>
          <a:bodyPr wrap="none">
            <a:spAutoFit/>
          </a:bodyPr>
          <a:lstStyle/>
          <a:p>
            <a:r>
              <a:rPr lang="en-US" sz="1200" b="1" dirty="0" smtClean="0"/>
              <a:t>Peripheral power consumption (LPC408X_7X_DS.pdf, Page 90)</a:t>
            </a:r>
            <a:endParaRPr lang="en-US" sz="1200" dirty="0"/>
          </a:p>
        </p:txBody>
      </p:sp>
      <p:pic>
        <p:nvPicPr>
          <p:cNvPr id="4098" name="Picture 2"/>
          <p:cNvPicPr>
            <a:picLocks noChangeAspect="1" noChangeArrowheads="1"/>
          </p:cNvPicPr>
          <p:nvPr/>
        </p:nvPicPr>
        <p:blipFill>
          <a:blip r:embed="rId2" cstate="print"/>
          <a:srcRect/>
          <a:stretch>
            <a:fillRect/>
          </a:stretch>
        </p:blipFill>
        <p:spPr bwMode="auto">
          <a:xfrm>
            <a:off x="533400" y="1143000"/>
            <a:ext cx="4120803" cy="533400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763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0" name="Rectangle 9"/>
          <p:cNvSpPr/>
          <p:nvPr/>
        </p:nvSpPr>
        <p:spPr>
          <a:xfrm>
            <a:off x="457200" y="838200"/>
            <a:ext cx="4153573" cy="276999"/>
          </a:xfrm>
          <a:prstGeom prst="rect">
            <a:avLst/>
          </a:prstGeom>
        </p:spPr>
        <p:txBody>
          <a:bodyPr wrap="none">
            <a:spAutoFit/>
          </a:bodyPr>
          <a:lstStyle/>
          <a:p>
            <a:r>
              <a:rPr lang="en-US" sz="1200" b="1" dirty="0" smtClean="0"/>
              <a:t>Peripheral power consumption (LPC408X_7X_DS.pdf, Page 90)</a:t>
            </a:r>
            <a:endParaRPr lang="en-US" sz="1200" dirty="0"/>
          </a:p>
        </p:txBody>
      </p:sp>
      <p:pic>
        <p:nvPicPr>
          <p:cNvPr id="4098" name="Picture 2"/>
          <p:cNvPicPr>
            <a:picLocks noChangeAspect="1" noChangeArrowheads="1"/>
          </p:cNvPicPr>
          <p:nvPr/>
        </p:nvPicPr>
        <p:blipFill>
          <a:blip r:embed="rId2" cstate="print"/>
          <a:srcRect/>
          <a:stretch>
            <a:fillRect/>
          </a:stretch>
        </p:blipFill>
        <p:spPr bwMode="auto">
          <a:xfrm>
            <a:off x="533400" y="1143000"/>
            <a:ext cx="4120803" cy="533400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3" cstate="print"/>
          <a:srcRect/>
          <a:stretch>
            <a:fillRect/>
          </a:stretch>
        </p:blipFill>
        <p:spPr bwMode="auto">
          <a:xfrm>
            <a:off x="2133600" y="1600200"/>
            <a:ext cx="6624638" cy="452582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cxnSp>
        <p:nvCxnSpPr>
          <p:cNvPr id="8" name="Straight Connector 7"/>
          <p:cNvCxnSpPr/>
          <p:nvPr/>
        </p:nvCxnSpPr>
        <p:spPr>
          <a:xfrm>
            <a:off x="4419600" y="3048000"/>
            <a:ext cx="1143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495800" y="4572000"/>
            <a:ext cx="1143000"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6858000" y="3048000"/>
            <a:ext cx="457200" cy="838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6858000" y="4572000"/>
            <a:ext cx="457200" cy="7620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4800600" y="1295400"/>
            <a:ext cx="3471207" cy="276999"/>
          </a:xfrm>
          <a:prstGeom prst="rect">
            <a:avLst/>
          </a:prstGeom>
        </p:spPr>
        <p:txBody>
          <a:bodyPr wrap="none">
            <a:spAutoFit/>
          </a:bodyPr>
          <a:lstStyle/>
          <a:p>
            <a:r>
              <a:rPr lang="en-US" sz="1200" b="1" dirty="0" smtClean="0"/>
              <a:t>Static characteristics (LPC408X_7X_DS.pdf, Page 85)</a:t>
            </a:r>
            <a:endParaRPr lang="en-US" sz="1200" dirty="0"/>
          </a:p>
        </p:txBody>
      </p:sp>
    </p:spTree>
    <p:extLst>
      <p:ext uri="{BB962C8B-B14F-4D97-AF65-F5344CB8AC3E}">
        <p14:creationId xmlns:p14="http://schemas.microsoft.com/office/powerpoint/2010/main" val="172763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367821" y="752478"/>
            <a:ext cx="1069524" cy="307777"/>
          </a:xfrm>
          <a:prstGeom prst="rect">
            <a:avLst/>
          </a:prstGeom>
          <a:noFill/>
        </p:spPr>
        <p:txBody>
          <a:bodyPr wrap="none" rtlCol="0">
            <a:spAutoFit/>
          </a:bodyPr>
          <a:lstStyle/>
          <a:p>
            <a:r>
              <a:rPr lang="en-US" sz="1400" b="1" dirty="0" smtClean="0"/>
              <a:t>Sleep Mode</a:t>
            </a:r>
            <a:endParaRPr lang="en-US" sz="1400" b="1"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0300" y="2169945"/>
            <a:ext cx="1759903" cy="1375658"/>
          </a:xfrm>
          <a:prstGeom prst="rect">
            <a:avLst/>
          </a:prstGeom>
        </p:spPr>
      </p:pic>
      <p:pic>
        <p:nvPicPr>
          <p:cNvPr id="19" name="Picture 1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2667000"/>
            <a:ext cx="2544977" cy="143351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990600"/>
            <a:ext cx="2671406" cy="1828800"/>
          </a:xfrm>
          <a:prstGeom prst="rect">
            <a:avLst/>
          </a:prstGeom>
        </p:spPr>
      </p:pic>
      <p:sp>
        <p:nvSpPr>
          <p:cNvPr id="16" name="Rectangle 15"/>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18" name="Rectangle 17"/>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graphicFrame>
        <p:nvGraphicFramePr>
          <p:cNvPr id="20" name="Table 19"/>
          <p:cNvGraphicFramePr>
            <a:graphicFrameLocks noGrp="1"/>
          </p:cNvGraphicFramePr>
          <p:nvPr/>
        </p:nvGraphicFramePr>
        <p:xfrm>
          <a:off x="990600" y="4419600"/>
          <a:ext cx="7772400" cy="2001520"/>
        </p:xfrm>
        <a:graphic>
          <a:graphicData uri="http://schemas.openxmlformats.org/drawingml/2006/table">
            <a:tbl>
              <a:tblPr firstRow="1" bandRow="1">
                <a:tableStyleId>{7E9639D4-E3E2-4D34-9284-5A2195B3D0D7}</a:tableStyleId>
              </a:tblPr>
              <a:tblGrid>
                <a:gridCol w="1600200"/>
                <a:gridCol w="962127"/>
                <a:gridCol w="1110343"/>
                <a:gridCol w="1204130"/>
                <a:gridCol w="1101967"/>
                <a:gridCol w="939521"/>
                <a:gridCol w="854112"/>
              </a:tblGrid>
              <a:tr h="370840">
                <a:tc>
                  <a:txBody>
                    <a:bodyPr/>
                    <a:lstStyle/>
                    <a:p>
                      <a:endParaRPr lang="en-US" sz="1400" dirty="0"/>
                    </a:p>
                  </a:txBody>
                  <a:tcPr/>
                </a:tc>
                <a:tc>
                  <a:txBody>
                    <a:bodyPr/>
                    <a:lstStyle/>
                    <a:p>
                      <a:pPr algn="ctr"/>
                      <a:r>
                        <a:rPr lang="en-US" sz="1400" dirty="0" smtClean="0"/>
                        <a:t>CPU</a:t>
                      </a:r>
                      <a:endParaRPr lang="en-US" sz="1400" b="1" dirty="0"/>
                    </a:p>
                  </a:txBody>
                  <a:tcPr/>
                </a:tc>
                <a:tc>
                  <a:txBody>
                    <a:bodyPr/>
                    <a:lstStyle/>
                    <a:p>
                      <a:pPr algn="ctr"/>
                      <a:r>
                        <a:rPr lang="en-US" sz="1400" dirty="0" smtClean="0"/>
                        <a:t>Peripherals</a:t>
                      </a:r>
                      <a:endParaRPr lang="en-US" sz="1400" b="1" dirty="0"/>
                    </a:p>
                  </a:txBody>
                  <a:tcPr/>
                </a:tc>
                <a:tc>
                  <a:txBody>
                    <a:bodyPr/>
                    <a:lstStyle/>
                    <a:p>
                      <a:pPr algn="ctr"/>
                      <a:r>
                        <a:rPr lang="en-US" sz="1400" dirty="0" smtClean="0"/>
                        <a:t>Clocks</a:t>
                      </a:r>
                      <a:endParaRPr lang="en-US" sz="1400" b="1" dirty="0"/>
                    </a:p>
                  </a:txBody>
                  <a:tcPr/>
                </a:tc>
                <a:tc>
                  <a:txBody>
                    <a:bodyPr/>
                    <a:lstStyle/>
                    <a:p>
                      <a:pPr algn="ctr"/>
                      <a:r>
                        <a:rPr lang="en-US" sz="1400" dirty="0" smtClean="0"/>
                        <a:t>Flash</a:t>
                      </a:r>
                      <a:endParaRPr lang="en-US" sz="1400" b="1" dirty="0"/>
                    </a:p>
                  </a:txBody>
                  <a:tcPr/>
                </a:tc>
                <a:tc>
                  <a:txBody>
                    <a:bodyPr/>
                    <a:lstStyle/>
                    <a:p>
                      <a:pPr algn="ctr"/>
                      <a:r>
                        <a:rPr lang="en-US" sz="1400" dirty="0" smtClean="0"/>
                        <a:t>SRAM</a:t>
                      </a:r>
                      <a:endParaRPr lang="en-US" sz="1400" b="1" dirty="0"/>
                    </a:p>
                  </a:txBody>
                  <a:tcPr/>
                </a:tc>
                <a:tc>
                  <a:txBody>
                    <a:bodyPr/>
                    <a:lstStyle/>
                    <a:p>
                      <a:pPr algn="ctr"/>
                      <a:r>
                        <a:rPr lang="en-US" sz="1400" dirty="0" smtClean="0"/>
                        <a:t>Wake-up</a:t>
                      </a:r>
                      <a:endParaRPr lang="en-US" sz="1400" b="1" dirty="0"/>
                    </a:p>
                  </a:txBody>
                  <a:tcPr/>
                </a:tc>
              </a:tr>
              <a:tr h="370840">
                <a:tc>
                  <a:txBody>
                    <a:bodyPr/>
                    <a:lstStyle/>
                    <a:p>
                      <a:r>
                        <a:rPr lang="en-US" sz="1400" b="1" dirty="0" smtClean="0"/>
                        <a:t>Sleep</a:t>
                      </a:r>
                      <a:endParaRPr lang="en-US" sz="1400" b="1" dirty="0"/>
                    </a:p>
                  </a:txBody>
                  <a:tcPr/>
                </a:tc>
                <a:tc>
                  <a:txBody>
                    <a:bodyPr/>
                    <a:lstStyle/>
                    <a:p>
                      <a:pPr algn="ctr"/>
                      <a:r>
                        <a:rPr lang="en-US" sz="1400" dirty="0" smtClean="0"/>
                        <a:t>Stop</a:t>
                      </a:r>
                      <a:endParaRPr lang="en-US" sz="1400" dirty="0"/>
                    </a:p>
                  </a:txBody>
                  <a:tcPr>
                    <a:solidFill>
                      <a:schemeClr val="accent3">
                        <a:lumMod val="60000"/>
                        <a:lumOff val="40000"/>
                      </a:schemeClr>
                    </a:solidFill>
                  </a:tcPr>
                </a:tc>
                <a:tc>
                  <a:txBody>
                    <a:bodyPr/>
                    <a:lstStyle/>
                    <a:p>
                      <a:pPr algn="ctr"/>
                      <a:r>
                        <a:rPr lang="en-US" sz="1400" dirty="0" smtClean="0"/>
                        <a:t>On</a:t>
                      </a:r>
                      <a:endParaRPr lang="en-US" sz="1400" dirty="0"/>
                    </a:p>
                  </a:txBody>
                  <a:tcPr>
                    <a:solidFill>
                      <a:schemeClr val="accent3">
                        <a:lumMod val="60000"/>
                        <a:lumOff val="40000"/>
                      </a:schemeClr>
                    </a:solidFill>
                  </a:tcPr>
                </a:tc>
                <a:tc>
                  <a:txBody>
                    <a:bodyPr/>
                    <a:lstStyle/>
                    <a:p>
                      <a:pPr algn="ctr"/>
                      <a:r>
                        <a:rPr lang="en-US" sz="1400" dirty="0" smtClean="0"/>
                        <a:t>On</a:t>
                      </a:r>
                      <a:endParaRPr lang="en-US" sz="1400" dirty="0"/>
                    </a:p>
                  </a:txBody>
                  <a:tcPr>
                    <a:solidFill>
                      <a:schemeClr val="accent3">
                        <a:lumMod val="60000"/>
                        <a:lumOff val="4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Fast</a:t>
                      </a:r>
                      <a:endParaRPr lang="en-US" sz="1400" dirty="0"/>
                    </a:p>
                  </a:txBody>
                  <a:tcPr>
                    <a:solidFill>
                      <a:schemeClr val="accent3">
                        <a:lumMod val="75000"/>
                      </a:schemeClr>
                    </a:solidFill>
                  </a:tcPr>
                </a:tc>
              </a:tr>
              <a:tr h="370840">
                <a:tc>
                  <a:txBody>
                    <a:bodyPr/>
                    <a:lstStyle/>
                    <a:p>
                      <a:r>
                        <a:rPr lang="en-US" sz="1400" b="1" dirty="0" smtClean="0"/>
                        <a:t>Deep Sleep</a:t>
                      </a:r>
                      <a:endParaRPr lang="en-US" sz="1400" b="1" dirty="0"/>
                    </a:p>
                  </a:txBody>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IRC &amp; RTC On</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Medium</a:t>
                      </a:r>
                      <a:endParaRPr lang="en-US" sz="1400" dirty="0"/>
                    </a:p>
                  </a:txBody>
                  <a:tcPr>
                    <a:solidFill>
                      <a:schemeClr val="accent6">
                        <a:lumMod val="75000"/>
                      </a:schemeClr>
                    </a:solidFill>
                  </a:tcPr>
                </a:tc>
              </a:tr>
              <a:tr h="370840">
                <a:tc>
                  <a:txBody>
                    <a:bodyPr/>
                    <a:lstStyle/>
                    <a:p>
                      <a:r>
                        <a:rPr lang="en-US" sz="1400" b="1" dirty="0" smtClean="0"/>
                        <a:t>Power-down</a:t>
                      </a:r>
                      <a:endParaRPr lang="en-US" sz="1400" b="1" dirty="0"/>
                    </a:p>
                  </a:txBody>
                  <a:tcPr/>
                </a:tc>
                <a:tc>
                  <a:txBody>
                    <a:bodyPr/>
                    <a:lstStyle/>
                    <a:p>
                      <a:pPr algn="ctr"/>
                      <a:r>
                        <a:rPr lang="en-US" sz="1400" dirty="0" smtClean="0"/>
                        <a:t>Standby</a:t>
                      </a:r>
                    </a:p>
                  </a:txBody>
                  <a:tcPr>
                    <a:solidFill>
                      <a:schemeClr val="accent6">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RTC On</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solidFill>
                            <a:schemeClr val="bg1"/>
                          </a:solidFill>
                        </a:rPr>
                        <a:t>Long</a:t>
                      </a:r>
                      <a:endParaRPr lang="en-US" sz="1400" dirty="0">
                        <a:solidFill>
                          <a:schemeClr val="bg1"/>
                        </a:solidFill>
                      </a:endParaRPr>
                    </a:p>
                  </a:txBody>
                  <a:tcPr>
                    <a:solidFill>
                      <a:schemeClr val="accent2">
                        <a:lumMod val="75000"/>
                      </a:schemeClr>
                    </a:solidFill>
                  </a:tcPr>
                </a:tc>
              </a:tr>
              <a:tr h="370840">
                <a:tc>
                  <a:txBody>
                    <a:bodyPr/>
                    <a:lstStyle/>
                    <a:p>
                      <a:r>
                        <a:rPr lang="en-US" sz="1400" b="1" dirty="0" smtClean="0"/>
                        <a:t>Deep Power-down</a:t>
                      </a:r>
                      <a:endParaRPr lang="en-US" sz="1400" b="1" dirty="0"/>
                    </a:p>
                  </a:txBody>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RTC On</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solidFill>
                            <a:schemeClr val="bg1"/>
                          </a:solidFill>
                        </a:rPr>
                        <a:t>Very Long</a:t>
                      </a:r>
                      <a:endParaRPr lang="en-US" sz="1400" dirty="0">
                        <a:solidFill>
                          <a:schemeClr val="bg1"/>
                        </a:solidFill>
                      </a:endParaRPr>
                    </a:p>
                  </a:txBody>
                  <a:tcPr>
                    <a:solidFill>
                      <a:schemeClr val="accent2">
                        <a:lumMod val="50000"/>
                      </a:schemeClr>
                    </a:solidFill>
                  </a:tcPr>
                </a:tc>
              </a:tr>
            </a:tbl>
          </a:graphicData>
        </a:graphic>
      </p:graphicFrame>
    </p:spTree>
    <p:extLst>
      <p:ext uri="{BB962C8B-B14F-4D97-AF65-F5344CB8AC3E}">
        <p14:creationId xmlns:p14="http://schemas.microsoft.com/office/powerpoint/2010/main" val="32711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367821" y="752478"/>
            <a:ext cx="1069524" cy="307777"/>
          </a:xfrm>
          <a:prstGeom prst="rect">
            <a:avLst/>
          </a:prstGeom>
          <a:noFill/>
        </p:spPr>
        <p:txBody>
          <a:bodyPr wrap="none" rtlCol="0">
            <a:spAutoFit/>
          </a:bodyPr>
          <a:lstStyle/>
          <a:p>
            <a:r>
              <a:rPr lang="en-US" sz="1400" b="1" dirty="0" smtClean="0"/>
              <a:t>Sleep Mode</a:t>
            </a:r>
            <a:endParaRPr lang="en-US" sz="1400" b="1"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0300" y="2169945"/>
            <a:ext cx="1759903" cy="1375658"/>
          </a:xfrm>
          <a:prstGeom prst="rect">
            <a:avLst/>
          </a:prstGeom>
        </p:spPr>
      </p:pic>
      <p:pic>
        <p:nvPicPr>
          <p:cNvPr id="19" name="Picture 1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2667000"/>
            <a:ext cx="2544977" cy="143351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990600"/>
            <a:ext cx="2671406" cy="1828800"/>
          </a:xfrm>
          <a:prstGeom prst="rect">
            <a:avLst/>
          </a:prstGeom>
        </p:spPr>
      </p:pic>
      <p:sp>
        <p:nvSpPr>
          <p:cNvPr id="16" name="Rectangle 15"/>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18" name="Rectangle 17"/>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graphicFrame>
        <p:nvGraphicFramePr>
          <p:cNvPr id="20" name="Table 19"/>
          <p:cNvGraphicFramePr>
            <a:graphicFrameLocks noGrp="1"/>
          </p:cNvGraphicFramePr>
          <p:nvPr/>
        </p:nvGraphicFramePr>
        <p:xfrm>
          <a:off x="990600" y="4419600"/>
          <a:ext cx="7772400" cy="2001520"/>
        </p:xfrm>
        <a:graphic>
          <a:graphicData uri="http://schemas.openxmlformats.org/drawingml/2006/table">
            <a:tbl>
              <a:tblPr firstRow="1" bandRow="1">
                <a:tableStyleId>{7E9639D4-E3E2-4D34-9284-5A2195B3D0D7}</a:tableStyleId>
              </a:tblPr>
              <a:tblGrid>
                <a:gridCol w="1600200"/>
                <a:gridCol w="962127"/>
                <a:gridCol w="1110343"/>
                <a:gridCol w="1204130"/>
                <a:gridCol w="1101967"/>
                <a:gridCol w="939521"/>
                <a:gridCol w="854112"/>
              </a:tblGrid>
              <a:tr h="370840">
                <a:tc>
                  <a:txBody>
                    <a:bodyPr/>
                    <a:lstStyle/>
                    <a:p>
                      <a:endParaRPr lang="en-US" sz="1400" dirty="0"/>
                    </a:p>
                  </a:txBody>
                  <a:tcPr/>
                </a:tc>
                <a:tc>
                  <a:txBody>
                    <a:bodyPr/>
                    <a:lstStyle/>
                    <a:p>
                      <a:pPr algn="ctr"/>
                      <a:r>
                        <a:rPr lang="en-US" sz="1400" dirty="0" smtClean="0"/>
                        <a:t>CPU</a:t>
                      </a:r>
                      <a:endParaRPr lang="en-US" sz="1400" b="1" dirty="0"/>
                    </a:p>
                  </a:txBody>
                  <a:tcPr/>
                </a:tc>
                <a:tc>
                  <a:txBody>
                    <a:bodyPr/>
                    <a:lstStyle/>
                    <a:p>
                      <a:pPr algn="ctr"/>
                      <a:r>
                        <a:rPr lang="en-US" sz="1400" dirty="0" smtClean="0"/>
                        <a:t>Peripherals</a:t>
                      </a:r>
                      <a:endParaRPr lang="en-US" sz="1400" b="1" dirty="0"/>
                    </a:p>
                  </a:txBody>
                  <a:tcPr/>
                </a:tc>
                <a:tc>
                  <a:txBody>
                    <a:bodyPr/>
                    <a:lstStyle/>
                    <a:p>
                      <a:pPr algn="ctr"/>
                      <a:r>
                        <a:rPr lang="en-US" sz="1400" dirty="0" smtClean="0"/>
                        <a:t>Clocks</a:t>
                      </a:r>
                      <a:endParaRPr lang="en-US" sz="1400" b="1" dirty="0"/>
                    </a:p>
                  </a:txBody>
                  <a:tcPr/>
                </a:tc>
                <a:tc>
                  <a:txBody>
                    <a:bodyPr/>
                    <a:lstStyle/>
                    <a:p>
                      <a:pPr algn="ctr"/>
                      <a:r>
                        <a:rPr lang="en-US" sz="1400" dirty="0" smtClean="0"/>
                        <a:t>Flash</a:t>
                      </a:r>
                      <a:endParaRPr lang="en-US" sz="1400" b="1" dirty="0"/>
                    </a:p>
                  </a:txBody>
                  <a:tcPr/>
                </a:tc>
                <a:tc>
                  <a:txBody>
                    <a:bodyPr/>
                    <a:lstStyle/>
                    <a:p>
                      <a:pPr algn="ctr"/>
                      <a:r>
                        <a:rPr lang="en-US" sz="1400" dirty="0" smtClean="0"/>
                        <a:t>SRAM</a:t>
                      </a:r>
                      <a:endParaRPr lang="en-US" sz="1400" b="1" dirty="0"/>
                    </a:p>
                  </a:txBody>
                  <a:tcPr/>
                </a:tc>
                <a:tc>
                  <a:txBody>
                    <a:bodyPr/>
                    <a:lstStyle/>
                    <a:p>
                      <a:pPr algn="ctr"/>
                      <a:r>
                        <a:rPr lang="en-US" sz="1400" dirty="0" smtClean="0"/>
                        <a:t>Wake-up</a:t>
                      </a:r>
                      <a:endParaRPr lang="en-US" sz="1400" b="1" dirty="0"/>
                    </a:p>
                  </a:txBody>
                  <a:tcPr/>
                </a:tc>
              </a:tr>
              <a:tr h="370840">
                <a:tc>
                  <a:txBody>
                    <a:bodyPr/>
                    <a:lstStyle/>
                    <a:p>
                      <a:r>
                        <a:rPr lang="en-US" sz="1400" b="1" dirty="0" smtClean="0"/>
                        <a:t>Sleep</a:t>
                      </a:r>
                      <a:endParaRPr lang="en-US" sz="1400" b="1" dirty="0"/>
                    </a:p>
                  </a:txBody>
                  <a:tcPr/>
                </a:tc>
                <a:tc>
                  <a:txBody>
                    <a:bodyPr/>
                    <a:lstStyle/>
                    <a:p>
                      <a:pPr algn="ctr"/>
                      <a:r>
                        <a:rPr lang="en-US" sz="1400" dirty="0" smtClean="0"/>
                        <a:t>Stop</a:t>
                      </a:r>
                      <a:endParaRPr lang="en-US" sz="1400" dirty="0"/>
                    </a:p>
                  </a:txBody>
                  <a:tcPr>
                    <a:solidFill>
                      <a:schemeClr val="accent3">
                        <a:lumMod val="60000"/>
                        <a:lumOff val="40000"/>
                      </a:schemeClr>
                    </a:solidFill>
                  </a:tcPr>
                </a:tc>
                <a:tc>
                  <a:txBody>
                    <a:bodyPr/>
                    <a:lstStyle/>
                    <a:p>
                      <a:pPr algn="ctr"/>
                      <a:r>
                        <a:rPr lang="en-US" sz="1400" dirty="0" smtClean="0"/>
                        <a:t>On</a:t>
                      </a:r>
                      <a:endParaRPr lang="en-US" sz="1400" dirty="0"/>
                    </a:p>
                  </a:txBody>
                  <a:tcPr>
                    <a:solidFill>
                      <a:schemeClr val="accent3">
                        <a:lumMod val="60000"/>
                        <a:lumOff val="40000"/>
                      </a:schemeClr>
                    </a:solidFill>
                  </a:tcPr>
                </a:tc>
                <a:tc>
                  <a:txBody>
                    <a:bodyPr/>
                    <a:lstStyle/>
                    <a:p>
                      <a:pPr algn="ctr"/>
                      <a:r>
                        <a:rPr lang="en-US" sz="1400" dirty="0" smtClean="0"/>
                        <a:t>On</a:t>
                      </a:r>
                      <a:endParaRPr lang="en-US" sz="1400" dirty="0"/>
                    </a:p>
                  </a:txBody>
                  <a:tcPr>
                    <a:solidFill>
                      <a:schemeClr val="accent3">
                        <a:lumMod val="60000"/>
                        <a:lumOff val="4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Fast</a:t>
                      </a:r>
                      <a:endParaRPr lang="en-US" sz="1400" dirty="0"/>
                    </a:p>
                  </a:txBody>
                  <a:tcPr>
                    <a:solidFill>
                      <a:schemeClr val="accent3">
                        <a:lumMod val="75000"/>
                      </a:schemeClr>
                    </a:solidFill>
                  </a:tcPr>
                </a:tc>
              </a:tr>
              <a:tr h="370840">
                <a:tc>
                  <a:txBody>
                    <a:bodyPr/>
                    <a:lstStyle/>
                    <a:p>
                      <a:r>
                        <a:rPr lang="en-US" sz="1400" b="1" dirty="0" smtClean="0"/>
                        <a:t>Deep Sleep</a:t>
                      </a:r>
                      <a:endParaRPr lang="en-US" sz="1400" b="1" dirty="0"/>
                    </a:p>
                  </a:txBody>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IRC &amp; RTC On</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t>Medium</a:t>
                      </a:r>
                      <a:endParaRPr lang="en-US" sz="1400" dirty="0"/>
                    </a:p>
                  </a:txBody>
                  <a:tcPr>
                    <a:solidFill>
                      <a:schemeClr val="accent6">
                        <a:lumMod val="75000"/>
                      </a:schemeClr>
                    </a:solidFill>
                  </a:tcPr>
                </a:tc>
              </a:tr>
              <a:tr h="370840">
                <a:tc>
                  <a:txBody>
                    <a:bodyPr/>
                    <a:lstStyle/>
                    <a:p>
                      <a:r>
                        <a:rPr lang="en-US" sz="1400" b="1" dirty="0" smtClean="0"/>
                        <a:t>Power-down</a:t>
                      </a:r>
                      <a:endParaRPr lang="en-US" sz="1400" b="1" dirty="0"/>
                    </a:p>
                  </a:txBody>
                  <a:tcPr/>
                </a:tc>
                <a:tc>
                  <a:txBody>
                    <a:bodyPr/>
                    <a:lstStyle/>
                    <a:p>
                      <a:pPr algn="ctr"/>
                      <a:r>
                        <a:rPr lang="en-US" sz="1400" dirty="0" smtClean="0"/>
                        <a:t>Standby</a:t>
                      </a:r>
                    </a:p>
                  </a:txBody>
                  <a:tcPr>
                    <a:solidFill>
                      <a:schemeClr val="accent6">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RTC On</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Standby</a:t>
                      </a:r>
                      <a:endParaRPr lang="en-US" sz="1400" dirty="0"/>
                    </a:p>
                  </a:txBody>
                  <a:tcPr>
                    <a:solidFill>
                      <a:schemeClr val="accent6">
                        <a:lumMod val="40000"/>
                        <a:lumOff val="60000"/>
                      </a:schemeClr>
                    </a:solidFill>
                  </a:tcPr>
                </a:tc>
                <a:tc>
                  <a:txBody>
                    <a:bodyPr/>
                    <a:lstStyle/>
                    <a:p>
                      <a:pPr algn="ctr"/>
                      <a:r>
                        <a:rPr lang="en-US" sz="1400" dirty="0" smtClean="0">
                          <a:solidFill>
                            <a:schemeClr val="bg1"/>
                          </a:solidFill>
                        </a:rPr>
                        <a:t>Long</a:t>
                      </a:r>
                      <a:endParaRPr lang="en-US" sz="1400" dirty="0">
                        <a:solidFill>
                          <a:schemeClr val="bg1"/>
                        </a:solidFill>
                      </a:endParaRPr>
                    </a:p>
                  </a:txBody>
                  <a:tcPr>
                    <a:solidFill>
                      <a:schemeClr val="accent2">
                        <a:lumMod val="75000"/>
                      </a:schemeClr>
                    </a:solidFill>
                  </a:tcPr>
                </a:tc>
              </a:tr>
              <a:tr h="370840">
                <a:tc>
                  <a:txBody>
                    <a:bodyPr/>
                    <a:lstStyle/>
                    <a:p>
                      <a:r>
                        <a:rPr lang="en-US" sz="1400" b="1" dirty="0" smtClean="0"/>
                        <a:t>Deep Power-down</a:t>
                      </a:r>
                      <a:endParaRPr lang="en-US" sz="1400" b="1" dirty="0"/>
                    </a:p>
                  </a:txBody>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RTC On</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t>Off</a:t>
                      </a:r>
                      <a:endParaRPr lang="en-US" sz="1400" dirty="0"/>
                    </a:p>
                  </a:txBody>
                  <a:tcPr>
                    <a:solidFill>
                      <a:schemeClr val="accent2">
                        <a:lumMod val="40000"/>
                        <a:lumOff val="60000"/>
                      </a:schemeClr>
                    </a:solidFill>
                  </a:tcPr>
                </a:tc>
                <a:tc>
                  <a:txBody>
                    <a:bodyPr/>
                    <a:lstStyle/>
                    <a:p>
                      <a:pPr algn="ctr"/>
                      <a:r>
                        <a:rPr lang="en-US" sz="1400" dirty="0" smtClean="0">
                          <a:solidFill>
                            <a:schemeClr val="bg1"/>
                          </a:solidFill>
                        </a:rPr>
                        <a:t>Very Long</a:t>
                      </a:r>
                      <a:endParaRPr lang="en-US" sz="1400" dirty="0">
                        <a:solidFill>
                          <a:schemeClr val="bg1"/>
                        </a:solidFill>
                      </a:endParaRPr>
                    </a:p>
                  </a:txBody>
                  <a:tcPr>
                    <a:solidFill>
                      <a:schemeClr val="accent2">
                        <a:lumMod val="50000"/>
                      </a:schemeClr>
                    </a:solidFill>
                  </a:tcPr>
                </a:tc>
              </a:tr>
            </a:tbl>
          </a:graphicData>
        </a:graphic>
      </p:graphicFrame>
      <p:pic>
        <p:nvPicPr>
          <p:cNvPr id="9" name="Picture 3"/>
          <p:cNvPicPr>
            <a:picLocks noChangeAspect="1" noChangeArrowheads="1"/>
          </p:cNvPicPr>
          <p:nvPr/>
        </p:nvPicPr>
        <p:blipFill>
          <a:blip r:embed="rId5" cstate="print"/>
          <a:srcRect/>
          <a:stretch>
            <a:fillRect/>
          </a:stretch>
        </p:blipFill>
        <p:spPr bwMode="auto">
          <a:xfrm>
            <a:off x="2133600" y="1219200"/>
            <a:ext cx="6624638" cy="452582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0" name="Rectangle 9"/>
          <p:cNvSpPr/>
          <p:nvPr/>
        </p:nvSpPr>
        <p:spPr>
          <a:xfrm>
            <a:off x="4800600" y="914400"/>
            <a:ext cx="3471207" cy="276999"/>
          </a:xfrm>
          <a:prstGeom prst="rect">
            <a:avLst/>
          </a:prstGeom>
        </p:spPr>
        <p:txBody>
          <a:bodyPr wrap="none">
            <a:spAutoFit/>
          </a:bodyPr>
          <a:lstStyle/>
          <a:p>
            <a:r>
              <a:rPr lang="en-US" sz="1200" b="1" dirty="0" smtClean="0"/>
              <a:t>Static characteristics (LPC408X_7X_DS.pdf, Page 85)</a:t>
            </a:r>
            <a:endParaRPr lang="en-US" sz="1200" dirty="0"/>
          </a:p>
        </p:txBody>
      </p:sp>
      <p:sp>
        <p:nvSpPr>
          <p:cNvPr id="12" name="Rectangle 11"/>
          <p:cNvSpPr/>
          <p:nvPr/>
        </p:nvSpPr>
        <p:spPr>
          <a:xfrm>
            <a:off x="6858000" y="2819400"/>
            <a:ext cx="533400"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6858000" y="5029200"/>
            <a:ext cx="533400"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6858000" y="5257800"/>
            <a:ext cx="533400" cy="228600"/>
          </a:xfrm>
          <a:prstGeom prst="rect">
            <a:avLst/>
          </a:prstGeom>
          <a:noFill/>
          <a:ln>
            <a:solidFill>
              <a:schemeClr val="accent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p:cNvSpPr/>
          <p:nvPr/>
        </p:nvSpPr>
        <p:spPr>
          <a:xfrm>
            <a:off x="6858000" y="5486400"/>
            <a:ext cx="533400" cy="22860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6858000" y="4724400"/>
            <a:ext cx="533400" cy="228600"/>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11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990600"/>
            <a:ext cx="3571279" cy="2380853"/>
          </a:xfrm>
          <a:prstGeom prst="rect">
            <a:avLst/>
          </a:prstGeom>
          <a:ln>
            <a:noFill/>
          </a:ln>
          <a:effectLst>
            <a:outerShdw blurRad="190500" algn="tl" rotWithShape="0">
              <a:srgbClr val="000000">
                <a:alpha val="70000"/>
              </a:srgbClr>
            </a:outerShdw>
          </a:effectLst>
        </p:spPr>
      </p:pic>
      <p:sp>
        <p:nvSpPr>
          <p:cNvPr id="4" name="Flowchart: Process 3"/>
          <p:cNvSpPr/>
          <p:nvPr/>
        </p:nvSpPr>
        <p:spPr>
          <a:xfrm>
            <a:off x="6527217" y="1460395"/>
            <a:ext cx="914400" cy="612648"/>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MCU</a:t>
            </a:r>
            <a:endParaRPr lang="en-US" dirty="0"/>
          </a:p>
        </p:txBody>
      </p:sp>
      <p:sp>
        <p:nvSpPr>
          <p:cNvPr id="5" name="Flowchart: Process 4"/>
          <p:cNvSpPr/>
          <p:nvPr/>
        </p:nvSpPr>
        <p:spPr>
          <a:xfrm>
            <a:off x="6222415" y="2346455"/>
            <a:ext cx="1524000" cy="2923939"/>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Flowchart: Process 5"/>
          <p:cNvSpPr/>
          <p:nvPr/>
        </p:nvSpPr>
        <p:spPr>
          <a:xfrm>
            <a:off x="6426772" y="25271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22" name="Flowchart: Process 21"/>
          <p:cNvSpPr/>
          <p:nvPr/>
        </p:nvSpPr>
        <p:spPr>
          <a:xfrm>
            <a:off x="6857994" y="25271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24" name="Flowchart: Process 23"/>
          <p:cNvSpPr/>
          <p:nvPr/>
        </p:nvSpPr>
        <p:spPr>
          <a:xfrm>
            <a:off x="7289217" y="25271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a:t>
            </a:r>
            <a:endParaRPr lang="en-US" dirty="0"/>
          </a:p>
        </p:txBody>
      </p:sp>
      <p:sp>
        <p:nvSpPr>
          <p:cNvPr id="26" name="Flowchart: Process 25"/>
          <p:cNvSpPr/>
          <p:nvPr/>
        </p:nvSpPr>
        <p:spPr>
          <a:xfrm>
            <a:off x="6426772" y="29843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27" name="Flowchart: Process 26"/>
          <p:cNvSpPr/>
          <p:nvPr/>
        </p:nvSpPr>
        <p:spPr>
          <a:xfrm>
            <a:off x="6857994" y="29843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a:t>
            </a:r>
            <a:endParaRPr lang="en-US" dirty="0"/>
          </a:p>
        </p:txBody>
      </p:sp>
      <p:sp>
        <p:nvSpPr>
          <p:cNvPr id="28" name="Flowchart: Process 27"/>
          <p:cNvSpPr/>
          <p:nvPr/>
        </p:nvSpPr>
        <p:spPr>
          <a:xfrm>
            <a:off x="7289217" y="29843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a:t>
            </a:r>
            <a:endParaRPr lang="en-US" dirty="0"/>
          </a:p>
        </p:txBody>
      </p:sp>
      <p:sp>
        <p:nvSpPr>
          <p:cNvPr id="29" name="Flowchart: Process 28"/>
          <p:cNvSpPr/>
          <p:nvPr/>
        </p:nvSpPr>
        <p:spPr>
          <a:xfrm>
            <a:off x="6426771" y="341556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7</a:t>
            </a:r>
            <a:endParaRPr lang="en-US" dirty="0"/>
          </a:p>
        </p:txBody>
      </p:sp>
      <p:sp>
        <p:nvSpPr>
          <p:cNvPr id="30" name="Flowchart: Process 29"/>
          <p:cNvSpPr/>
          <p:nvPr/>
        </p:nvSpPr>
        <p:spPr>
          <a:xfrm>
            <a:off x="6857993" y="341556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a:t>
            </a:r>
            <a:endParaRPr lang="en-US" dirty="0"/>
          </a:p>
        </p:txBody>
      </p:sp>
      <p:sp>
        <p:nvSpPr>
          <p:cNvPr id="31" name="Flowchart: Process 30"/>
          <p:cNvSpPr/>
          <p:nvPr/>
        </p:nvSpPr>
        <p:spPr>
          <a:xfrm>
            <a:off x="7289216" y="341556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9</a:t>
            </a:r>
            <a:endParaRPr lang="en-US" dirty="0"/>
          </a:p>
        </p:txBody>
      </p:sp>
      <p:sp>
        <p:nvSpPr>
          <p:cNvPr id="32" name="Flowchart: Process 31"/>
          <p:cNvSpPr/>
          <p:nvPr/>
        </p:nvSpPr>
        <p:spPr>
          <a:xfrm>
            <a:off x="6426766" y="42797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33" name="Flowchart: Process 32"/>
          <p:cNvSpPr/>
          <p:nvPr/>
        </p:nvSpPr>
        <p:spPr>
          <a:xfrm>
            <a:off x="6857992" y="38987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34" name="Flowchart: Process 33"/>
          <p:cNvSpPr/>
          <p:nvPr/>
        </p:nvSpPr>
        <p:spPr>
          <a:xfrm>
            <a:off x="7289211" y="42797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35" name="Flowchart: Process 34"/>
          <p:cNvSpPr/>
          <p:nvPr/>
        </p:nvSpPr>
        <p:spPr>
          <a:xfrm>
            <a:off x="6426765" y="47369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a:t>
            </a:r>
            <a:endParaRPr lang="en-US" dirty="0"/>
          </a:p>
        </p:txBody>
      </p:sp>
      <p:sp>
        <p:nvSpPr>
          <p:cNvPr id="37" name="Flowchart: Process 36"/>
          <p:cNvSpPr/>
          <p:nvPr/>
        </p:nvSpPr>
        <p:spPr>
          <a:xfrm>
            <a:off x="7289210" y="4736995"/>
            <a:ext cx="252845" cy="3048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a:t>
            </a:r>
            <a:endParaRPr lang="en-US" dirty="0"/>
          </a:p>
        </p:txBody>
      </p:sp>
      <p:sp>
        <p:nvSpPr>
          <p:cNvPr id="7" name="Isosceles Triangle 6"/>
          <p:cNvSpPr/>
          <p:nvPr/>
        </p:nvSpPr>
        <p:spPr>
          <a:xfrm>
            <a:off x="6870117" y="1003195"/>
            <a:ext cx="228600" cy="152400"/>
          </a:xfrm>
          <a:prstGeom prst="triangl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a:off x="6857992" y="1003195"/>
            <a:ext cx="24072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7136817" y="850795"/>
            <a:ext cx="152393" cy="15240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V="1">
            <a:off x="7153662" y="935812"/>
            <a:ext cx="152393" cy="15240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6857991" y="552590"/>
            <a:ext cx="240725"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7" idx="0"/>
          </p:cNvCxnSpPr>
          <p:nvPr/>
        </p:nvCxnSpPr>
        <p:spPr>
          <a:xfrm flipH="1" flipV="1">
            <a:off x="6984414" y="552590"/>
            <a:ext cx="3" cy="450605"/>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a:stCxn id="4" idx="0"/>
            <a:endCxn id="7" idx="3"/>
          </p:cNvCxnSpPr>
          <p:nvPr/>
        </p:nvCxnSpPr>
        <p:spPr>
          <a:xfrm flipV="1">
            <a:off x="6984417" y="1155595"/>
            <a:ext cx="0" cy="304800"/>
          </a:xfrm>
          <a:prstGeom prst="line">
            <a:avLst/>
          </a:prstGeom>
        </p:spPr>
        <p:style>
          <a:lnRef idx="2">
            <a:schemeClr val="dk1"/>
          </a:lnRef>
          <a:fillRef idx="0">
            <a:schemeClr val="dk1"/>
          </a:fillRef>
          <a:effectRef idx="1">
            <a:schemeClr val="dk1"/>
          </a:effectRef>
          <a:fontRef idx="minor">
            <a:schemeClr val="tx1"/>
          </a:fontRef>
        </p:style>
      </p:cxnSp>
      <p:sp>
        <p:nvSpPr>
          <p:cNvPr id="44" name="Up Arrow 43"/>
          <p:cNvSpPr/>
          <p:nvPr/>
        </p:nvSpPr>
        <p:spPr>
          <a:xfrm>
            <a:off x="6745226" y="2073043"/>
            <a:ext cx="467787" cy="273412"/>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TextBox 45"/>
          <p:cNvSpPr txBox="1"/>
          <p:nvPr/>
        </p:nvSpPr>
        <p:spPr>
          <a:xfrm>
            <a:off x="7379007" y="818529"/>
            <a:ext cx="367408" cy="369332"/>
          </a:xfrm>
          <a:prstGeom prst="rect">
            <a:avLst/>
          </a:prstGeom>
          <a:noFill/>
        </p:spPr>
        <p:txBody>
          <a:bodyPr wrap="none" rtlCol="0">
            <a:spAutoFit/>
          </a:bodyPr>
          <a:lstStyle/>
          <a:p>
            <a:r>
              <a:rPr lang="en-US" dirty="0" smtClean="0"/>
              <a:t>IR</a:t>
            </a:r>
            <a:endParaRPr lang="en-US" dirty="0"/>
          </a:p>
        </p:txBody>
      </p:sp>
      <p:cxnSp>
        <p:nvCxnSpPr>
          <p:cNvPr id="48" name="Straight Connector 47"/>
          <p:cNvCxnSpPr/>
          <p:nvPr/>
        </p:nvCxnSpPr>
        <p:spPr>
          <a:xfrm>
            <a:off x="7696200" y="1682068"/>
            <a:ext cx="381000"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7759407" y="1758268"/>
            <a:ext cx="254585"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7441617" y="1981200"/>
            <a:ext cx="44508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flipV="1">
            <a:off x="7886699" y="1766719"/>
            <a:ext cx="1" cy="214481"/>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441617" y="1524000"/>
            <a:ext cx="445083"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7886699" y="1524000"/>
            <a:ext cx="1" cy="15806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1600200" y="6312005"/>
            <a:ext cx="407575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73" name="Straight Arrow Connector 3072"/>
          <p:cNvCxnSpPr/>
          <p:nvPr/>
        </p:nvCxnSpPr>
        <p:spPr>
          <a:xfrm flipV="1">
            <a:off x="1600200" y="4876800"/>
            <a:ext cx="0" cy="14352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075" name="TextBox 3074"/>
          <p:cNvSpPr txBox="1"/>
          <p:nvPr/>
        </p:nvSpPr>
        <p:spPr>
          <a:xfrm>
            <a:off x="5400079" y="6312005"/>
            <a:ext cx="519694" cy="307777"/>
          </a:xfrm>
          <a:prstGeom prst="rect">
            <a:avLst/>
          </a:prstGeom>
          <a:noFill/>
        </p:spPr>
        <p:txBody>
          <a:bodyPr wrap="none" rtlCol="0">
            <a:spAutoFit/>
          </a:bodyPr>
          <a:lstStyle/>
          <a:p>
            <a:r>
              <a:rPr lang="en-US" sz="1400" dirty="0" smtClean="0"/>
              <a:t>time</a:t>
            </a:r>
            <a:endParaRPr lang="en-US" sz="1400" dirty="0"/>
          </a:p>
        </p:txBody>
      </p:sp>
      <p:sp>
        <p:nvSpPr>
          <p:cNvPr id="3076" name="TextBox 3075"/>
          <p:cNvSpPr txBox="1"/>
          <p:nvPr/>
        </p:nvSpPr>
        <p:spPr>
          <a:xfrm>
            <a:off x="1614684" y="4740144"/>
            <a:ext cx="646844" cy="307777"/>
          </a:xfrm>
          <a:prstGeom prst="rect">
            <a:avLst/>
          </a:prstGeom>
          <a:noFill/>
        </p:spPr>
        <p:txBody>
          <a:bodyPr wrap="none" rtlCol="0">
            <a:spAutoFit/>
          </a:bodyPr>
          <a:lstStyle/>
          <a:p>
            <a:r>
              <a:rPr lang="en-US" sz="1400" dirty="0" smtClean="0"/>
              <a:t>Power</a:t>
            </a:r>
            <a:endParaRPr lang="en-US" sz="1400" dirty="0"/>
          </a:p>
        </p:txBody>
      </p:sp>
      <p:sp>
        <p:nvSpPr>
          <p:cNvPr id="3078" name="Flowchart: Process 3077"/>
          <p:cNvSpPr/>
          <p:nvPr/>
        </p:nvSpPr>
        <p:spPr>
          <a:xfrm>
            <a:off x="1606496" y="6240039"/>
            <a:ext cx="3869827" cy="71964"/>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79" name="Rectangle 3078"/>
          <p:cNvSpPr/>
          <p:nvPr/>
        </p:nvSpPr>
        <p:spPr>
          <a:xfrm>
            <a:off x="2657598" y="5316768"/>
            <a:ext cx="85602" cy="9232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80" name="Flowchart: Process 3079"/>
          <p:cNvSpPr/>
          <p:nvPr/>
        </p:nvSpPr>
        <p:spPr>
          <a:xfrm>
            <a:off x="4419600" y="5316768"/>
            <a:ext cx="76200" cy="923271"/>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Flowchart: Process 72"/>
          <p:cNvSpPr/>
          <p:nvPr/>
        </p:nvSpPr>
        <p:spPr>
          <a:xfrm>
            <a:off x="4625844" y="5316768"/>
            <a:ext cx="76200" cy="923271"/>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81" name="TextBox 3080"/>
          <p:cNvSpPr txBox="1"/>
          <p:nvPr/>
        </p:nvSpPr>
        <p:spPr>
          <a:xfrm>
            <a:off x="587147" y="6101539"/>
            <a:ext cx="960199" cy="276999"/>
          </a:xfrm>
          <a:prstGeom prst="rect">
            <a:avLst/>
          </a:prstGeom>
          <a:noFill/>
        </p:spPr>
        <p:txBody>
          <a:bodyPr wrap="none" rtlCol="0">
            <a:spAutoFit/>
          </a:bodyPr>
          <a:lstStyle/>
          <a:p>
            <a:r>
              <a:rPr lang="en-US" sz="1200" dirty="0" smtClean="0"/>
              <a:t>Sleep power</a:t>
            </a:r>
            <a:endParaRPr lang="en-US" sz="1200" dirty="0"/>
          </a:p>
        </p:txBody>
      </p:sp>
      <p:sp>
        <p:nvSpPr>
          <p:cNvPr id="75" name="TextBox 74"/>
          <p:cNvSpPr txBox="1"/>
          <p:nvPr/>
        </p:nvSpPr>
        <p:spPr>
          <a:xfrm>
            <a:off x="593719" y="5164367"/>
            <a:ext cx="947054" cy="276999"/>
          </a:xfrm>
          <a:prstGeom prst="rect">
            <a:avLst/>
          </a:prstGeom>
          <a:noFill/>
        </p:spPr>
        <p:txBody>
          <a:bodyPr wrap="none" rtlCol="0">
            <a:spAutoFit/>
          </a:bodyPr>
          <a:lstStyle/>
          <a:p>
            <a:r>
              <a:rPr lang="en-US" sz="1200" dirty="0" smtClean="0"/>
              <a:t>Cycle power</a:t>
            </a:r>
            <a:endParaRPr lang="en-US" sz="1200" dirty="0"/>
          </a:p>
        </p:txBody>
      </p:sp>
      <p:sp>
        <p:nvSpPr>
          <p:cNvPr id="3082" name="Flowchart: Process 3081"/>
          <p:cNvSpPr/>
          <p:nvPr/>
        </p:nvSpPr>
        <p:spPr>
          <a:xfrm>
            <a:off x="3343528" y="4663944"/>
            <a:ext cx="1253348" cy="762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83" name="Flowchart: Process 3082"/>
          <p:cNvSpPr/>
          <p:nvPr/>
        </p:nvSpPr>
        <p:spPr>
          <a:xfrm>
            <a:off x="3714765" y="4275730"/>
            <a:ext cx="341955" cy="455711"/>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84" name="Flowchart: Process 3083"/>
          <p:cNvSpPr/>
          <p:nvPr/>
        </p:nvSpPr>
        <p:spPr>
          <a:xfrm>
            <a:off x="4066482" y="3953602"/>
            <a:ext cx="334084" cy="786541"/>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85" name="Oval 3084"/>
          <p:cNvSpPr/>
          <p:nvPr/>
        </p:nvSpPr>
        <p:spPr>
          <a:xfrm>
            <a:off x="3114927" y="3572603"/>
            <a:ext cx="1828800" cy="153743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7" name="Straight Connector 3086"/>
          <p:cNvCxnSpPr/>
          <p:nvPr/>
        </p:nvCxnSpPr>
        <p:spPr>
          <a:xfrm flipH="1">
            <a:off x="2657599" y="4208233"/>
            <a:ext cx="457328" cy="1094633"/>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089" name="Straight Connector 3088"/>
          <p:cNvCxnSpPr>
            <a:stCxn id="3085" idx="5"/>
          </p:cNvCxnSpPr>
          <p:nvPr/>
        </p:nvCxnSpPr>
        <p:spPr>
          <a:xfrm flipH="1">
            <a:off x="2743200" y="4884886"/>
            <a:ext cx="1932705" cy="1355152"/>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2919010" y="4454442"/>
            <a:ext cx="524503" cy="276999"/>
          </a:xfrm>
          <a:prstGeom prst="rect">
            <a:avLst/>
          </a:prstGeom>
          <a:noFill/>
        </p:spPr>
        <p:txBody>
          <a:bodyPr wrap="none" rtlCol="0">
            <a:spAutoFit/>
          </a:bodyPr>
          <a:lstStyle/>
          <a:p>
            <a:r>
              <a:rPr lang="en-US" sz="1200" dirty="0" smtClean="0"/>
              <a:t>Sleep</a:t>
            </a:r>
            <a:endParaRPr lang="en-US" sz="1200" dirty="0"/>
          </a:p>
        </p:txBody>
      </p:sp>
      <p:sp>
        <p:nvSpPr>
          <p:cNvPr id="86" name="TextBox 85"/>
          <p:cNvSpPr txBox="1"/>
          <p:nvPr/>
        </p:nvSpPr>
        <p:spPr>
          <a:xfrm>
            <a:off x="3275031" y="3694989"/>
            <a:ext cx="781689" cy="646331"/>
          </a:xfrm>
          <a:prstGeom prst="rect">
            <a:avLst/>
          </a:prstGeom>
          <a:noFill/>
        </p:spPr>
        <p:txBody>
          <a:bodyPr wrap="none" rtlCol="0">
            <a:spAutoFit/>
          </a:bodyPr>
          <a:lstStyle/>
          <a:p>
            <a:r>
              <a:rPr lang="en-US" sz="1200" dirty="0" smtClean="0"/>
              <a:t>Wakeup</a:t>
            </a:r>
          </a:p>
          <a:p>
            <a:r>
              <a:rPr lang="en-US" sz="1200" dirty="0" smtClean="0"/>
              <a:t>Button </a:t>
            </a:r>
          </a:p>
          <a:p>
            <a:r>
              <a:rPr lang="en-US" sz="1200" dirty="0" smtClean="0"/>
              <a:t>detection</a:t>
            </a:r>
            <a:endParaRPr lang="en-US" sz="1200" dirty="0"/>
          </a:p>
        </p:txBody>
      </p:sp>
      <p:sp>
        <p:nvSpPr>
          <p:cNvPr id="87" name="TextBox 86"/>
          <p:cNvSpPr txBox="1"/>
          <p:nvPr/>
        </p:nvSpPr>
        <p:spPr>
          <a:xfrm>
            <a:off x="4419600" y="3749727"/>
            <a:ext cx="811761" cy="461665"/>
          </a:xfrm>
          <a:prstGeom prst="rect">
            <a:avLst/>
          </a:prstGeom>
          <a:noFill/>
        </p:spPr>
        <p:txBody>
          <a:bodyPr wrap="none" rtlCol="0">
            <a:spAutoFit/>
          </a:bodyPr>
          <a:lstStyle/>
          <a:p>
            <a:r>
              <a:rPr lang="en-US" sz="1200" dirty="0" smtClean="0"/>
              <a:t>Sending</a:t>
            </a:r>
          </a:p>
          <a:p>
            <a:r>
              <a:rPr lang="en-US" sz="1200" dirty="0" smtClean="0"/>
              <a:t>command</a:t>
            </a:r>
            <a:endParaRPr lang="en-US" sz="1200" dirty="0"/>
          </a:p>
        </p:txBody>
      </p:sp>
      <p:sp>
        <p:nvSpPr>
          <p:cNvPr id="54" name="Rectangle 53"/>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55" name="Rectangle 54"/>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Tree>
    <p:extLst>
      <p:ext uri="{BB962C8B-B14F-4D97-AF65-F5344CB8AC3E}">
        <p14:creationId xmlns:p14="http://schemas.microsoft.com/office/powerpoint/2010/main" val="34885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0" name="Rectangle 9"/>
          <p:cNvSpPr/>
          <p:nvPr/>
        </p:nvSpPr>
        <p:spPr>
          <a:xfrm>
            <a:off x="457200" y="838200"/>
            <a:ext cx="4153573" cy="276999"/>
          </a:xfrm>
          <a:prstGeom prst="rect">
            <a:avLst/>
          </a:prstGeom>
        </p:spPr>
        <p:txBody>
          <a:bodyPr wrap="none">
            <a:spAutoFit/>
          </a:bodyPr>
          <a:lstStyle/>
          <a:p>
            <a:r>
              <a:rPr lang="en-US" sz="1200" b="1" dirty="0" smtClean="0"/>
              <a:t>Peripheral power consumption (LPC408X_7X_DS.pdf, Page 90)</a:t>
            </a:r>
            <a:endParaRPr lang="en-US" sz="1200" dirty="0"/>
          </a:p>
        </p:txBody>
      </p:sp>
      <p:pic>
        <p:nvPicPr>
          <p:cNvPr id="4098" name="Picture 2"/>
          <p:cNvPicPr>
            <a:picLocks noChangeAspect="1" noChangeArrowheads="1"/>
          </p:cNvPicPr>
          <p:nvPr/>
        </p:nvPicPr>
        <p:blipFill>
          <a:blip r:embed="rId2" cstate="print"/>
          <a:srcRect/>
          <a:stretch>
            <a:fillRect/>
          </a:stretch>
        </p:blipFill>
        <p:spPr bwMode="auto">
          <a:xfrm>
            <a:off x="533400" y="1143000"/>
            <a:ext cx="4120803" cy="5334000"/>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4099" name="Picture 3"/>
          <p:cNvPicPr>
            <a:picLocks noChangeAspect="1" noChangeArrowheads="1"/>
          </p:cNvPicPr>
          <p:nvPr/>
        </p:nvPicPr>
        <p:blipFill>
          <a:blip r:embed="rId3" cstate="print"/>
          <a:srcRect/>
          <a:stretch>
            <a:fillRect/>
          </a:stretch>
        </p:blipFill>
        <p:spPr bwMode="auto">
          <a:xfrm>
            <a:off x="2133600" y="1600200"/>
            <a:ext cx="6624638" cy="452582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cxnSp>
        <p:nvCxnSpPr>
          <p:cNvPr id="8" name="Straight Connector 7"/>
          <p:cNvCxnSpPr/>
          <p:nvPr/>
        </p:nvCxnSpPr>
        <p:spPr>
          <a:xfrm>
            <a:off x="4572000" y="3429000"/>
            <a:ext cx="1143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572000" y="4953000"/>
            <a:ext cx="1143000"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6858000" y="3048000"/>
            <a:ext cx="457200" cy="838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6858000" y="4572000"/>
            <a:ext cx="457200" cy="7620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4800600" y="1295400"/>
            <a:ext cx="3471207" cy="276999"/>
          </a:xfrm>
          <a:prstGeom prst="rect">
            <a:avLst/>
          </a:prstGeom>
        </p:spPr>
        <p:txBody>
          <a:bodyPr wrap="none">
            <a:spAutoFit/>
          </a:bodyPr>
          <a:lstStyle/>
          <a:p>
            <a:r>
              <a:rPr lang="en-US" sz="1200" b="1" dirty="0" smtClean="0"/>
              <a:t>Static characteristics (LPC408X_7X_DS.pdf, Page 85)</a:t>
            </a:r>
            <a:endParaRPr lang="en-US" sz="1200" dirty="0"/>
          </a:p>
        </p:txBody>
      </p:sp>
      <p:cxnSp>
        <p:nvCxnSpPr>
          <p:cNvPr id="15" name="Straight Connector 14"/>
          <p:cNvCxnSpPr/>
          <p:nvPr/>
        </p:nvCxnSpPr>
        <p:spPr>
          <a:xfrm>
            <a:off x="4572000" y="3733800"/>
            <a:ext cx="1143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4648200" y="5257800"/>
            <a:ext cx="114300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2763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17" name="Picture 16" descr="3qGiy.png"/>
          <p:cNvPicPr>
            <a:picLocks noChangeAspect="1"/>
          </p:cNvPicPr>
          <p:nvPr/>
        </p:nvPicPr>
        <p:blipFill>
          <a:blip r:embed="rId3" cstate="print"/>
          <a:stretch>
            <a:fillRect/>
          </a:stretch>
        </p:blipFill>
        <p:spPr>
          <a:xfrm>
            <a:off x="5410200" y="1524000"/>
            <a:ext cx="1451429" cy="1066800"/>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8" name="TextBox 17"/>
          <p:cNvSpPr txBox="1"/>
          <p:nvPr/>
        </p:nvSpPr>
        <p:spPr>
          <a:xfrm>
            <a:off x="5334000" y="990600"/>
            <a:ext cx="2678682" cy="369332"/>
          </a:xfrm>
          <a:prstGeom prst="rect">
            <a:avLst/>
          </a:prstGeom>
          <a:noFill/>
        </p:spPr>
        <p:txBody>
          <a:bodyPr wrap="none" rtlCol="0">
            <a:spAutoFit/>
          </a:bodyPr>
          <a:lstStyle/>
          <a:p>
            <a:r>
              <a:rPr lang="en-US" dirty="0" smtClean="0"/>
              <a:t>IRC – Internal RC Oscillator</a:t>
            </a:r>
            <a:endParaRPr lang="en-US" dirty="0"/>
          </a:p>
        </p:txBody>
      </p:sp>
      <p:sp>
        <p:nvSpPr>
          <p:cNvPr id="19" name="TextBox 18"/>
          <p:cNvSpPr txBox="1"/>
          <p:nvPr/>
        </p:nvSpPr>
        <p:spPr>
          <a:xfrm>
            <a:off x="5410200" y="2743200"/>
            <a:ext cx="1568058" cy="369332"/>
          </a:xfrm>
          <a:prstGeom prst="rect">
            <a:avLst/>
          </a:prstGeom>
          <a:noFill/>
        </p:spPr>
        <p:txBody>
          <a:bodyPr wrap="none" rtlCol="0">
            <a:spAutoFit/>
          </a:bodyPr>
          <a:lstStyle/>
          <a:p>
            <a:r>
              <a:rPr lang="en-US" dirty="0" smtClean="0"/>
              <a:t>12 MHz +/- 1%</a:t>
            </a:r>
            <a:endParaRPr lang="en-US" dirty="0"/>
          </a:p>
        </p:txBody>
      </p:sp>
    </p:spTree>
    <p:extLst>
      <p:ext uri="{BB962C8B-B14F-4D97-AF65-F5344CB8AC3E}">
        <p14:creationId xmlns:p14="http://schemas.microsoft.com/office/powerpoint/2010/main" val="1727637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17" name="Picture 16" descr="3qGiy.png"/>
          <p:cNvPicPr>
            <a:picLocks noChangeAspect="1"/>
          </p:cNvPicPr>
          <p:nvPr/>
        </p:nvPicPr>
        <p:blipFill>
          <a:blip r:embed="rId3" cstate="print"/>
          <a:stretch>
            <a:fillRect/>
          </a:stretch>
        </p:blipFill>
        <p:spPr>
          <a:xfrm>
            <a:off x="5410200" y="1524000"/>
            <a:ext cx="1451429" cy="1066800"/>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8" name="TextBox 17"/>
          <p:cNvSpPr txBox="1"/>
          <p:nvPr/>
        </p:nvSpPr>
        <p:spPr>
          <a:xfrm>
            <a:off x="5334000" y="990600"/>
            <a:ext cx="2678682" cy="369332"/>
          </a:xfrm>
          <a:prstGeom prst="rect">
            <a:avLst/>
          </a:prstGeom>
          <a:noFill/>
        </p:spPr>
        <p:txBody>
          <a:bodyPr wrap="none" rtlCol="0">
            <a:spAutoFit/>
          </a:bodyPr>
          <a:lstStyle/>
          <a:p>
            <a:r>
              <a:rPr lang="en-US" dirty="0" smtClean="0"/>
              <a:t>IRC – Internal RC Oscillator</a:t>
            </a:r>
            <a:endParaRPr lang="en-US" dirty="0"/>
          </a:p>
        </p:txBody>
      </p:sp>
      <p:sp>
        <p:nvSpPr>
          <p:cNvPr id="19" name="TextBox 18"/>
          <p:cNvSpPr txBox="1"/>
          <p:nvPr/>
        </p:nvSpPr>
        <p:spPr>
          <a:xfrm>
            <a:off x="5410200" y="2743200"/>
            <a:ext cx="1568058" cy="369332"/>
          </a:xfrm>
          <a:prstGeom prst="rect">
            <a:avLst/>
          </a:prstGeom>
          <a:noFill/>
        </p:spPr>
        <p:txBody>
          <a:bodyPr wrap="none" rtlCol="0">
            <a:spAutoFit/>
          </a:bodyPr>
          <a:lstStyle/>
          <a:p>
            <a:r>
              <a:rPr lang="en-US" dirty="0" smtClean="0"/>
              <a:t>12 MHz +/- 1%</a:t>
            </a:r>
            <a:endParaRPr lang="en-US" dirty="0"/>
          </a:p>
        </p:txBody>
      </p:sp>
      <p:cxnSp>
        <p:nvCxnSpPr>
          <p:cNvPr id="9" name="Straight Connector 8"/>
          <p:cNvCxnSpPr/>
          <p:nvPr/>
        </p:nvCxnSpPr>
        <p:spPr>
          <a:xfrm>
            <a:off x="838200" y="1447800"/>
            <a:ext cx="685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1676400" y="1600200"/>
            <a:ext cx="381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057400" y="1600200"/>
            <a:ext cx="0" cy="152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2057400" y="1752600"/>
            <a:ext cx="2133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4191000" y="17526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flipH="1">
            <a:off x="1828800" y="2438400"/>
            <a:ext cx="2362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828800" y="24384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1828800" y="2667000"/>
            <a:ext cx="30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a:off x="2286000" y="2743200"/>
            <a:ext cx="914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p:nvPr/>
        </p:nvCxnSpPr>
        <p:spPr>
          <a:xfrm>
            <a:off x="2971800" y="2743200"/>
            <a:ext cx="0" cy="1447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2971800" y="4191000"/>
            <a:ext cx="30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4038600" y="4191000"/>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a:off x="4038600" y="2743200"/>
            <a:ext cx="685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1" name="TextBox 40"/>
          <p:cNvSpPr txBox="1"/>
          <p:nvPr/>
        </p:nvSpPr>
        <p:spPr>
          <a:xfrm>
            <a:off x="4343400" y="2819400"/>
            <a:ext cx="910827" cy="369332"/>
          </a:xfrm>
          <a:prstGeom prst="rect">
            <a:avLst/>
          </a:prstGeom>
          <a:noFill/>
        </p:spPr>
        <p:txBody>
          <a:bodyPr wrap="none" rtlCol="0">
            <a:spAutoFit/>
          </a:bodyPr>
          <a:lstStyle/>
          <a:p>
            <a:r>
              <a:rPr lang="en-US" b="1" dirty="0" smtClean="0">
                <a:solidFill>
                  <a:schemeClr val="accent2"/>
                </a:solidFill>
              </a:rPr>
              <a:t>12 MHz</a:t>
            </a:r>
            <a:endParaRPr lang="en-US" b="1" dirty="0">
              <a:solidFill>
                <a:schemeClr val="accent2"/>
              </a:solidFill>
            </a:endParaRPr>
          </a:p>
        </p:txBody>
      </p:sp>
      <p:sp>
        <p:nvSpPr>
          <p:cNvPr id="42" name="TextBox 41"/>
          <p:cNvSpPr txBox="1"/>
          <p:nvPr/>
        </p:nvSpPr>
        <p:spPr>
          <a:xfrm>
            <a:off x="4267200" y="4267200"/>
            <a:ext cx="2063385" cy="369332"/>
          </a:xfrm>
          <a:prstGeom prst="rect">
            <a:avLst/>
          </a:prstGeom>
          <a:noFill/>
        </p:spPr>
        <p:txBody>
          <a:bodyPr wrap="none" rtlCol="0">
            <a:spAutoFit/>
          </a:bodyPr>
          <a:lstStyle/>
          <a:p>
            <a:r>
              <a:rPr lang="en-US" b="1" dirty="0" smtClean="0">
                <a:solidFill>
                  <a:srgbClr val="0070C0"/>
                </a:solidFill>
              </a:rPr>
              <a:t>12 MHz / 4 = 3 MHz</a:t>
            </a:r>
            <a:endParaRPr lang="en-US" b="1" dirty="0">
              <a:solidFill>
                <a:srgbClr val="0070C0"/>
              </a:solidFill>
            </a:endParaRPr>
          </a:p>
        </p:txBody>
      </p:sp>
    </p:spTree>
    <p:extLst>
      <p:ext uri="{BB962C8B-B14F-4D97-AF65-F5344CB8AC3E}">
        <p14:creationId xmlns:p14="http://schemas.microsoft.com/office/powerpoint/2010/main" val="172763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8" name="TextBox 17"/>
          <p:cNvSpPr txBox="1"/>
          <p:nvPr/>
        </p:nvSpPr>
        <p:spPr>
          <a:xfrm>
            <a:off x="5334000" y="990600"/>
            <a:ext cx="2663358" cy="369332"/>
          </a:xfrm>
          <a:prstGeom prst="rect">
            <a:avLst/>
          </a:prstGeom>
          <a:noFill/>
        </p:spPr>
        <p:txBody>
          <a:bodyPr wrap="none" rtlCol="0">
            <a:spAutoFit/>
          </a:bodyPr>
          <a:lstStyle/>
          <a:p>
            <a:r>
              <a:rPr lang="en-US" dirty="0" smtClean="0"/>
              <a:t>OSC_CLK – Main Oscillator</a:t>
            </a:r>
            <a:endParaRPr lang="en-US" dirty="0"/>
          </a:p>
        </p:txBody>
      </p:sp>
      <p:sp>
        <p:nvSpPr>
          <p:cNvPr id="19" name="TextBox 18"/>
          <p:cNvSpPr txBox="1"/>
          <p:nvPr/>
        </p:nvSpPr>
        <p:spPr>
          <a:xfrm>
            <a:off x="5715000" y="4191000"/>
            <a:ext cx="1728358" cy="369332"/>
          </a:xfrm>
          <a:prstGeom prst="rect">
            <a:avLst/>
          </a:prstGeom>
          <a:noFill/>
        </p:spPr>
        <p:txBody>
          <a:bodyPr wrap="none" rtlCol="0">
            <a:spAutoFit/>
          </a:bodyPr>
          <a:lstStyle/>
          <a:p>
            <a:r>
              <a:rPr lang="en-US" dirty="0" smtClean="0"/>
              <a:t>1 MHz .. 25 MHz</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5638800" y="1371600"/>
            <a:ext cx="1809750" cy="26574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00800" y="4495800"/>
            <a:ext cx="1980459" cy="125154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1600" y="4572000"/>
            <a:ext cx="1133862" cy="1133862"/>
          </a:xfrm>
          <a:prstGeom prst="rect">
            <a:avLst/>
          </a:prstGeom>
        </p:spPr>
      </p:pic>
      <p:sp>
        <p:nvSpPr>
          <p:cNvPr id="11" name="TextBox 10"/>
          <p:cNvSpPr txBox="1"/>
          <p:nvPr/>
        </p:nvSpPr>
        <p:spPr>
          <a:xfrm>
            <a:off x="5410200" y="5715000"/>
            <a:ext cx="2723823" cy="369332"/>
          </a:xfrm>
          <a:prstGeom prst="rect">
            <a:avLst/>
          </a:prstGeom>
          <a:noFill/>
        </p:spPr>
        <p:txBody>
          <a:bodyPr wrap="none" rtlCol="0">
            <a:spAutoFit/>
          </a:bodyPr>
          <a:lstStyle/>
          <a:p>
            <a:r>
              <a:rPr lang="en-US" dirty="0" smtClean="0"/>
              <a:t>12 MHz +/- 0.002.. 0.005 %</a:t>
            </a:r>
            <a:endParaRPr lang="en-US" dirty="0"/>
          </a:p>
        </p:txBody>
      </p:sp>
      <p:sp>
        <p:nvSpPr>
          <p:cNvPr id="12" name="TextBox 11"/>
          <p:cNvSpPr txBox="1"/>
          <p:nvPr/>
        </p:nvSpPr>
        <p:spPr>
          <a:xfrm>
            <a:off x="5943600" y="6172200"/>
            <a:ext cx="1568058" cy="369332"/>
          </a:xfrm>
          <a:prstGeom prst="rect">
            <a:avLst/>
          </a:prstGeom>
          <a:noFill/>
        </p:spPr>
        <p:txBody>
          <a:bodyPr wrap="none" rtlCol="0">
            <a:spAutoFit/>
          </a:bodyPr>
          <a:lstStyle/>
          <a:p>
            <a:r>
              <a:rPr lang="en-US" dirty="0" smtClean="0">
                <a:solidFill>
                  <a:schemeClr val="bg1">
                    <a:lumMod val="65000"/>
                  </a:schemeClr>
                </a:solidFill>
              </a:rPr>
              <a:t>12 MHz +/- 1%</a:t>
            </a:r>
            <a:endParaRPr lang="en-US" dirty="0">
              <a:solidFill>
                <a:schemeClr val="bg1">
                  <a:lumMod val="65000"/>
                </a:schemeClr>
              </a:solidFill>
            </a:endParaRPr>
          </a:p>
        </p:txBody>
      </p:sp>
    </p:spTree>
    <p:extLst>
      <p:ext uri="{BB962C8B-B14F-4D97-AF65-F5344CB8AC3E}">
        <p14:creationId xmlns:p14="http://schemas.microsoft.com/office/powerpoint/2010/main" val="1727637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8" name="TextBox 17"/>
          <p:cNvSpPr txBox="1"/>
          <p:nvPr/>
        </p:nvSpPr>
        <p:spPr>
          <a:xfrm>
            <a:off x="5334000" y="990600"/>
            <a:ext cx="2663358" cy="369332"/>
          </a:xfrm>
          <a:prstGeom prst="rect">
            <a:avLst/>
          </a:prstGeom>
          <a:noFill/>
        </p:spPr>
        <p:txBody>
          <a:bodyPr wrap="none" rtlCol="0">
            <a:spAutoFit/>
          </a:bodyPr>
          <a:lstStyle/>
          <a:p>
            <a:r>
              <a:rPr lang="en-US" dirty="0" smtClean="0"/>
              <a:t>OSC_CLK – Main Oscillator</a:t>
            </a:r>
            <a:endParaRPr lang="en-US" dirty="0"/>
          </a:p>
        </p:txBody>
      </p:sp>
      <p:sp>
        <p:nvSpPr>
          <p:cNvPr id="19" name="TextBox 18"/>
          <p:cNvSpPr txBox="1"/>
          <p:nvPr/>
        </p:nvSpPr>
        <p:spPr>
          <a:xfrm>
            <a:off x="5715000" y="4191000"/>
            <a:ext cx="1728358" cy="369332"/>
          </a:xfrm>
          <a:prstGeom prst="rect">
            <a:avLst/>
          </a:prstGeom>
          <a:noFill/>
        </p:spPr>
        <p:txBody>
          <a:bodyPr wrap="none" rtlCol="0">
            <a:spAutoFit/>
          </a:bodyPr>
          <a:lstStyle/>
          <a:p>
            <a:r>
              <a:rPr lang="en-US" dirty="0" smtClean="0"/>
              <a:t>1 MHz .. 25 MHz</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5638800" y="1371600"/>
            <a:ext cx="1809750" cy="2657475"/>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00800" y="4495800"/>
            <a:ext cx="1980459" cy="125154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1600" y="4572000"/>
            <a:ext cx="1133862" cy="1133862"/>
          </a:xfrm>
          <a:prstGeom prst="rect">
            <a:avLst/>
          </a:prstGeom>
        </p:spPr>
      </p:pic>
      <p:sp>
        <p:nvSpPr>
          <p:cNvPr id="11" name="TextBox 10"/>
          <p:cNvSpPr txBox="1"/>
          <p:nvPr/>
        </p:nvSpPr>
        <p:spPr>
          <a:xfrm>
            <a:off x="5410200" y="5715000"/>
            <a:ext cx="2723823" cy="369332"/>
          </a:xfrm>
          <a:prstGeom prst="rect">
            <a:avLst/>
          </a:prstGeom>
          <a:noFill/>
        </p:spPr>
        <p:txBody>
          <a:bodyPr wrap="none" rtlCol="0">
            <a:spAutoFit/>
          </a:bodyPr>
          <a:lstStyle/>
          <a:p>
            <a:r>
              <a:rPr lang="en-US" dirty="0" smtClean="0"/>
              <a:t>12 MHz +/- 0.002.. 0.005 %</a:t>
            </a:r>
            <a:endParaRPr lang="en-US" dirty="0"/>
          </a:p>
        </p:txBody>
      </p:sp>
      <p:sp>
        <p:nvSpPr>
          <p:cNvPr id="12" name="TextBox 11"/>
          <p:cNvSpPr txBox="1"/>
          <p:nvPr/>
        </p:nvSpPr>
        <p:spPr>
          <a:xfrm>
            <a:off x="5943600" y="6172200"/>
            <a:ext cx="1568058" cy="369332"/>
          </a:xfrm>
          <a:prstGeom prst="rect">
            <a:avLst/>
          </a:prstGeom>
          <a:noFill/>
        </p:spPr>
        <p:txBody>
          <a:bodyPr wrap="none" rtlCol="0">
            <a:spAutoFit/>
          </a:bodyPr>
          <a:lstStyle/>
          <a:p>
            <a:r>
              <a:rPr lang="en-US" dirty="0" smtClean="0">
                <a:solidFill>
                  <a:schemeClr val="bg1">
                    <a:lumMod val="65000"/>
                  </a:schemeClr>
                </a:solidFill>
              </a:rPr>
              <a:t>12 MHz +/- 1%</a:t>
            </a:r>
            <a:endParaRPr lang="en-US" dirty="0">
              <a:solidFill>
                <a:schemeClr val="bg1">
                  <a:lumMod val="65000"/>
                </a:schemeClr>
              </a:solidFill>
            </a:endParaRPr>
          </a:p>
        </p:txBody>
      </p:sp>
      <p:cxnSp>
        <p:nvCxnSpPr>
          <p:cNvPr id="13" name="Straight Connector 12"/>
          <p:cNvCxnSpPr/>
          <p:nvPr/>
        </p:nvCxnSpPr>
        <p:spPr>
          <a:xfrm>
            <a:off x="838200" y="1676400"/>
            <a:ext cx="685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1676400" y="1600200"/>
            <a:ext cx="381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2057400" y="1600200"/>
            <a:ext cx="0" cy="1524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2057400" y="1752600"/>
            <a:ext cx="21336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4191000" y="1752600"/>
            <a:ext cx="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flipH="1">
            <a:off x="1828800" y="2438400"/>
            <a:ext cx="2362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1828800" y="2438400"/>
            <a:ext cx="0" cy="228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1828800" y="2667000"/>
            <a:ext cx="304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Straight Connector 22"/>
          <p:cNvCxnSpPr/>
          <p:nvPr/>
        </p:nvCxnSpPr>
        <p:spPr>
          <a:xfrm>
            <a:off x="2286000" y="2743200"/>
            <a:ext cx="9144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a:off x="2971800" y="2743200"/>
            <a:ext cx="0" cy="144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2971800" y="4191000"/>
            <a:ext cx="304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a:off x="4038600" y="4191000"/>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a:off x="4038600" y="2743200"/>
            <a:ext cx="6858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4343400" y="2819400"/>
            <a:ext cx="910827" cy="369332"/>
          </a:xfrm>
          <a:prstGeom prst="rect">
            <a:avLst/>
          </a:prstGeom>
          <a:noFill/>
        </p:spPr>
        <p:txBody>
          <a:bodyPr wrap="none" rtlCol="0">
            <a:spAutoFit/>
          </a:bodyPr>
          <a:lstStyle/>
          <a:p>
            <a:r>
              <a:rPr lang="en-US" b="1" dirty="0" smtClean="0">
                <a:solidFill>
                  <a:schemeClr val="accent6"/>
                </a:solidFill>
              </a:rPr>
              <a:t>12 MHz</a:t>
            </a:r>
            <a:endParaRPr lang="en-US" b="1" dirty="0">
              <a:solidFill>
                <a:schemeClr val="accent6"/>
              </a:solidFill>
            </a:endParaRPr>
          </a:p>
        </p:txBody>
      </p:sp>
      <p:sp>
        <p:nvSpPr>
          <p:cNvPr id="29" name="TextBox 28"/>
          <p:cNvSpPr txBox="1"/>
          <p:nvPr/>
        </p:nvSpPr>
        <p:spPr>
          <a:xfrm>
            <a:off x="4114800" y="3657600"/>
            <a:ext cx="2063385" cy="369332"/>
          </a:xfrm>
          <a:prstGeom prst="rect">
            <a:avLst/>
          </a:prstGeom>
          <a:noFill/>
        </p:spPr>
        <p:txBody>
          <a:bodyPr wrap="none" rtlCol="0">
            <a:spAutoFit/>
          </a:bodyPr>
          <a:lstStyle/>
          <a:p>
            <a:r>
              <a:rPr lang="en-US" b="1" dirty="0" smtClean="0">
                <a:solidFill>
                  <a:srgbClr val="0070C0"/>
                </a:solidFill>
              </a:rPr>
              <a:t>12 MHz / 4 = 3 MHz</a:t>
            </a:r>
            <a:endParaRPr lang="en-US" b="1" dirty="0">
              <a:solidFill>
                <a:srgbClr val="0070C0"/>
              </a:solidFill>
            </a:endParaRPr>
          </a:p>
        </p:txBody>
      </p:sp>
      <p:sp>
        <p:nvSpPr>
          <p:cNvPr id="32" name="Rectangle 31"/>
          <p:cNvSpPr/>
          <p:nvPr/>
        </p:nvSpPr>
        <p:spPr>
          <a:xfrm>
            <a:off x="1371600" y="11430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14400" y="1981200"/>
            <a:ext cx="524503" cy="369332"/>
          </a:xfrm>
          <a:prstGeom prst="rect">
            <a:avLst/>
          </a:prstGeom>
        </p:spPr>
        <p:txBody>
          <a:bodyPr wrap="none">
            <a:spAutoFit/>
          </a:bodyPr>
          <a:lstStyle/>
          <a:p>
            <a:r>
              <a:rPr lang="en-US" b="1" dirty="0" smtClean="0">
                <a:solidFill>
                  <a:schemeClr val="accent6">
                    <a:lumMod val="75000"/>
                  </a:schemeClr>
                </a:solidFill>
              </a:rPr>
              <a:t>SCS</a:t>
            </a:r>
            <a:endParaRPr lang="en-US" dirty="0">
              <a:solidFill>
                <a:schemeClr val="accent6">
                  <a:lumMod val="75000"/>
                </a:schemeClr>
              </a:solidFill>
            </a:endParaRPr>
          </a:p>
        </p:txBody>
      </p:sp>
      <p:sp>
        <p:nvSpPr>
          <p:cNvPr id="34" name="Rectangle 33"/>
          <p:cNvSpPr/>
          <p:nvPr/>
        </p:nvSpPr>
        <p:spPr>
          <a:xfrm>
            <a:off x="762000" y="20574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63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5" name="Rectangle 4"/>
          <p:cNvSpPr/>
          <p:nvPr/>
        </p:nvSpPr>
        <p:spPr>
          <a:xfrm>
            <a:off x="381000" y="762000"/>
            <a:ext cx="7848600" cy="584775"/>
          </a:xfrm>
          <a:prstGeom prst="rect">
            <a:avLst/>
          </a:prstGeom>
        </p:spPr>
        <p:txBody>
          <a:bodyPr wrap="square">
            <a:spAutoFit/>
          </a:bodyPr>
          <a:lstStyle/>
          <a:p>
            <a:r>
              <a:rPr lang="en-US" sz="1600" dirty="0" smtClean="0"/>
              <a:t>The system control block includes several system features and control registers for a number of functions that are not related to specific peripheral devices. These include:</a:t>
            </a:r>
            <a:endParaRPr lang="en-US" sz="1600" dirty="0"/>
          </a:p>
        </p:txBody>
      </p:sp>
      <p:sp>
        <p:nvSpPr>
          <p:cNvPr id="6" name="Rectangle 5"/>
          <p:cNvSpPr/>
          <p:nvPr/>
        </p:nvSpPr>
        <p:spPr>
          <a:xfrm>
            <a:off x="990600" y="1524000"/>
            <a:ext cx="4572000" cy="3139321"/>
          </a:xfrm>
          <a:prstGeom prst="rect">
            <a:avLst/>
          </a:prstGeom>
        </p:spPr>
        <p:txBody>
          <a:bodyPr>
            <a:spAutoFit/>
          </a:bodyPr>
          <a:lstStyle/>
          <a:p>
            <a:pPr>
              <a:buFont typeface="Wingdings" pitchFamily="2" charset="2"/>
              <a:buChar char="q"/>
            </a:pPr>
            <a:r>
              <a:rPr lang="en-US" dirty="0" smtClean="0"/>
              <a:t>   Chip Reset</a:t>
            </a:r>
          </a:p>
          <a:p>
            <a:pPr>
              <a:buFont typeface="Wingdings" pitchFamily="2" charset="2"/>
              <a:buChar char="q"/>
            </a:pPr>
            <a:endParaRPr lang="en-US" dirty="0" smtClean="0"/>
          </a:p>
          <a:p>
            <a:pPr>
              <a:buFont typeface="Wingdings" pitchFamily="2" charset="2"/>
              <a:buChar char="q"/>
            </a:pPr>
            <a:r>
              <a:rPr lang="en-US" dirty="0" smtClean="0"/>
              <a:t>   Brown-Out Detection</a:t>
            </a:r>
          </a:p>
          <a:p>
            <a:pPr>
              <a:buFont typeface="Wingdings" pitchFamily="2" charset="2"/>
              <a:buChar char="q"/>
            </a:pPr>
            <a:endParaRPr lang="en-US" dirty="0" smtClean="0"/>
          </a:p>
          <a:p>
            <a:pPr>
              <a:buFont typeface="Wingdings" pitchFamily="2" charset="2"/>
              <a:buChar char="q"/>
            </a:pPr>
            <a:r>
              <a:rPr lang="en-US" dirty="0" smtClean="0"/>
              <a:t>   Power control</a:t>
            </a:r>
          </a:p>
          <a:p>
            <a:pPr>
              <a:buFont typeface="Wingdings" pitchFamily="2" charset="2"/>
              <a:buChar char="q"/>
            </a:pPr>
            <a:endParaRPr lang="en-US" dirty="0" smtClean="0"/>
          </a:p>
          <a:p>
            <a:pPr>
              <a:buFont typeface="Wingdings" pitchFamily="2" charset="2"/>
              <a:buChar char="q"/>
            </a:pPr>
            <a:r>
              <a:rPr lang="en-US" dirty="0" smtClean="0"/>
              <a:t>   Oscillators</a:t>
            </a:r>
          </a:p>
          <a:p>
            <a:pPr>
              <a:buFont typeface="Wingdings" pitchFamily="2" charset="2"/>
              <a:buChar char="q"/>
            </a:pPr>
            <a:endParaRPr lang="en-US" dirty="0" smtClean="0"/>
          </a:p>
          <a:p>
            <a:pPr>
              <a:buFont typeface="Wingdings" pitchFamily="2" charset="2"/>
              <a:buChar char="q"/>
            </a:pPr>
            <a:r>
              <a:rPr lang="en-US" dirty="0" smtClean="0"/>
              <a:t>   PLLs</a:t>
            </a:r>
          </a:p>
          <a:p>
            <a:pPr>
              <a:buFont typeface="Wingdings" pitchFamily="2" charset="2"/>
              <a:buChar char="q"/>
            </a:pPr>
            <a:endParaRPr lang="en-US" dirty="0" smtClean="0"/>
          </a:p>
          <a:p>
            <a:pPr>
              <a:buFont typeface="Wingdings" pitchFamily="2" charset="2"/>
              <a:buChar char="q"/>
            </a:pPr>
            <a:r>
              <a:rPr lang="en-US" dirty="0" smtClean="0"/>
              <a:t>   Clock selection and dividers</a:t>
            </a:r>
          </a:p>
        </p:txBody>
      </p:sp>
      <p:sp>
        <p:nvSpPr>
          <p:cNvPr id="7" name="Rectangle 6"/>
          <p:cNvSpPr/>
          <p:nvPr/>
        </p:nvSpPr>
        <p:spPr>
          <a:xfrm>
            <a:off x="1828800" y="5181600"/>
            <a:ext cx="5562600" cy="369332"/>
          </a:xfrm>
          <a:prstGeom prst="rect">
            <a:avLst/>
          </a:prstGeom>
        </p:spPr>
        <p:txBody>
          <a:bodyPr wrap="square">
            <a:spAutoFit/>
          </a:bodyPr>
          <a:lstStyle/>
          <a:p>
            <a:pPr marL="285750" indent="-285750"/>
            <a:r>
              <a:rPr lang="en-US" dirty="0" smtClean="0"/>
              <a:t>Chapter 3 of </a:t>
            </a:r>
            <a:r>
              <a:rPr lang="en-US" b="1" dirty="0" smtClean="0"/>
              <a:t>UM10562.pdf</a:t>
            </a:r>
            <a:r>
              <a:rPr lang="en-US" dirty="0" smtClean="0"/>
              <a:t> - </a:t>
            </a:r>
            <a:r>
              <a:rPr lang="en-US" b="1" dirty="0" smtClean="0"/>
              <a:t>LPC408x/407x User manual</a:t>
            </a:r>
            <a:r>
              <a:rPr lang="en-US"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0" name="Rectangle 29"/>
          <p:cNvSpPr/>
          <p:nvPr/>
        </p:nvSpPr>
        <p:spPr>
          <a:xfrm>
            <a:off x="304800" y="1066800"/>
            <a:ext cx="6858000" cy="3124200"/>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81000" y="1143000"/>
            <a:ext cx="6629400" cy="551015"/>
          </a:xfrm>
          <a:prstGeom prst="rect">
            <a:avLst/>
          </a:prstGeom>
          <a:noFill/>
          <a:ln w="9525">
            <a:noFill/>
            <a:miter lim="800000"/>
            <a:headEnd/>
            <a:tailEnd/>
          </a:ln>
        </p:spPr>
      </p:pic>
      <p:sp>
        <p:nvSpPr>
          <p:cNvPr id="35" name="TextBox 34"/>
          <p:cNvSpPr txBox="1"/>
          <p:nvPr/>
        </p:nvSpPr>
        <p:spPr>
          <a:xfrm>
            <a:off x="457200" y="1752600"/>
            <a:ext cx="4575291" cy="261610"/>
          </a:xfrm>
          <a:prstGeom prst="rect">
            <a:avLst/>
          </a:prstGeom>
          <a:noFill/>
        </p:spPr>
        <p:txBody>
          <a:bodyPr wrap="none" rtlCol="0">
            <a:spAutoFit/>
          </a:bodyPr>
          <a:lstStyle/>
          <a:p>
            <a:r>
              <a:rPr lang="en-US" sz="1100" b="1" dirty="0" smtClean="0"/>
              <a:t>Bits 0..3 – Ext. memory and SD-card power control (better not to change it)</a:t>
            </a:r>
            <a:endParaRPr lang="en-US" sz="1100" b="1" dirty="0"/>
          </a:p>
        </p:txBody>
      </p:sp>
      <p:pic>
        <p:nvPicPr>
          <p:cNvPr id="7171" name="Picture 3"/>
          <p:cNvPicPr>
            <a:picLocks noChangeAspect="1" noChangeArrowheads="1"/>
          </p:cNvPicPr>
          <p:nvPr/>
        </p:nvPicPr>
        <p:blipFill>
          <a:blip r:embed="rId3" cstate="print"/>
          <a:srcRect/>
          <a:stretch>
            <a:fillRect/>
          </a:stretch>
        </p:blipFill>
        <p:spPr bwMode="auto">
          <a:xfrm>
            <a:off x="381000" y="1981200"/>
            <a:ext cx="6629400" cy="218734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1447800" y="4495800"/>
            <a:ext cx="6767804" cy="12954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cxnSp>
        <p:nvCxnSpPr>
          <p:cNvPr id="37" name="Straight Connector 36"/>
          <p:cNvCxnSpPr/>
          <p:nvPr/>
        </p:nvCxnSpPr>
        <p:spPr>
          <a:xfrm>
            <a:off x="685800" y="2590800"/>
            <a:ext cx="0" cy="1295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1905000" y="4876800"/>
            <a:ext cx="0" cy="6096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763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0" name="Rectangle 29"/>
          <p:cNvSpPr/>
          <p:nvPr/>
        </p:nvSpPr>
        <p:spPr>
          <a:xfrm>
            <a:off x="304800" y="1066800"/>
            <a:ext cx="6858000" cy="3124200"/>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81000" y="1143000"/>
            <a:ext cx="6629400" cy="551015"/>
          </a:xfrm>
          <a:prstGeom prst="rect">
            <a:avLst/>
          </a:prstGeom>
          <a:noFill/>
          <a:ln w="9525">
            <a:noFill/>
            <a:miter lim="800000"/>
            <a:headEnd/>
            <a:tailEnd/>
          </a:ln>
        </p:spPr>
      </p:pic>
      <p:sp>
        <p:nvSpPr>
          <p:cNvPr id="35" name="TextBox 34"/>
          <p:cNvSpPr txBox="1"/>
          <p:nvPr/>
        </p:nvSpPr>
        <p:spPr>
          <a:xfrm>
            <a:off x="457200" y="1752600"/>
            <a:ext cx="4575291" cy="261610"/>
          </a:xfrm>
          <a:prstGeom prst="rect">
            <a:avLst/>
          </a:prstGeom>
          <a:noFill/>
        </p:spPr>
        <p:txBody>
          <a:bodyPr wrap="none" rtlCol="0">
            <a:spAutoFit/>
          </a:bodyPr>
          <a:lstStyle/>
          <a:p>
            <a:r>
              <a:rPr lang="en-US" sz="1100" b="1" dirty="0" smtClean="0"/>
              <a:t>Bits 0..3 – Ext. memory and SD-card power control (better not to change it)</a:t>
            </a:r>
            <a:endParaRPr lang="en-US" sz="1100" b="1" dirty="0"/>
          </a:p>
        </p:txBody>
      </p:sp>
      <p:pic>
        <p:nvPicPr>
          <p:cNvPr id="7171" name="Picture 3"/>
          <p:cNvPicPr>
            <a:picLocks noChangeAspect="1" noChangeArrowheads="1"/>
          </p:cNvPicPr>
          <p:nvPr/>
        </p:nvPicPr>
        <p:blipFill>
          <a:blip r:embed="rId3" cstate="print"/>
          <a:srcRect/>
          <a:stretch>
            <a:fillRect/>
          </a:stretch>
        </p:blipFill>
        <p:spPr bwMode="auto">
          <a:xfrm>
            <a:off x="381000" y="1981200"/>
            <a:ext cx="6629400" cy="218734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1447800" y="4495800"/>
            <a:ext cx="6767804" cy="12954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9" name="Rectangle 8"/>
          <p:cNvSpPr/>
          <p:nvPr/>
        </p:nvSpPr>
        <p:spPr>
          <a:xfrm>
            <a:off x="5562600" y="2819400"/>
            <a:ext cx="3124200" cy="1981200"/>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715000" y="2971800"/>
            <a:ext cx="2819400" cy="1600200"/>
          </a:xfrm>
          <a:prstGeom prst="rect">
            <a:avLst/>
          </a:prstGeom>
          <a:noFill/>
        </p:spPr>
        <p:txBody>
          <a:bodyPr wrap="square" rtlCol="0">
            <a:spAutoFit/>
          </a:bodyPr>
          <a:lstStyle/>
          <a:p>
            <a:r>
              <a:rPr lang="en-US" sz="1400" b="1" dirty="0" smtClean="0"/>
              <a:t>To switch the CPU to OSC Clock:</a:t>
            </a:r>
          </a:p>
          <a:p>
            <a:endParaRPr lang="en-US" sz="1400" b="1" dirty="0" smtClean="0"/>
          </a:p>
          <a:p>
            <a:pPr>
              <a:buFont typeface="Wingdings" pitchFamily="2" charset="2"/>
              <a:buChar char="§"/>
            </a:pPr>
            <a:r>
              <a:rPr lang="en-US" sz="1400" b="1" dirty="0" smtClean="0"/>
              <a:t>  Set SCS.OSCEN bit to ‘1’</a:t>
            </a:r>
          </a:p>
          <a:p>
            <a:pPr>
              <a:buFont typeface="Wingdings" pitchFamily="2" charset="2"/>
              <a:buChar char="§"/>
            </a:pPr>
            <a:endParaRPr lang="en-US" sz="1400" b="1" dirty="0" smtClean="0"/>
          </a:p>
          <a:p>
            <a:pPr>
              <a:buFont typeface="Wingdings" pitchFamily="2" charset="2"/>
              <a:buChar char="§"/>
            </a:pPr>
            <a:r>
              <a:rPr lang="en-US" sz="1400" b="1" dirty="0" smtClean="0"/>
              <a:t>  Wait for ‘1’ in SCS.OSCSTAT bit</a:t>
            </a:r>
          </a:p>
          <a:p>
            <a:pPr>
              <a:buFont typeface="Wingdings" pitchFamily="2" charset="2"/>
              <a:buChar char="§"/>
            </a:pPr>
            <a:endParaRPr lang="en-US" sz="1400" b="1" dirty="0" smtClean="0"/>
          </a:p>
          <a:p>
            <a:pPr>
              <a:buFont typeface="Wingdings" pitchFamily="2" charset="2"/>
              <a:buChar char="§"/>
            </a:pPr>
            <a:r>
              <a:rPr lang="en-US" sz="1400" b="1" dirty="0" smtClean="0"/>
              <a:t>  Set CLKSRCSEL.CLKSRC bit to ‘1’</a:t>
            </a:r>
            <a:endParaRPr lang="en-US" sz="1400" b="1" dirty="0"/>
          </a:p>
        </p:txBody>
      </p:sp>
      <p:cxnSp>
        <p:nvCxnSpPr>
          <p:cNvPr id="11" name="Straight Connector 10"/>
          <p:cNvCxnSpPr/>
          <p:nvPr/>
        </p:nvCxnSpPr>
        <p:spPr>
          <a:xfrm>
            <a:off x="685800" y="2590800"/>
            <a:ext cx="0" cy="1295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1905000" y="4876800"/>
            <a:ext cx="0" cy="6096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763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2862322"/>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Absolute addresses ------------</a:t>
            </a:r>
          </a:p>
          <a:p>
            <a:r>
              <a:rPr lang="en-US" sz="900" b="1" dirty="0" smtClean="0">
                <a:latin typeface="Consolas" pitchFamily="49" charset="0"/>
                <a:cs typeface="Consolas" pitchFamily="49" charset="0"/>
              </a:rPr>
              <a:t>SYSR_SCS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0x400FC1A0</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SYSR_CLKSRCSEL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0x400FC10C</a:t>
            </a:r>
          </a:p>
          <a:p>
            <a:r>
              <a:rPr lang="en-US" sz="900" b="1" dirty="0" smtClean="0">
                <a:latin typeface="Consolas" pitchFamily="49" charset="0"/>
                <a:cs typeface="Consolas" pitchFamily="49" charset="0"/>
              </a:rPr>
              <a:t>...</a:t>
            </a:r>
          </a:p>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CLKSRCSEL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0x10C</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SCS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0x1A0</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SCS_OSCRS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a:t>
            </a:r>
          </a:p>
          <a:p>
            <a:r>
              <a:rPr lang="en-US" sz="900" b="1" dirty="0" smtClean="0">
                <a:latin typeface="Consolas" pitchFamily="49" charset="0"/>
                <a:cs typeface="Consolas" pitchFamily="49" charset="0"/>
              </a:rPr>
              <a:t>SCS_OSCEN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0x20</a:t>
            </a:r>
          </a:p>
          <a:p>
            <a:r>
              <a:rPr lang="en-US" sz="900" b="1" dirty="0" smtClean="0">
                <a:latin typeface="Consolas" pitchFamily="49" charset="0"/>
                <a:cs typeface="Consolas" pitchFamily="49" charset="0"/>
              </a:rPr>
              <a:t>SCS_OSCSTAT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0x40</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CLKSRCSEL_CLKSRC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	</a:t>
            </a:r>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8" name="TextBox 7"/>
          <p:cNvSpPr txBox="1"/>
          <p:nvPr/>
        </p:nvSpPr>
        <p:spPr>
          <a:xfrm>
            <a:off x="4267200" y="1371600"/>
            <a:ext cx="4166525" cy="4616648"/>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Switching the CPU to OSC Clock</a:t>
            </a:r>
          </a:p>
          <a:p>
            <a:r>
              <a:rPr lang="en-US" sz="1050" b="1" dirty="0" smtClean="0">
                <a:solidFill>
                  <a:schemeClr val="bg1">
                    <a:lumMod val="50000"/>
                  </a:schemeClr>
                </a:solidFill>
                <a:latin typeface="Consolas" pitchFamily="49" charset="0"/>
                <a:cs typeface="Consolas" pitchFamily="49" charset="0"/>
              </a:rPr>
              <a:t>; ‘Base-offset’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endParaRPr lang="en-US" sz="1050" b="1" dirty="0" smtClean="0">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SCS.OSCEN bit to ‘1’</a:t>
            </a:r>
          </a:p>
          <a:p>
            <a:r>
              <a:rPr lang="en-US" sz="1050" b="1" dirty="0" smtClean="0">
                <a:solidFill>
                  <a:schemeClr val="bg1">
                    <a:lumMod val="50000"/>
                  </a:schemeClr>
                </a:solidFill>
                <a:latin typeface="Consolas" pitchFamily="49" charset="0"/>
                <a:cs typeface="Consolas" pitchFamily="49" charset="0"/>
              </a:rPr>
              <a:t>; ‘Read-Modify-Write’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=SYSTEM_CTRL_BASE</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 –- Read!</a:t>
            </a:r>
          </a:p>
          <a:p>
            <a:r>
              <a:rPr lang="en-US" sz="1050" b="1" dirty="0" smtClean="0">
                <a:solidFill>
                  <a:srgbClr val="0070C0"/>
                </a:solidFill>
                <a:latin typeface="Consolas" pitchFamily="49" charset="0"/>
                <a:cs typeface="Consolas" pitchFamily="49" charset="0"/>
              </a:rPr>
              <a:t>         ORR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#SCS_OSCEN </a:t>
            </a:r>
            <a:r>
              <a:rPr lang="en-US" sz="1050" b="1" dirty="0" smtClean="0">
                <a:solidFill>
                  <a:schemeClr val="bg1">
                    <a:lumMod val="50000"/>
                  </a:schemeClr>
                </a:solidFill>
                <a:latin typeface="Consolas" pitchFamily="49" charset="0"/>
                <a:cs typeface="Consolas" pitchFamily="49" charset="0"/>
              </a:rPr>
              <a:t>; Modify! Set bit...</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SCS = R2 –- Write!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Wait for ‘1’ in SCS.OSCSTAT bit</a:t>
            </a:r>
          </a:p>
          <a:p>
            <a:r>
              <a:rPr lang="en-US" sz="1050" b="1" dirty="0" smtClean="0">
                <a:solidFill>
                  <a:schemeClr val="bg1">
                    <a:lumMod val="50000"/>
                  </a:schemeClr>
                </a:solidFill>
                <a:latin typeface="Consolas" pitchFamily="49" charset="0"/>
                <a:cs typeface="Consolas" pitchFamily="49" charset="0"/>
              </a:rPr>
              <a:t>; ‘do .. while’ loop</a:t>
            </a:r>
          </a:p>
          <a:p>
            <a:r>
              <a:rPr lang="en-US" sz="1050" b="1" dirty="0" smtClean="0">
                <a:solidFill>
                  <a:schemeClr val="bg1">
                    <a:lumMod val="50000"/>
                  </a:schemeClr>
                </a:solidFill>
                <a:latin typeface="Consolas" pitchFamily="49" charset="0"/>
                <a:cs typeface="Consolas" pitchFamily="49" charset="0"/>
              </a:rPr>
              <a:t>;</a:t>
            </a:r>
          </a:p>
          <a:p>
            <a:r>
              <a:rPr lang="en-US" sz="1050" b="1" dirty="0" err="1" smtClean="0">
                <a:latin typeface="Consolas" pitchFamily="49" charset="0"/>
                <a:cs typeface="Consolas" pitchFamily="49" charset="0"/>
              </a:rPr>
              <a:t>wait_for_osc_ready</a:t>
            </a:r>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#SCS_OSCSTAT</a:t>
            </a:r>
            <a:r>
              <a:rPr lang="en-US" sz="1050" b="1" dirty="0" smtClean="0">
                <a:solidFill>
                  <a:schemeClr val="bg1">
                    <a:lumMod val="50000"/>
                  </a:schemeClr>
                </a:solidFill>
                <a:latin typeface="Consolas" pitchFamily="49" charset="0"/>
                <a:cs typeface="Consolas" pitchFamily="49" charset="0"/>
              </a:rPr>
              <a:t>   ; Check OSCSTAT bit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err="1" smtClean="0">
                <a:latin typeface="Consolas" pitchFamily="49" charset="0"/>
                <a:cs typeface="Consolas" pitchFamily="49" charset="0"/>
              </a:rPr>
              <a:t>wait_for_osc_ready</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repeat </a:t>
            </a:r>
            <a:r>
              <a:rPr lang="en-US" sz="1050" b="1" dirty="0" smtClean="0">
                <a:solidFill>
                  <a:schemeClr val="bg1">
                    <a:lumMod val="50000"/>
                  </a:schemeClr>
                </a:solidFill>
                <a:latin typeface="Consolas" pitchFamily="49" charset="0"/>
                <a:cs typeface="Consolas" pitchFamily="49" charset="0"/>
              </a:rPr>
              <a:t>if still 0</a:t>
            </a:r>
            <a:r>
              <a:rPr lang="en-US" sz="1050" b="1" dirty="0" smtClean="0">
                <a:latin typeface="Consolas" pitchFamily="49" charset="0"/>
                <a:cs typeface="Consolas" pitchFamily="49" charset="0"/>
              </a:rPr>
              <a:t>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CLKSRCSEL.CLKSRC bit to ‘1’</a:t>
            </a:r>
          </a:p>
          <a:p>
            <a:r>
              <a:rPr lang="en-US" sz="1050" b="1" dirty="0" smtClean="0">
                <a:solidFill>
                  <a:schemeClr val="bg1">
                    <a:lumMod val="50000"/>
                  </a:schemeClr>
                </a:solidFill>
                <a:latin typeface="Consolas" pitchFamily="49" charset="0"/>
                <a:cs typeface="Consolas" pitchFamily="49" charset="0"/>
              </a:rPr>
              <a:t>; ‘Write all at once’ method</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MOV</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#CLKSRCSEL_CLKSRC </a:t>
            </a:r>
            <a:r>
              <a:rPr lang="en-US" sz="1050" b="1" dirty="0" smtClean="0">
                <a:solidFill>
                  <a:schemeClr val="bg1">
                    <a:lumMod val="50000"/>
                  </a:schemeClr>
                </a:solidFill>
                <a:latin typeface="Consolas" pitchFamily="49" charset="0"/>
                <a:cs typeface="Consolas" pitchFamily="49" charset="0"/>
              </a:rPr>
              <a:t>; R2 = 1</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#CLKSRCSEL]  </a:t>
            </a:r>
            <a:r>
              <a:rPr lang="en-US" sz="1050" b="1" dirty="0" smtClean="0">
                <a:solidFill>
                  <a:schemeClr val="bg1">
                    <a:lumMod val="50000"/>
                  </a:schemeClr>
                </a:solidFill>
                <a:latin typeface="Consolas" pitchFamily="49" charset="0"/>
                <a:cs typeface="Consolas" pitchFamily="49" charset="0"/>
              </a:rPr>
              <a:t>; CLKSRCSEL = R2</a:t>
            </a:r>
          </a:p>
        </p:txBody>
      </p:sp>
    </p:spTree>
    <p:extLst>
      <p:ext uri="{BB962C8B-B14F-4D97-AF65-F5344CB8AC3E}">
        <p14:creationId xmlns:p14="http://schemas.microsoft.com/office/powerpoint/2010/main" val="1727637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2862322"/>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Absolute addresses ------------</a:t>
            </a:r>
          </a:p>
          <a:p>
            <a:r>
              <a:rPr lang="en-US" sz="900" b="1" dirty="0" smtClean="0">
                <a:latin typeface="Consolas" pitchFamily="49" charset="0"/>
                <a:cs typeface="Consolas" pitchFamily="49" charset="0"/>
              </a:rPr>
              <a:t>SYSR_SCS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0x400FC1A0</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SYSR_CLKSRCSEL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0x400FC10C</a:t>
            </a:r>
          </a:p>
          <a:p>
            <a:r>
              <a:rPr lang="en-US" sz="900" b="1" dirty="0" smtClean="0">
                <a:latin typeface="Consolas" pitchFamily="49" charset="0"/>
                <a:cs typeface="Consolas" pitchFamily="49" charset="0"/>
              </a:rPr>
              <a:t>...</a:t>
            </a:r>
          </a:p>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CLKSRCSEL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0x10C</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SCS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0x1A0</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SCS_OSCRS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a:t>
            </a:r>
          </a:p>
          <a:p>
            <a:r>
              <a:rPr lang="en-US" sz="900" b="1" dirty="0" smtClean="0">
                <a:latin typeface="Consolas" pitchFamily="49" charset="0"/>
                <a:cs typeface="Consolas" pitchFamily="49" charset="0"/>
              </a:rPr>
              <a:t>SCS_OSCEN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0x20</a:t>
            </a:r>
          </a:p>
          <a:p>
            <a:r>
              <a:rPr lang="en-US" sz="900" b="1" dirty="0" smtClean="0">
                <a:latin typeface="Consolas" pitchFamily="49" charset="0"/>
                <a:cs typeface="Consolas" pitchFamily="49" charset="0"/>
              </a:rPr>
              <a:t>SCS_OSCSTAT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0x40</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CLKSRCSEL_CLKSRC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	</a:t>
            </a:r>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8" name="TextBox 7"/>
          <p:cNvSpPr txBox="1"/>
          <p:nvPr/>
        </p:nvSpPr>
        <p:spPr>
          <a:xfrm>
            <a:off x="4267200" y="1371600"/>
            <a:ext cx="4166525" cy="4616648"/>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Switching the CPU to OSC Clock</a:t>
            </a:r>
          </a:p>
          <a:p>
            <a:r>
              <a:rPr lang="en-US" sz="1050" b="1" dirty="0" smtClean="0">
                <a:solidFill>
                  <a:schemeClr val="bg1">
                    <a:lumMod val="50000"/>
                  </a:schemeClr>
                </a:solidFill>
                <a:latin typeface="Consolas" pitchFamily="49" charset="0"/>
                <a:cs typeface="Consolas" pitchFamily="49" charset="0"/>
              </a:rPr>
              <a:t>; ‘Base-offset’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endParaRPr lang="en-US" sz="1050" b="1" dirty="0" smtClean="0">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SCS.OSCEN bit to ‘1’</a:t>
            </a:r>
          </a:p>
          <a:p>
            <a:r>
              <a:rPr lang="en-US" sz="1050" b="1" dirty="0" smtClean="0">
                <a:solidFill>
                  <a:schemeClr val="bg1">
                    <a:lumMod val="50000"/>
                  </a:schemeClr>
                </a:solidFill>
                <a:latin typeface="Consolas" pitchFamily="49" charset="0"/>
                <a:cs typeface="Consolas" pitchFamily="49" charset="0"/>
              </a:rPr>
              <a:t>; ‘Read-Modify-Write’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=SYSTEM_CTRL_BASE</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 –- Read!</a:t>
            </a:r>
          </a:p>
          <a:p>
            <a:r>
              <a:rPr lang="en-US" sz="1050" b="1" dirty="0" smtClean="0">
                <a:solidFill>
                  <a:srgbClr val="0070C0"/>
                </a:solidFill>
                <a:latin typeface="Consolas" pitchFamily="49" charset="0"/>
                <a:cs typeface="Consolas" pitchFamily="49" charset="0"/>
              </a:rPr>
              <a:t>         ORR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#SCS_OSCEN </a:t>
            </a:r>
            <a:r>
              <a:rPr lang="en-US" sz="1050" b="1" dirty="0" smtClean="0">
                <a:solidFill>
                  <a:schemeClr val="bg1">
                    <a:lumMod val="50000"/>
                  </a:schemeClr>
                </a:solidFill>
                <a:latin typeface="Consolas" pitchFamily="49" charset="0"/>
                <a:cs typeface="Consolas" pitchFamily="49" charset="0"/>
              </a:rPr>
              <a:t>; Modify! Set bit...</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SCS = R2 –- Write!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Wait for ‘1’ in SCS.OSCSTAT bit</a:t>
            </a:r>
          </a:p>
          <a:p>
            <a:r>
              <a:rPr lang="en-US" sz="1050" b="1" dirty="0" smtClean="0">
                <a:solidFill>
                  <a:schemeClr val="bg1">
                    <a:lumMod val="50000"/>
                  </a:schemeClr>
                </a:solidFill>
                <a:latin typeface="Consolas" pitchFamily="49" charset="0"/>
                <a:cs typeface="Consolas" pitchFamily="49" charset="0"/>
              </a:rPr>
              <a:t>; ‘do .. while’ loop</a:t>
            </a:r>
          </a:p>
          <a:p>
            <a:r>
              <a:rPr lang="en-US" sz="1050" b="1" dirty="0" smtClean="0">
                <a:solidFill>
                  <a:schemeClr val="bg1">
                    <a:lumMod val="50000"/>
                  </a:schemeClr>
                </a:solidFill>
                <a:latin typeface="Consolas" pitchFamily="49" charset="0"/>
                <a:cs typeface="Consolas" pitchFamily="49" charset="0"/>
              </a:rPr>
              <a:t>;</a:t>
            </a:r>
          </a:p>
          <a:p>
            <a:r>
              <a:rPr lang="en-US" sz="1050" b="1" dirty="0" err="1" smtClean="0">
                <a:latin typeface="Consolas" pitchFamily="49" charset="0"/>
                <a:cs typeface="Consolas" pitchFamily="49" charset="0"/>
              </a:rPr>
              <a:t>wait_for_osc_ready</a:t>
            </a:r>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#SCS_OSCSTAT</a:t>
            </a:r>
            <a:r>
              <a:rPr lang="en-US" sz="1050" b="1" dirty="0" smtClean="0">
                <a:solidFill>
                  <a:schemeClr val="bg1">
                    <a:lumMod val="50000"/>
                  </a:schemeClr>
                </a:solidFill>
                <a:latin typeface="Consolas" pitchFamily="49" charset="0"/>
                <a:cs typeface="Consolas" pitchFamily="49" charset="0"/>
              </a:rPr>
              <a:t>   ; Check OSCSTAT bit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err="1" smtClean="0">
                <a:latin typeface="Consolas" pitchFamily="49" charset="0"/>
                <a:cs typeface="Consolas" pitchFamily="49" charset="0"/>
              </a:rPr>
              <a:t>wait_for_osc_ready</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repeat </a:t>
            </a:r>
            <a:r>
              <a:rPr lang="en-US" sz="1050" b="1" dirty="0" smtClean="0">
                <a:solidFill>
                  <a:schemeClr val="bg1">
                    <a:lumMod val="50000"/>
                  </a:schemeClr>
                </a:solidFill>
                <a:latin typeface="Consolas" pitchFamily="49" charset="0"/>
                <a:cs typeface="Consolas" pitchFamily="49" charset="0"/>
              </a:rPr>
              <a:t>if still 0</a:t>
            </a:r>
            <a:r>
              <a:rPr lang="en-US" sz="1050" b="1" dirty="0" smtClean="0">
                <a:latin typeface="Consolas" pitchFamily="49" charset="0"/>
                <a:cs typeface="Consolas" pitchFamily="49" charset="0"/>
              </a:rPr>
              <a:t>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CLKSRCSEL.CLKSRC bit to ‘1’</a:t>
            </a:r>
          </a:p>
          <a:p>
            <a:r>
              <a:rPr lang="en-US" sz="1050" b="1" dirty="0" smtClean="0">
                <a:solidFill>
                  <a:schemeClr val="bg1">
                    <a:lumMod val="50000"/>
                  </a:schemeClr>
                </a:solidFill>
                <a:latin typeface="Consolas" pitchFamily="49" charset="0"/>
                <a:cs typeface="Consolas" pitchFamily="49" charset="0"/>
              </a:rPr>
              <a:t>; ‘Write all at once’ method</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MOV</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#CLKSRCSEL_CLKSRC </a:t>
            </a:r>
            <a:r>
              <a:rPr lang="en-US" sz="1050" b="1" dirty="0" smtClean="0">
                <a:solidFill>
                  <a:schemeClr val="bg1">
                    <a:lumMod val="50000"/>
                  </a:schemeClr>
                </a:solidFill>
                <a:latin typeface="Consolas" pitchFamily="49" charset="0"/>
                <a:cs typeface="Consolas" pitchFamily="49" charset="0"/>
              </a:rPr>
              <a:t>; R2 = 1</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#CLKSRCSEL]  </a:t>
            </a:r>
            <a:r>
              <a:rPr lang="en-US" sz="1050" b="1" dirty="0" smtClean="0">
                <a:solidFill>
                  <a:schemeClr val="bg1">
                    <a:lumMod val="50000"/>
                  </a:schemeClr>
                </a:solidFill>
                <a:latin typeface="Consolas" pitchFamily="49" charset="0"/>
                <a:cs typeface="Consolas" pitchFamily="49" charset="0"/>
              </a:rPr>
              <a:t>; CLKSRCSEL = R2</a:t>
            </a:r>
          </a:p>
        </p:txBody>
      </p:sp>
      <p:sp>
        <p:nvSpPr>
          <p:cNvPr id="2" name="Rectangle 1"/>
          <p:cNvSpPr/>
          <p:nvPr/>
        </p:nvSpPr>
        <p:spPr>
          <a:xfrm>
            <a:off x="4199187" y="4157722"/>
            <a:ext cx="4234538" cy="871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171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8" name="TextBox 7"/>
          <p:cNvSpPr txBox="1"/>
          <p:nvPr/>
        </p:nvSpPr>
        <p:spPr>
          <a:xfrm>
            <a:off x="4267200" y="1371600"/>
            <a:ext cx="4166525" cy="4616648"/>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Switching the CPU to OSC Clock</a:t>
            </a:r>
          </a:p>
          <a:p>
            <a:r>
              <a:rPr lang="en-US" sz="1050" b="1" dirty="0" smtClean="0">
                <a:solidFill>
                  <a:schemeClr val="bg1">
                    <a:lumMod val="50000"/>
                  </a:schemeClr>
                </a:solidFill>
                <a:latin typeface="Consolas" pitchFamily="49" charset="0"/>
                <a:cs typeface="Consolas" pitchFamily="49" charset="0"/>
              </a:rPr>
              <a:t>; ‘Base-offset’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endParaRPr lang="en-US" sz="1050" b="1" dirty="0" smtClean="0">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SCS.OSCEN bit to ‘1’</a:t>
            </a:r>
          </a:p>
          <a:p>
            <a:r>
              <a:rPr lang="en-US" sz="1050" b="1" dirty="0" smtClean="0">
                <a:solidFill>
                  <a:schemeClr val="bg1">
                    <a:lumMod val="50000"/>
                  </a:schemeClr>
                </a:solidFill>
                <a:latin typeface="Consolas" pitchFamily="49" charset="0"/>
                <a:cs typeface="Consolas" pitchFamily="49" charset="0"/>
              </a:rPr>
              <a:t>; ‘Read-Modify-Write’ method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=SYSTEM_CTRL_BASE</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 –- Read!</a:t>
            </a:r>
          </a:p>
          <a:p>
            <a:r>
              <a:rPr lang="en-US" sz="1050" b="1" dirty="0" smtClean="0">
                <a:solidFill>
                  <a:srgbClr val="0070C0"/>
                </a:solidFill>
                <a:latin typeface="Consolas" pitchFamily="49" charset="0"/>
                <a:cs typeface="Consolas" pitchFamily="49" charset="0"/>
              </a:rPr>
              <a:t>         ORR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#SCS_OSCEN </a:t>
            </a:r>
            <a:r>
              <a:rPr lang="en-US" sz="1050" b="1" dirty="0" smtClean="0">
                <a:solidFill>
                  <a:schemeClr val="bg1">
                    <a:lumMod val="50000"/>
                  </a:schemeClr>
                </a:solidFill>
                <a:latin typeface="Consolas" pitchFamily="49" charset="0"/>
                <a:cs typeface="Consolas" pitchFamily="49" charset="0"/>
              </a:rPr>
              <a:t>; Modify! Set bit...</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SCS = R2 –- Write!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Wait for ‘1’ in SCS.OSCSTAT bit</a:t>
            </a:r>
          </a:p>
          <a:p>
            <a:r>
              <a:rPr lang="en-US" sz="1050" b="1" dirty="0" smtClean="0">
                <a:solidFill>
                  <a:schemeClr val="bg1">
                    <a:lumMod val="50000"/>
                  </a:schemeClr>
                </a:solidFill>
                <a:latin typeface="Consolas" pitchFamily="49" charset="0"/>
                <a:cs typeface="Consolas" pitchFamily="49" charset="0"/>
              </a:rPr>
              <a:t>; ‘do .. while’ loop</a:t>
            </a:r>
          </a:p>
          <a:p>
            <a:r>
              <a:rPr lang="en-US" sz="1050" b="1" dirty="0" smtClean="0">
                <a:solidFill>
                  <a:schemeClr val="bg1">
                    <a:lumMod val="50000"/>
                  </a:schemeClr>
                </a:solidFill>
                <a:latin typeface="Consolas" pitchFamily="49" charset="0"/>
                <a:cs typeface="Consolas" pitchFamily="49" charset="0"/>
              </a:rPr>
              <a:t>;</a:t>
            </a:r>
          </a:p>
          <a:p>
            <a:r>
              <a:rPr lang="en-US" sz="1050" b="1" dirty="0" err="1" smtClean="0">
                <a:latin typeface="Consolas" pitchFamily="49" charset="0"/>
                <a:cs typeface="Consolas" pitchFamily="49" charset="0"/>
              </a:rPr>
              <a:t>wait_for_osc_ready</a:t>
            </a:r>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#SCS]     </a:t>
            </a:r>
            <a:r>
              <a:rPr lang="en-US" sz="1050" b="1" dirty="0" smtClean="0">
                <a:solidFill>
                  <a:schemeClr val="bg1">
                    <a:lumMod val="50000"/>
                  </a:schemeClr>
                </a:solidFill>
                <a:latin typeface="Consolas" pitchFamily="49" charset="0"/>
                <a:cs typeface="Consolas" pitchFamily="49" charset="0"/>
              </a:rPr>
              <a:t>; R2 = SCS</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#SCS_OSCSTAT</a:t>
            </a:r>
            <a:r>
              <a:rPr lang="en-US" sz="1050" b="1" dirty="0" smtClean="0">
                <a:solidFill>
                  <a:schemeClr val="bg1">
                    <a:lumMod val="50000"/>
                  </a:schemeClr>
                </a:solidFill>
                <a:latin typeface="Consolas" pitchFamily="49" charset="0"/>
                <a:cs typeface="Consolas" pitchFamily="49" charset="0"/>
              </a:rPr>
              <a:t>   ; Check OSCSTAT bit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err="1" smtClean="0">
                <a:latin typeface="Consolas" pitchFamily="49" charset="0"/>
                <a:cs typeface="Consolas" pitchFamily="49" charset="0"/>
              </a:rPr>
              <a:t>wait_for_osc_ready</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repeat </a:t>
            </a:r>
            <a:r>
              <a:rPr lang="en-US" sz="1050" b="1" dirty="0" smtClean="0">
                <a:solidFill>
                  <a:schemeClr val="bg1">
                    <a:lumMod val="50000"/>
                  </a:schemeClr>
                </a:solidFill>
                <a:latin typeface="Consolas" pitchFamily="49" charset="0"/>
                <a:cs typeface="Consolas" pitchFamily="49" charset="0"/>
              </a:rPr>
              <a:t>if still 0</a:t>
            </a:r>
            <a:r>
              <a:rPr lang="en-US" sz="1050" b="1" dirty="0" smtClean="0">
                <a:latin typeface="Consolas" pitchFamily="49" charset="0"/>
                <a:cs typeface="Consolas" pitchFamily="49" charset="0"/>
              </a:rPr>
              <a:t> </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CLKSRCSEL.CLKSRC bit to ‘1’</a:t>
            </a:r>
          </a:p>
          <a:p>
            <a:r>
              <a:rPr lang="en-US" sz="1050" b="1" dirty="0" smtClean="0">
                <a:solidFill>
                  <a:schemeClr val="bg1">
                    <a:lumMod val="50000"/>
                  </a:schemeClr>
                </a:solidFill>
                <a:latin typeface="Consolas" pitchFamily="49" charset="0"/>
                <a:cs typeface="Consolas" pitchFamily="49" charset="0"/>
              </a:rPr>
              <a:t>; ‘Write all at once’ method</a:t>
            </a:r>
          </a:p>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MOV</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#CLKSRCSEL_CLKSRC </a:t>
            </a:r>
            <a:r>
              <a:rPr lang="en-US" sz="1050" b="1" dirty="0" smtClean="0">
                <a:solidFill>
                  <a:schemeClr val="bg1">
                    <a:lumMod val="50000"/>
                  </a:schemeClr>
                </a:solidFill>
                <a:latin typeface="Consolas" pitchFamily="49" charset="0"/>
                <a:cs typeface="Consolas" pitchFamily="49" charset="0"/>
              </a:rPr>
              <a:t>; R2 = 1</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#CLKSRCSEL]  </a:t>
            </a:r>
            <a:r>
              <a:rPr lang="en-US" sz="1050" b="1" dirty="0" smtClean="0">
                <a:solidFill>
                  <a:schemeClr val="bg1">
                    <a:lumMod val="50000"/>
                  </a:schemeClr>
                </a:solidFill>
                <a:latin typeface="Consolas" pitchFamily="49" charset="0"/>
                <a:cs typeface="Consolas" pitchFamily="49" charset="0"/>
              </a:rPr>
              <a:t>; CLKSRCSEL = R2</a:t>
            </a:r>
          </a:p>
        </p:txBody>
      </p:sp>
      <p:sp>
        <p:nvSpPr>
          <p:cNvPr id="2" name="Rectangle 1"/>
          <p:cNvSpPr/>
          <p:nvPr/>
        </p:nvSpPr>
        <p:spPr>
          <a:xfrm>
            <a:off x="4199187" y="4157722"/>
            <a:ext cx="4234538" cy="871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33400" y="1676400"/>
            <a:ext cx="3276600" cy="2590800"/>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14400" y="1905000"/>
            <a:ext cx="2295821" cy="369332"/>
          </a:xfrm>
          <a:prstGeom prst="rect">
            <a:avLst/>
          </a:prstGeom>
          <a:noFill/>
        </p:spPr>
        <p:txBody>
          <a:bodyPr wrap="none" rtlCol="0">
            <a:spAutoFit/>
          </a:bodyPr>
          <a:lstStyle/>
          <a:p>
            <a:r>
              <a:rPr lang="en-US" dirty="0" smtClean="0"/>
              <a:t>0, 0, 0, 0, 0, 4, 4, 4, 4…</a:t>
            </a:r>
            <a:endParaRPr lang="en-US" dirty="0"/>
          </a:p>
        </p:txBody>
      </p:sp>
      <p:sp>
        <p:nvSpPr>
          <p:cNvPr id="6" name="Left Brace 5"/>
          <p:cNvSpPr/>
          <p:nvPr/>
        </p:nvSpPr>
        <p:spPr>
          <a:xfrm rot="16200000">
            <a:off x="1389547" y="1873253"/>
            <a:ext cx="289356" cy="1090342"/>
          </a:xfrm>
          <a:prstGeom prst="leftBrace">
            <a:avLst>
              <a:gd name="adj1" fmla="val 8333"/>
              <a:gd name="adj2" fmla="val 50003"/>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7" name="TextBox 6"/>
          <p:cNvSpPr txBox="1"/>
          <p:nvPr/>
        </p:nvSpPr>
        <p:spPr>
          <a:xfrm>
            <a:off x="1419925" y="2569728"/>
            <a:ext cx="228600" cy="369332"/>
          </a:xfrm>
          <a:prstGeom prst="rect">
            <a:avLst/>
          </a:prstGeom>
          <a:noFill/>
        </p:spPr>
        <p:txBody>
          <a:bodyPr wrap="square" rtlCol="0">
            <a:spAutoFit/>
          </a:bodyPr>
          <a:lstStyle/>
          <a:p>
            <a:r>
              <a:rPr lang="en-US" dirty="0"/>
              <a:t>5</a:t>
            </a:r>
          </a:p>
        </p:txBody>
      </p:sp>
      <p:sp>
        <p:nvSpPr>
          <p:cNvPr id="9" name="TextBox 8"/>
          <p:cNvSpPr txBox="1"/>
          <p:nvPr/>
        </p:nvSpPr>
        <p:spPr>
          <a:xfrm>
            <a:off x="2362200" y="2754394"/>
            <a:ext cx="556563" cy="369332"/>
          </a:xfrm>
          <a:prstGeom prst="rect">
            <a:avLst/>
          </a:prstGeom>
          <a:noFill/>
        </p:spPr>
        <p:txBody>
          <a:bodyPr wrap="none" rtlCol="0">
            <a:spAutoFit/>
          </a:bodyPr>
          <a:lstStyle/>
          <a:p>
            <a:r>
              <a:rPr lang="en-US" dirty="0" smtClean="0"/>
              <a:t>Bit2</a:t>
            </a:r>
            <a:endParaRPr lang="en-US" dirty="0"/>
          </a:p>
        </p:txBody>
      </p:sp>
      <p:cxnSp>
        <p:nvCxnSpPr>
          <p:cNvPr id="12" name="Straight Arrow Connector 11"/>
          <p:cNvCxnSpPr/>
          <p:nvPr/>
        </p:nvCxnSpPr>
        <p:spPr>
          <a:xfrm flipH="1" flipV="1">
            <a:off x="2514600" y="2273746"/>
            <a:ext cx="125881" cy="4806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670134" y="3092970"/>
            <a:ext cx="3139865" cy="1061829"/>
          </a:xfrm>
          <a:prstGeom prst="rect">
            <a:avLst/>
          </a:prstGeom>
        </p:spPr>
        <p:txBody>
          <a:bodyPr wrap="square">
            <a:spAutoFit/>
          </a:bodyPr>
          <a:lstStyle/>
          <a:p>
            <a:r>
              <a:rPr lang="en-US" sz="1050" b="1" dirty="0" smtClean="0">
                <a:latin typeface="Consolas" pitchFamily="49" charset="0"/>
                <a:cs typeface="Consolas" pitchFamily="49" charset="0"/>
              </a:rPr>
              <a:t>wait_for_bit2</a:t>
            </a:r>
            <a:endParaRPr lang="en-US" sz="1050" b="1" dirty="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LDRH</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a:t>
            </a:r>
            <a:r>
              <a:rPr lang="en-US" sz="1050" b="1" dirty="0" smtClean="0">
                <a:solidFill>
                  <a:srgbClr val="FF0000"/>
                </a:solidFill>
                <a:latin typeface="Consolas" pitchFamily="49" charset="0"/>
                <a:cs typeface="Consolas" pitchFamily="49" charset="0"/>
              </a:rPr>
              <a:t>2</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R2 = </a:t>
            </a:r>
            <a:r>
              <a:rPr lang="en-US" sz="1050" b="1" dirty="0" smtClean="0">
                <a:solidFill>
                  <a:schemeClr val="bg1">
                    <a:lumMod val="50000"/>
                  </a:schemeClr>
                </a:solidFill>
                <a:latin typeface="Consolas" pitchFamily="49" charset="0"/>
                <a:cs typeface="Consolas" pitchFamily="49" charset="0"/>
              </a:rPr>
              <a:t>Mem[R1]</a:t>
            </a:r>
          </a:p>
          <a:p>
            <a:r>
              <a:rPr lang="en-US" sz="1050" b="1" dirty="0" smtClean="0">
                <a:solidFill>
                  <a:schemeClr val="bg1">
                    <a:lumMod val="50000"/>
                  </a:schemeClr>
                </a:solidFill>
                <a:latin typeface="Consolas" pitchFamily="49" charset="0"/>
                <a:cs typeface="Consolas" pitchFamily="49" charset="0"/>
              </a:rPr>
              <a:t>. . .</a:t>
            </a:r>
            <a:endParaRPr lang="en-US" sz="1050" b="1" dirty="0">
              <a:solidFill>
                <a:schemeClr val="bg1">
                  <a:lumMod val="50000"/>
                </a:schemeClr>
              </a:solidFill>
              <a:latin typeface="Consolas" pitchFamily="49" charset="0"/>
              <a:cs typeface="Consolas" pitchFamily="49" charset="0"/>
            </a:endParaRPr>
          </a:p>
          <a:p>
            <a:r>
              <a:rPr lang="en-US" sz="1050" b="1" dirty="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a:t>
            </a:r>
            <a:r>
              <a:rPr lang="en-US" sz="1050" b="1" dirty="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#BIT2</a:t>
            </a:r>
            <a:r>
              <a:rPr lang="en-US" sz="1050" b="1" dirty="0" smtClean="0">
                <a:solidFill>
                  <a:schemeClr val="bg1">
                    <a:lumMod val="50000"/>
                  </a:schemeClr>
                </a:solidFill>
                <a:latin typeface="Consolas" pitchFamily="49" charset="0"/>
                <a:cs typeface="Consolas" pitchFamily="49" charset="0"/>
              </a:rPr>
              <a:t>     ; </a:t>
            </a:r>
            <a:r>
              <a:rPr lang="en-US" sz="1050" b="1" dirty="0">
                <a:solidFill>
                  <a:schemeClr val="bg1">
                    <a:lumMod val="50000"/>
                  </a:schemeClr>
                </a:solidFill>
                <a:latin typeface="Consolas" pitchFamily="49" charset="0"/>
                <a:cs typeface="Consolas" pitchFamily="49" charset="0"/>
              </a:rPr>
              <a:t>Check </a:t>
            </a:r>
            <a:r>
              <a:rPr lang="en-US" sz="1050" b="1" dirty="0" smtClean="0">
                <a:solidFill>
                  <a:schemeClr val="bg1">
                    <a:lumMod val="50000"/>
                  </a:schemeClr>
                </a:solidFill>
                <a:latin typeface="Consolas" pitchFamily="49" charset="0"/>
                <a:cs typeface="Consolas" pitchFamily="49" charset="0"/>
              </a:rPr>
              <a:t>Bit 2 for 1</a:t>
            </a:r>
            <a:endParaRPr lang="en-US" sz="1050" b="1" dirty="0">
              <a:solidFill>
                <a:schemeClr val="bg1">
                  <a:lumMod val="50000"/>
                </a:schemeClr>
              </a:solidFill>
              <a:latin typeface="Consolas" pitchFamily="49" charset="0"/>
              <a:cs typeface="Consolas" pitchFamily="49" charset="0"/>
            </a:endParaRPr>
          </a:p>
          <a:p>
            <a:r>
              <a:rPr lang="en-US" sz="1050" b="1" dirty="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wait_for_bit2 </a:t>
            </a:r>
            <a:r>
              <a:rPr lang="en-US" sz="1050" b="1" dirty="0">
                <a:solidFill>
                  <a:schemeClr val="bg1">
                    <a:lumMod val="50000"/>
                  </a:schemeClr>
                </a:solidFill>
                <a:latin typeface="Consolas" pitchFamily="49" charset="0"/>
                <a:cs typeface="Consolas" pitchFamily="49" charset="0"/>
              </a:rPr>
              <a:t>; repeat if still </a:t>
            </a:r>
            <a:r>
              <a:rPr lang="en-US" sz="1050" b="1" dirty="0" smtClean="0">
                <a:solidFill>
                  <a:schemeClr val="bg1">
                    <a:lumMod val="50000"/>
                  </a:schemeClr>
                </a:solidFill>
                <a:latin typeface="Consolas" pitchFamily="49" charset="0"/>
                <a:cs typeface="Consolas" pitchFamily="49" charset="0"/>
              </a:rPr>
              <a:t>0</a:t>
            </a:r>
          </a:p>
          <a:p>
            <a:r>
              <a:rPr lang="en-US" sz="1050" b="1" dirty="0" smtClean="0">
                <a:solidFill>
                  <a:schemeClr val="bg1">
                    <a:lumMod val="50000"/>
                  </a:schemeClr>
                </a:solidFill>
                <a:latin typeface="Consolas" pitchFamily="49" charset="0"/>
                <a:cs typeface="Consolas" pitchFamily="49" charset="0"/>
              </a:rPr>
              <a:t>. . .</a:t>
            </a:r>
            <a:r>
              <a:rPr lang="en-US" sz="1050" b="1" dirty="0" smtClean="0">
                <a:latin typeface="Consolas" pitchFamily="49" charset="0"/>
                <a:cs typeface="Consolas" pitchFamily="49" charset="0"/>
              </a:rPr>
              <a:t> </a:t>
            </a:r>
            <a:endParaRPr lang="en-US" sz="1050" b="1" dirty="0">
              <a:latin typeface="Consolas" pitchFamily="49" charset="0"/>
              <a:cs typeface="Consolas" pitchFamily="49" charset="0"/>
            </a:endParaRPr>
          </a:p>
        </p:txBody>
      </p:sp>
    </p:spTree>
    <p:extLst>
      <p:ext uri="{BB962C8B-B14F-4D97-AF65-F5344CB8AC3E}">
        <p14:creationId xmlns:p14="http://schemas.microsoft.com/office/powerpoint/2010/main" val="1872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pic>
        <p:nvPicPr>
          <p:cNvPr id="9" name="Picture 3"/>
          <p:cNvPicPr>
            <a:picLocks noChangeAspect="1" noChangeArrowheads="1"/>
          </p:cNvPicPr>
          <p:nvPr/>
        </p:nvPicPr>
        <p:blipFill>
          <a:blip r:embed="rId2" cstate="print"/>
          <a:srcRect/>
          <a:stretch>
            <a:fillRect/>
          </a:stretch>
        </p:blipFill>
        <p:spPr bwMode="auto">
          <a:xfrm>
            <a:off x="1447800" y="1295400"/>
            <a:ext cx="6624638" cy="452582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1" name="Rectangle 10"/>
          <p:cNvSpPr/>
          <p:nvPr/>
        </p:nvSpPr>
        <p:spPr>
          <a:xfrm>
            <a:off x="2971800" y="914400"/>
            <a:ext cx="3471207" cy="276999"/>
          </a:xfrm>
          <a:prstGeom prst="rect">
            <a:avLst/>
          </a:prstGeom>
        </p:spPr>
        <p:txBody>
          <a:bodyPr wrap="none">
            <a:spAutoFit/>
          </a:bodyPr>
          <a:lstStyle/>
          <a:p>
            <a:r>
              <a:rPr lang="en-US" sz="1200" b="1" dirty="0" smtClean="0"/>
              <a:t>Static characteristics (LPC408X_7X_DS.pdf, Page 85)</a:t>
            </a:r>
            <a:endParaRPr lang="en-US" sz="1200" dirty="0"/>
          </a:p>
        </p:txBody>
      </p:sp>
      <p:sp>
        <p:nvSpPr>
          <p:cNvPr id="12" name="Rectangle 11"/>
          <p:cNvSpPr/>
          <p:nvPr/>
        </p:nvSpPr>
        <p:spPr>
          <a:xfrm>
            <a:off x="3810000" y="3200400"/>
            <a:ext cx="1371600" cy="381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3810000" y="4800600"/>
            <a:ext cx="1371600" cy="381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763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8" name="TextBox 17"/>
          <p:cNvSpPr txBox="1"/>
          <p:nvPr/>
        </p:nvSpPr>
        <p:spPr>
          <a:xfrm>
            <a:off x="5334000" y="990600"/>
            <a:ext cx="2477538" cy="369332"/>
          </a:xfrm>
          <a:prstGeom prst="rect">
            <a:avLst/>
          </a:prstGeom>
          <a:noFill/>
        </p:spPr>
        <p:txBody>
          <a:bodyPr wrap="none" rtlCol="0">
            <a:spAutoFit/>
          </a:bodyPr>
          <a:lstStyle/>
          <a:p>
            <a:r>
              <a:rPr lang="en-US" dirty="0" smtClean="0"/>
              <a:t>PLL – Phase-locked loop </a:t>
            </a:r>
            <a:endParaRPr lang="en-US" dirty="0"/>
          </a:p>
        </p:txBody>
      </p:sp>
      <p:sp>
        <p:nvSpPr>
          <p:cNvPr id="8" name="Rectangle 7"/>
          <p:cNvSpPr/>
          <p:nvPr/>
        </p:nvSpPr>
        <p:spPr>
          <a:xfrm>
            <a:off x="2362200" y="1371600"/>
            <a:ext cx="1143000" cy="381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362200" y="1828800"/>
            <a:ext cx="1143000" cy="381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3" cstate="print"/>
          <a:srcRect/>
          <a:stretch>
            <a:fillRect/>
          </a:stretch>
        </p:blipFill>
        <p:spPr bwMode="auto">
          <a:xfrm>
            <a:off x="5105400" y="1752600"/>
            <a:ext cx="3352800" cy="1578149"/>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11" name="TextBox 10"/>
          <p:cNvSpPr txBox="1"/>
          <p:nvPr/>
        </p:nvSpPr>
        <p:spPr>
          <a:xfrm>
            <a:off x="5257800" y="3657600"/>
            <a:ext cx="3417923" cy="1477328"/>
          </a:xfrm>
          <a:prstGeom prst="rect">
            <a:avLst/>
          </a:prstGeom>
          <a:noFill/>
        </p:spPr>
        <p:txBody>
          <a:bodyPr wrap="none" rtlCol="0">
            <a:spAutoFit/>
          </a:bodyPr>
          <a:lstStyle/>
          <a:p>
            <a:r>
              <a:rPr lang="en-US" dirty="0" smtClean="0"/>
              <a:t>Input clock: 10..25 MHz, OSC only!</a:t>
            </a:r>
          </a:p>
          <a:p>
            <a:endParaRPr lang="en-US" dirty="0" smtClean="0"/>
          </a:p>
          <a:p>
            <a:r>
              <a:rPr lang="en-US" dirty="0" err="1" smtClean="0"/>
              <a:t>Fcco</a:t>
            </a:r>
            <a:r>
              <a:rPr lang="en-US" dirty="0" smtClean="0"/>
              <a:t>: </a:t>
            </a:r>
            <a:r>
              <a:rPr lang="pl-PL" dirty="0" smtClean="0"/>
              <a:t>156 MHz to 320 MHz.</a:t>
            </a:r>
            <a:endParaRPr lang="en-US" dirty="0" smtClean="0"/>
          </a:p>
          <a:p>
            <a:endParaRPr lang="en-US" dirty="0" smtClean="0"/>
          </a:p>
          <a:p>
            <a:r>
              <a:rPr lang="en-US" dirty="0" smtClean="0"/>
              <a:t>Output clock: 9.75..160 </a:t>
            </a:r>
            <a:r>
              <a:rPr lang="en-US" dirty="0" err="1" smtClean="0"/>
              <a:t>MHz.</a:t>
            </a:r>
            <a:endParaRPr lang="en-US" dirty="0"/>
          </a:p>
        </p:txBody>
      </p:sp>
    </p:spTree>
    <p:extLst>
      <p:ext uri="{BB962C8B-B14F-4D97-AF65-F5344CB8AC3E}">
        <p14:creationId xmlns:p14="http://schemas.microsoft.com/office/powerpoint/2010/main" val="172763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8" name="TextBox 17"/>
          <p:cNvSpPr txBox="1"/>
          <p:nvPr/>
        </p:nvSpPr>
        <p:spPr>
          <a:xfrm>
            <a:off x="0" y="838200"/>
            <a:ext cx="9144000" cy="369332"/>
          </a:xfrm>
          <a:prstGeom prst="rect">
            <a:avLst/>
          </a:prstGeom>
          <a:noFill/>
        </p:spPr>
        <p:txBody>
          <a:bodyPr wrap="square" rtlCol="0">
            <a:spAutoFit/>
          </a:bodyPr>
          <a:lstStyle/>
          <a:p>
            <a:pPr algn="ctr"/>
            <a:r>
              <a:rPr lang="en-US" dirty="0" smtClean="0"/>
              <a:t>PLL – Phase-locked loop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1676400"/>
            <a:ext cx="7770624" cy="36576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533400" y="2667000"/>
            <a:ext cx="1295400" cy="338554"/>
          </a:xfrm>
          <a:prstGeom prst="rect">
            <a:avLst/>
          </a:prstGeom>
          <a:noFill/>
        </p:spPr>
        <p:txBody>
          <a:bodyPr wrap="square" rtlCol="0">
            <a:spAutoFit/>
          </a:bodyPr>
          <a:lstStyle/>
          <a:p>
            <a:r>
              <a:rPr lang="en-US" sz="1600" b="1" dirty="0" smtClean="0">
                <a:solidFill>
                  <a:srgbClr val="FF0000"/>
                </a:solidFill>
              </a:rPr>
              <a:t>Fin = 12 MHz</a:t>
            </a:r>
            <a:endParaRPr lang="en-US" sz="1600" b="1" dirty="0">
              <a:solidFill>
                <a:srgbClr val="FF0000"/>
              </a:solidFill>
            </a:endParaRPr>
          </a:p>
        </p:txBody>
      </p:sp>
      <p:sp>
        <p:nvSpPr>
          <p:cNvPr id="12" name="TextBox 11"/>
          <p:cNvSpPr txBox="1"/>
          <p:nvPr/>
        </p:nvSpPr>
        <p:spPr>
          <a:xfrm>
            <a:off x="609600" y="4191000"/>
            <a:ext cx="1371600" cy="338554"/>
          </a:xfrm>
          <a:prstGeom prst="rect">
            <a:avLst/>
          </a:prstGeom>
          <a:noFill/>
        </p:spPr>
        <p:txBody>
          <a:bodyPr wrap="square" rtlCol="0">
            <a:spAutoFit/>
          </a:bodyPr>
          <a:lstStyle/>
          <a:p>
            <a:r>
              <a:rPr lang="en-US" sz="1600" b="1" dirty="0" err="1" smtClean="0">
                <a:solidFill>
                  <a:srgbClr val="00B0F0"/>
                </a:solidFill>
              </a:rPr>
              <a:t>Fref</a:t>
            </a:r>
            <a:r>
              <a:rPr lang="en-US" sz="1600" b="1" dirty="0" smtClean="0">
                <a:solidFill>
                  <a:srgbClr val="00B0F0"/>
                </a:solidFill>
              </a:rPr>
              <a:t> = 12 MHz</a:t>
            </a:r>
            <a:endParaRPr lang="en-US" sz="1600" b="1" dirty="0">
              <a:solidFill>
                <a:srgbClr val="00B0F0"/>
              </a:solidFill>
            </a:endParaRPr>
          </a:p>
        </p:txBody>
      </p:sp>
      <p:sp>
        <p:nvSpPr>
          <p:cNvPr id="13" name="TextBox 12"/>
          <p:cNvSpPr txBox="1"/>
          <p:nvPr/>
        </p:nvSpPr>
        <p:spPr>
          <a:xfrm>
            <a:off x="1981200" y="1447800"/>
            <a:ext cx="1827167"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&lt; </a:t>
            </a:r>
            <a:r>
              <a:rPr lang="en-US" sz="1600" b="1" dirty="0" smtClean="0">
                <a:solidFill>
                  <a:srgbClr val="FF0000"/>
                </a:solidFill>
              </a:rPr>
              <a:t>Fin</a:t>
            </a:r>
            <a:r>
              <a:rPr lang="en-US" sz="1600" b="1" dirty="0" smtClean="0"/>
              <a:t> -&gt; Go Up!</a:t>
            </a:r>
            <a:endParaRPr lang="en-US" sz="1600" b="1" dirty="0"/>
          </a:p>
        </p:txBody>
      </p:sp>
      <p:sp>
        <p:nvSpPr>
          <p:cNvPr id="14" name="TextBox 13"/>
          <p:cNvSpPr txBox="1"/>
          <p:nvPr/>
        </p:nvSpPr>
        <p:spPr>
          <a:xfrm>
            <a:off x="2057400" y="3200400"/>
            <a:ext cx="2084866"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&gt; </a:t>
            </a:r>
            <a:r>
              <a:rPr lang="en-US" sz="1600" b="1" dirty="0" smtClean="0">
                <a:solidFill>
                  <a:srgbClr val="FF0000"/>
                </a:solidFill>
              </a:rPr>
              <a:t>Fin</a:t>
            </a:r>
            <a:r>
              <a:rPr lang="en-US" sz="1600" b="1" dirty="0" smtClean="0"/>
              <a:t> -&gt; Go Down!</a:t>
            </a:r>
            <a:endParaRPr lang="en-US" sz="1600" b="1" dirty="0"/>
          </a:p>
        </p:txBody>
      </p:sp>
      <p:sp>
        <p:nvSpPr>
          <p:cNvPr id="15" name="Rectangle 14"/>
          <p:cNvSpPr/>
          <p:nvPr/>
        </p:nvSpPr>
        <p:spPr>
          <a:xfrm>
            <a:off x="1905000" y="1295400"/>
            <a:ext cx="22098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505200" y="1828800"/>
            <a:ext cx="3810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3581400" y="2971800"/>
            <a:ext cx="3048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3429000" y="4495800"/>
            <a:ext cx="720069" cy="369332"/>
          </a:xfrm>
          <a:prstGeom prst="rect">
            <a:avLst/>
          </a:prstGeom>
          <a:noFill/>
        </p:spPr>
        <p:txBody>
          <a:bodyPr wrap="none" rtlCol="0">
            <a:spAutoFit/>
          </a:bodyPr>
          <a:lstStyle/>
          <a:p>
            <a:r>
              <a:rPr lang="en-US" b="1" dirty="0" smtClean="0">
                <a:solidFill>
                  <a:srgbClr val="00B0F0"/>
                </a:solidFill>
              </a:rPr>
              <a:t>M = 8</a:t>
            </a:r>
            <a:endParaRPr lang="en-US" b="1" dirty="0">
              <a:solidFill>
                <a:srgbClr val="00B0F0"/>
              </a:solidFill>
            </a:endParaRPr>
          </a:p>
        </p:txBody>
      </p:sp>
      <p:sp>
        <p:nvSpPr>
          <p:cNvPr id="26" name="TextBox 25"/>
          <p:cNvSpPr txBox="1"/>
          <p:nvPr/>
        </p:nvSpPr>
        <p:spPr>
          <a:xfrm>
            <a:off x="6172200" y="2209800"/>
            <a:ext cx="646331" cy="369332"/>
          </a:xfrm>
          <a:prstGeom prst="rect">
            <a:avLst/>
          </a:prstGeom>
          <a:noFill/>
        </p:spPr>
        <p:txBody>
          <a:bodyPr wrap="none" rtlCol="0">
            <a:spAutoFit/>
          </a:bodyPr>
          <a:lstStyle/>
          <a:p>
            <a:r>
              <a:rPr lang="en-US" b="1" dirty="0" smtClean="0">
                <a:solidFill>
                  <a:srgbClr val="7030A0"/>
                </a:solidFill>
              </a:rPr>
              <a:t>P = 1</a:t>
            </a:r>
            <a:endParaRPr lang="en-US" b="1" dirty="0">
              <a:solidFill>
                <a:srgbClr val="7030A0"/>
              </a:solidFill>
            </a:endParaRPr>
          </a:p>
        </p:txBody>
      </p:sp>
      <p:sp>
        <p:nvSpPr>
          <p:cNvPr id="27" name="TextBox 26"/>
          <p:cNvSpPr txBox="1"/>
          <p:nvPr/>
        </p:nvSpPr>
        <p:spPr>
          <a:xfrm>
            <a:off x="7162800" y="2971800"/>
            <a:ext cx="1562031" cy="369332"/>
          </a:xfrm>
          <a:prstGeom prst="rect">
            <a:avLst/>
          </a:prstGeom>
          <a:noFill/>
        </p:spPr>
        <p:txBody>
          <a:bodyPr wrap="none" rtlCol="0">
            <a:spAutoFit/>
          </a:bodyPr>
          <a:lstStyle/>
          <a:p>
            <a:r>
              <a:rPr lang="en-US" b="1" dirty="0" err="1" smtClean="0">
                <a:solidFill>
                  <a:srgbClr val="00B050"/>
                </a:solidFill>
              </a:rPr>
              <a:t>Fout</a:t>
            </a:r>
            <a:r>
              <a:rPr lang="en-US" b="1" dirty="0" smtClean="0">
                <a:solidFill>
                  <a:srgbClr val="00B050"/>
                </a:solidFill>
              </a:rPr>
              <a:t> = 96 MHz</a:t>
            </a:r>
            <a:endParaRPr lang="en-US" b="1" dirty="0">
              <a:solidFill>
                <a:srgbClr val="00B050"/>
              </a:solidFill>
            </a:endParaRPr>
          </a:p>
        </p:txBody>
      </p:sp>
      <p:sp>
        <p:nvSpPr>
          <p:cNvPr id="28" name="TextBox 27"/>
          <p:cNvSpPr txBox="1"/>
          <p:nvPr/>
        </p:nvSpPr>
        <p:spPr>
          <a:xfrm>
            <a:off x="3581400" y="3886200"/>
            <a:ext cx="904415" cy="369332"/>
          </a:xfrm>
          <a:prstGeom prst="rect">
            <a:avLst/>
          </a:prstGeom>
          <a:noFill/>
        </p:spPr>
        <p:txBody>
          <a:bodyPr wrap="none" rtlCol="0">
            <a:spAutoFit/>
          </a:bodyPr>
          <a:lstStyle/>
          <a:p>
            <a:r>
              <a:rPr lang="en-US" b="1" dirty="0" smtClean="0">
                <a:solidFill>
                  <a:srgbClr val="00B050"/>
                </a:solidFill>
              </a:rPr>
              <a:t>96 MHz</a:t>
            </a:r>
            <a:endParaRPr lang="en-US" b="1" dirty="0">
              <a:solidFill>
                <a:srgbClr val="00B050"/>
              </a:solidFill>
            </a:endParaRPr>
          </a:p>
        </p:txBody>
      </p:sp>
      <p:sp>
        <p:nvSpPr>
          <p:cNvPr id="29" name="TextBox 28"/>
          <p:cNvSpPr txBox="1"/>
          <p:nvPr/>
        </p:nvSpPr>
        <p:spPr>
          <a:xfrm>
            <a:off x="5029200" y="1828800"/>
            <a:ext cx="1021433" cy="369332"/>
          </a:xfrm>
          <a:prstGeom prst="rect">
            <a:avLst/>
          </a:prstGeom>
          <a:noFill/>
        </p:spPr>
        <p:txBody>
          <a:bodyPr wrap="none" rtlCol="0">
            <a:spAutoFit/>
          </a:bodyPr>
          <a:lstStyle/>
          <a:p>
            <a:r>
              <a:rPr lang="en-US" b="1" dirty="0" smtClean="0">
                <a:solidFill>
                  <a:schemeClr val="accent5">
                    <a:lumMod val="50000"/>
                  </a:schemeClr>
                </a:solidFill>
              </a:rPr>
              <a:t>192 MHz</a:t>
            </a:r>
            <a:endParaRPr lang="en-US" b="1" dirty="0">
              <a:solidFill>
                <a:schemeClr val="accent5">
                  <a:lumMod val="50000"/>
                </a:schemeClr>
              </a:solidFill>
            </a:endParaRPr>
          </a:p>
        </p:txBody>
      </p:sp>
      <p:cxnSp>
        <p:nvCxnSpPr>
          <p:cNvPr id="31" name="Straight Arrow Connector 30"/>
          <p:cNvCxnSpPr/>
          <p:nvPr/>
        </p:nvCxnSpPr>
        <p:spPr>
          <a:xfrm>
            <a:off x="5410200" y="22098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4343400" y="3276600"/>
            <a:ext cx="1340432" cy="307777"/>
          </a:xfrm>
          <a:prstGeom prst="rect">
            <a:avLst/>
          </a:prstGeom>
        </p:spPr>
        <p:txBody>
          <a:bodyPr wrap="none">
            <a:spAutoFit/>
          </a:bodyPr>
          <a:lstStyle/>
          <a:p>
            <a:r>
              <a:rPr lang="pl-PL" sz="1400" b="1" dirty="0" smtClean="0">
                <a:solidFill>
                  <a:srgbClr val="FF0000"/>
                </a:solidFill>
              </a:rPr>
              <a:t>156</a:t>
            </a:r>
            <a:r>
              <a:rPr lang="en-US" sz="1400" b="1" dirty="0" smtClean="0">
                <a:solidFill>
                  <a:srgbClr val="FF0000"/>
                </a:solidFill>
              </a:rPr>
              <a:t> .. </a:t>
            </a:r>
            <a:r>
              <a:rPr lang="pl-PL" sz="1400" b="1" dirty="0" smtClean="0">
                <a:solidFill>
                  <a:srgbClr val="FF0000"/>
                </a:solidFill>
              </a:rPr>
              <a:t>320 MHz.</a:t>
            </a:r>
            <a:endParaRPr lang="en-US" sz="1400" b="1" dirty="0">
              <a:solidFill>
                <a:srgbClr val="FF0000"/>
              </a:solidFill>
            </a:endParaRPr>
          </a:p>
        </p:txBody>
      </p:sp>
      <p:sp>
        <p:nvSpPr>
          <p:cNvPr id="34" name="TextBox 33"/>
          <p:cNvSpPr txBox="1"/>
          <p:nvPr/>
        </p:nvSpPr>
        <p:spPr>
          <a:xfrm>
            <a:off x="6096000" y="4343400"/>
            <a:ext cx="1654620" cy="338554"/>
          </a:xfrm>
          <a:prstGeom prst="rect">
            <a:avLst/>
          </a:prstGeom>
          <a:noFill/>
        </p:spPr>
        <p:txBody>
          <a:bodyPr wrap="none" rtlCol="0">
            <a:spAutoFit/>
          </a:bodyPr>
          <a:lstStyle/>
          <a:p>
            <a:r>
              <a:rPr lang="en-US" sz="1600" b="1" dirty="0" smtClean="0"/>
              <a:t>PSEL = 1, 2, 4 or 8</a:t>
            </a:r>
            <a:endParaRPr lang="en-US" sz="1600" b="1" dirty="0"/>
          </a:p>
        </p:txBody>
      </p:sp>
    </p:spTree>
    <p:extLst>
      <p:ext uri="{BB962C8B-B14F-4D97-AF65-F5344CB8AC3E}">
        <p14:creationId xmlns:p14="http://schemas.microsoft.com/office/powerpoint/2010/main" val="172763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8" name="TextBox 17"/>
          <p:cNvSpPr txBox="1"/>
          <p:nvPr/>
        </p:nvSpPr>
        <p:spPr>
          <a:xfrm>
            <a:off x="0" y="838200"/>
            <a:ext cx="9144000" cy="369332"/>
          </a:xfrm>
          <a:prstGeom prst="rect">
            <a:avLst/>
          </a:prstGeom>
          <a:noFill/>
        </p:spPr>
        <p:txBody>
          <a:bodyPr wrap="square" rtlCol="0">
            <a:spAutoFit/>
          </a:bodyPr>
          <a:lstStyle/>
          <a:p>
            <a:pPr algn="ctr"/>
            <a:r>
              <a:rPr lang="en-US" dirty="0" smtClean="0"/>
              <a:t>PLL – Phase-locked loop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1676400"/>
            <a:ext cx="7770624" cy="36576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533400" y="2667000"/>
            <a:ext cx="1295400" cy="338554"/>
          </a:xfrm>
          <a:prstGeom prst="rect">
            <a:avLst/>
          </a:prstGeom>
          <a:noFill/>
        </p:spPr>
        <p:txBody>
          <a:bodyPr wrap="square" rtlCol="0">
            <a:spAutoFit/>
          </a:bodyPr>
          <a:lstStyle/>
          <a:p>
            <a:r>
              <a:rPr lang="en-US" sz="1600" b="1" dirty="0" smtClean="0">
                <a:solidFill>
                  <a:srgbClr val="FF0000"/>
                </a:solidFill>
              </a:rPr>
              <a:t>Fin = 12 MHz</a:t>
            </a:r>
            <a:endParaRPr lang="en-US" sz="1600" b="1" dirty="0">
              <a:solidFill>
                <a:srgbClr val="FF0000"/>
              </a:solidFill>
            </a:endParaRPr>
          </a:p>
        </p:txBody>
      </p:sp>
      <p:sp>
        <p:nvSpPr>
          <p:cNvPr id="12" name="TextBox 11"/>
          <p:cNvSpPr txBox="1"/>
          <p:nvPr/>
        </p:nvSpPr>
        <p:spPr>
          <a:xfrm>
            <a:off x="609600" y="4191000"/>
            <a:ext cx="1371600" cy="338554"/>
          </a:xfrm>
          <a:prstGeom prst="rect">
            <a:avLst/>
          </a:prstGeom>
          <a:noFill/>
        </p:spPr>
        <p:txBody>
          <a:bodyPr wrap="square" rtlCol="0">
            <a:spAutoFit/>
          </a:bodyPr>
          <a:lstStyle/>
          <a:p>
            <a:r>
              <a:rPr lang="en-US" sz="1600" b="1" dirty="0" err="1" smtClean="0">
                <a:solidFill>
                  <a:srgbClr val="00B0F0"/>
                </a:solidFill>
              </a:rPr>
              <a:t>Fref</a:t>
            </a:r>
            <a:r>
              <a:rPr lang="en-US" sz="1600" b="1" dirty="0" smtClean="0">
                <a:solidFill>
                  <a:srgbClr val="00B0F0"/>
                </a:solidFill>
              </a:rPr>
              <a:t> = 12 MHz</a:t>
            </a:r>
            <a:endParaRPr lang="en-US" sz="1600" b="1" dirty="0">
              <a:solidFill>
                <a:srgbClr val="00B0F0"/>
              </a:solidFill>
            </a:endParaRPr>
          </a:p>
        </p:txBody>
      </p:sp>
      <p:sp>
        <p:nvSpPr>
          <p:cNvPr id="13" name="TextBox 12"/>
          <p:cNvSpPr txBox="1"/>
          <p:nvPr/>
        </p:nvSpPr>
        <p:spPr>
          <a:xfrm>
            <a:off x="1981200" y="1447800"/>
            <a:ext cx="1827167"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&lt; </a:t>
            </a:r>
            <a:r>
              <a:rPr lang="en-US" sz="1600" b="1" dirty="0" smtClean="0">
                <a:solidFill>
                  <a:srgbClr val="FF0000"/>
                </a:solidFill>
              </a:rPr>
              <a:t>Fin</a:t>
            </a:r>
            <a:r>
              <a:rPr lang="en-US" sz="1600" b="1" dirty="0" smtClean="0"/>
              <a:t> -&gt; Go Up!</a:t>
            </a:r>
            <a:endParaRPr lang="en-US" sz="1600" b="1" dirty="0"/>
          </a:p>
        </p:txBody>
      </p:sp>
      <p:sp>
        <p:nvSpPr>
          <p:cNvPr id="14" name="TextBox 13"/>
          <p:cNvSpPr txBox="1"/>
          <p:nvPr/>
        </p:nvSpPr>
        <p:spPr>
          <a:xfrm>
            <a:off x="2057400" y="3200400"/>
            <a:ext cx="2084866"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&gt; </a:t>
            </a:r>
            <a:r>
              <a:rPr lang="en-US" sz="1600" b="1" dirty="0" smtClean="0">
                <a:solidFill>
                  <a:srgbClr val="FF0000"/>
                </a:solidFill>
              </a:rPr>
              <a:t>Fin</a:t>
            </a:r>
            <a:r>
              <a:rPr lang="en-US" sz="1600" b="1" dirty="0" smtClean="0"/>
              <a:t> -&gt; Go Down!</a:t>
            </a:r>
            <a:endParaRPr lang="en-US" sz="1600" b="1" dirty="0"/>
          </a:p>
        </p:txBody>
      </p:sp>
      <p:sp>
        <p:nvSpPr>
          <p:cNvPr id="15" name="Rectangle 14"/>
          <p:cNvSpPr/>
          <p:nvPr/>
        </p:nvSpPr>
        <p:spPr>
          <a:xfrm>
            <a:off x="1905000" y="1295400"/>
            <a:ext cx="22098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505200" y="1828800"/>
            <a:ext cx="3810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3581400" y="2971800"/>
            <a:ext cx="3048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3429000" y="4495800"/>
            <a:ext cx="720069" cy="369332"/>
          </a:xfrm>
          <a:prstGeom prst="rect">
            <a:avLst/>
          </a:prstGeom>
          <a:noFill/>
        </p:spPr>
        <p:txBody>
          <a:bodyPr wrap="none" rtlCol="0">
            <a:spAutoFit/>
          </a:bodyPr>
          <a:lstStyle/>
          <a:p>
            <a:r>
              <a:rPr lang="en-US" b="1" dirty="0" smtClean="0">
                <a:solidFill>
                  <a:srgbClr val="00B0F0"/>
                </a:solidFill>
              </a:rPr>
              <a:t>M = 8</a:t>
            </a:r>
            <a:endParaRPr lang="en-US" b="1" dirty="0">
              <a:solidFill>
                <a:srgbClr val="00B0F0"/>
              </a:solidFill>
            </a:endParaRPr>
          </a:p>
        </p:txBody>
      </p:sp>
      <p:sp>
        <p:nvSpPr>
          <p:cNvPr id="26" name="TextBox 25"/>
          <p:cNvSpPr txBox="1"/>
          <p:nvPr/>
        </p:nvSpPr>
        <p:spPr>
          <a:xfrm>
            <a:off x="6172200" y="2209800"/>
            <a:ext cx="646331" cy="369332"/>
          </a:xfrm>
          <a:prstGeom prst="rect">
            <a:avLst/>
          </a:prstGeom>
          <a:noFill/>
        </p:spPr>
        <p:txBody>
          <a:bodyPr wrap="none" rtlCol="0">
            <a:spAutoFit/>
          </a:bodyPr>
          <a:lstStyle/>
          <a:p>
            <a:r>
              <a:rPr lang="en-US" b="1" dirty="0" smtClean="0">
                <a:solidFill>
                  <a:srgbClr val="7030A0"/>
                </a:solidFill>
              </a:rPr>
              <a:t>P = 1</a:t>
            </a:r>
            <a:endParaRPr lang="en-US" b="1" dirty="0">
              <a:solidFill>
                <a:srgbClr val="7030A0"/>
              </a:solidFill>
            </a:endParaRPr>
          </a:p>
        </p:txBody>
      </p:sp>
      <p:sp>
        <p:nvSpPr>
          <p:cNvPr id="27" name="TextBox 26"/>
          <p:cNvSpPr txBox="1"/>
          <p:nvPr/>
        </p:nvSpPr>
        <p:spPr>
          <a:xfrm>
            <a:off x="7162800" y="2971800"/>
            <a:ext cx="1562031" cy="369332"/>
          </a:xfrm>
          <a:prstGeom prst="rect">
            <a:avLst/>
          </a:prstGeom>
          <a:noFill/>
        </p:spPr>
        <p:txBody>
          <a:bodyPr wrap="none" rtlCol="0">
            <a:spAutoFit/>
          </a:bodyPr>
          <a:lstStyle/>
          <a:p>
            <a:r>
              <a:rPr lang="en-US" b="1" dirty="0" err="1" smtClean="0">
                <a:solidFill>
                  <a:srgbClr val="00B050"/>
                </a:solidFill>
              </a:rPr>
              <a:t>Fout</a:t>
            </a:r>
            <a:r>
              <a:rPr lang="en-US" b="1" dirty="0" smtClean="0">
                <a:solidFill>
                  <a:srgbClr val="00B050"/>
                </a:solidFill>
              </a:rPr>
              <a:t> = 96 MHz</a:t>
            </a:r>
            <a:endParaRPr lang="en-US" b="1" dirty="0">
              <a:solidFill>
                <a:srgbClr val="00B050"/>
              </a:solidFill>
            </a:endParaRPr>
          </a:p>
        </p:txBody>
      </p:sp>
      <p:sp>
        <p:nvSpPr>
          <p:cNvPr id="28" name="TextBox 27"/>
          <p:cNvSpPr txBox="1"/>
          <p:nvPr/>
        </p:nvSpPr>
        <p:spPr>
          <a:xfrm>
            <a:off x="3581400" y="3886200"/>
            <a:ext cx="904415" cy="369332"/>
          </a:xfrm>
          <a:prstGeom prst="rect">
            <a:avLst/>
          </a:prstGeom>
          <a:noFill/>
        </p:spPr>
        <p:txBody>
          <a:bodyPr wrap="none" rtlCol="0">
            <a:spAutoFit/>
          </a:bodyPr>
          <a:lstStyle/>
          <a:p>
            <a:r>
              <a:rPr lang="en-US" b="1" dirty="0" smtClean="0">
                <a:solidFill>
                  <a:srgbClr val="00B050"/>
                </a:solidFill>
              </a:rPr>
              <a:t>96 MHz</a:t>
            </a:r>
            <a:endParaRPr lang="en-US" b="1" dirty="0">
              <a:solidFill>
                <a:srgbClr val="00B050"/>
              </a:solidFill>
            </a:endParaRPr>
          </a:p>
        </p:txBody>
      </p:sp>
      <p:sp>
        <p:nvSpPr>
          <p:cNvPr id="29" name="TextBox 28"/>
          <p:cNvSpPr txBox="1"/>
          <p:nvPr/>
        </p:nvSpPr>
        <p:spPr>
          <a:xfrm>
            <a:off x="5029200" y="1828800"/>
            <a:ext cx="1021433" cy="369332"/>
          </a:xfrm>
          <a:prstGeom prst="rect">
            <a:avLst/>
          </a:prstGeom>
          <a:noFill/>
        </p:spPr>
        <p:txBody>
          <a:bodyPr wrap="none" rtlCol="0">
            <a:spAutoFit/>
          </a:bodyPr>
          <a:lstStyle/>
          <a:p>
            <a:r>
              <a:rPr lang="en-US" b="1" dirty="0" smtClean="0">
                <a:solidFill>
                  <a:schemeClr val="accent5">
                    <a:lumMod val="50000"/>
                  </a:schemeClr>
                </a:solidFill>
              </a:rPr>
              <a:t>192 MHz</a:t>
            </a:r>
            <a:endParaRPr lang="en-US" b="1" dirty="0">
              <a:solidFill>
                <a:schemeClr val="accent5">
                  <a:lumMod val="50000"/>
                </a:schemeClr>
              </a:solidFill>
            </a:endParaRPr>
          </a:p>
        </p:txBody>
      </p:sp>
      <p:cxnSp>
        <p:nvCxnSpPr>
          <p:cNvPr id="31" name="Straight Arrow Connector 30"/>
          <p:cNvCxnSpPr/>
          <p:nvPr/>
        </p:nvCxnSpPr>
        <p:spPr>
          <a:xfrm>
            <a:off x="5410200" y="22098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4343400" y="3276600"/>
            <a:ext cx="1340432" cy="307777"/>
          </a:xfrm>
          <a:prstGeom prst="rect">
            <a:avLst/>
          </a:prstGeom>
        </p:spPr>
        <p:txBody>
          <a:bodyPr wrap="none">
            <a:spAutoFit/>
          </a:bodyPr>
          <a:lstStyle/>
          <a:p>
            <a:r>
              <a:rPr lang="pl-PL" sz="1400" b="1" dirty="0" smtClean="0">
                <a:solidFill>
                  <a:srgbClr val="FF0000"/>
                </a:solidFill>
              </a:rPr>
              <a:t>156</a:t>
            </a:r>
            <a:r>
              <a:rPr lang="en-US" sz="1400" b="1" dirty="0" smtClean="0">
                <a:solidFill>
                  <a:srgbClr val="FF0000"/>
                </a:solidFill>
              </a:rPr>
              <a:t> .. </a:t>
            </a:r>
            <a:r>
              <a:rPr lang="pl-PL" sz="1400" b="1" dirty="0" smtClean="0">
                <a:solidFill>
                  <a:srgbClr val="FF0000"/>
                </a:solidFill>
              </a:rPr>
              <a:t>320 MHz.</a:t>
            </a:r>
            <a:endParaRPr lang="en-US" sz="1400" b="1" dirty="0">
              <a:solidFill>
                <a:srgbClr val="FF0000"/>
              </a:solidFill>
            </a:endParaRPr>
          </a:p>
        </p:txBody>
      </p:sp>
      <p:sp>
        <p:nvSpPr>
          <p:cNvPr id="34" name="TextBox 33"/>
          <p:cNvSpPr txBox="1"/>
          <p:nvPr/>
        </p:nvSpPr>
        <p:spPr>
          <a:xfrm>
            <a:off x="6096000" y="4343400"/>
            <a:ext cx="1654620" cy="338554"/>
          </a:xfrm>
          <a:prstGeom prst="rect">
            <a:avLst/>
          </a:prstGeom>
          <a:noFill/>
        </p:spPr>
        <p:txBody>
          <a:bodyPr wrap="none" rtlCol="0">
            <a:spAutoFit/>
          </a:bodyPr>
          <a:lstStyle/>
          <a:p>
            <a:r>
              <a:rPr lang="en-US" sz="1600" b="1" dirty="0" smtClean="0"/>
              <a:t>PSEL = 1, 2, 4 or 8</a:t>
            </a:r>
            <a:endParaRPr lang="en-US" sz="1600" b="1" dirty="0"/>
          </a:p>
        </p:txBody>
      </p:sp>
      <p:sp>
        <p:nvSpPr>
          <p:cNvPr id="21" name="TextBox 20"/>
          <p:cNvSpPr txBox="1"/>
          <p:nvPr/>
        </p:nvSpPr>
        <p:spPr>
          <a:xfrm>
            <a:off x="914400" y="5638800"/>
            <a:ext cx="2882584" cy="646331"/>
          </a:xfrm>
          <a:prstGeom prst="rect">
            <a:avLst/>
          </a:prstGeom>
          <a:noFill/>
        </p:spPr>
        <p:txBody>
          <a:bodyPr wrap="none" rtlCol="0">
            <a:spAutoFit/>
          </a:bodyPr>
          <a:lstStyle/>
          <a:p>
            <a:r>
              <a:rPr lang="en-US" dirty="0" smtClean="0"/>
              <a:t>M = </a:t>
            </a:r>
            <a:r>
              <a:rPr lang="en-US" dirty="0" err="1" smtClean="0"/>
              <a:t>Fout</a:t>
            </a:r>
            <a:r>
              <a:rPr lang="en-US" dirty="0" smtClean="0"/>
              <a:t>/Fin</a:t>
            </a:r>
          </a:p>
          <a:p>
            <a:r>
              <a:rPr lang="en-US" dirty="0" smtClean="0"/>
              <a:t>P: </a:t>
            </a:r>
            <a:r>
              <a:rPr lang="en-US" dirty="0" err="1" smtClean="0"/>
              <a:t>Fout</a:t>
            </a:r>
            <a:r>
              <a:rPr lang="en-US" dirty="0" smtClean="0"/>
              <a:t> * 2P in 156..320 MHz</a:t>
            </a:r>
            <a:endParaRPr lang="en-US" dirty="0"/>
          </a:p>
        </p:txBody>
      </p:sp>
    </p:spTree>
    <p:extLst>
      <p:ext uri="{BB962C8B-B14F-4D97-AF65-F5344CB8AC3E}">
        <p14:creationId xmlns:p14="http://schemas.microsoft.com/office/powerpoint/2010/main" val="1727637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8" name="TextBox 17"/>
          <p:cNvSpPr txBox="1"/>
          <p:nvPr/>
        </p:nvSpPr>
        <p:spPr>
          <a:xfrm>
            <a:off x="0" y="838200"/>
            <a:ext cx="9144000" cy="369332"/>
          </a:xfrm>
          <a:prstGeom prst="rect">
            <a:avLst/>
          </a:prstGeom>
          <a:noFill/>
        </p:spPr>
        <p:txBody>
          <a:bodyPr wrap="square" rtlCol="0">
            <a:spAutoFit/>
          </a:bodyPr>
          <a:lstStyle/>
          <a:p>
            <a:pPr algn="ctr"/>
            <a:r>
              <a:rPr lang="en-US" dirty="0" smtClean="0"/>
              <a:t>PLL – Phase-locked loop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1676400"/>
            <a:ext cx="7770624" cy="36576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533400" y="2667000"/>
            <a:ext cx="1295400" cy="338554"/>
          </a:xfrm>
          <a:prstGeom prst="rect">
            <a:avLst/>
          </a:prstGeom>
          <a:noFill/>
        </p:spPr>
        <p:txBody>
          <a:bodyPr wrap="square" rtlCol="0">
            <a:spAutoFit/>
          </a:bodyPr>
          <a:lstStyle/>
          <a:p>
            <a:r>
              <a:rPr lang="en-US" sz="1600" b="1" dirty="0" smtClean="0">
                <a:solidFill>
                  <a:srgbClr val="FF0000"/>
                </a:solidFill>
              </a:rPr>
              <a:t>Fin = 12 MHz</a:t>
            </a:r>
            <a:endParaRPr lang="en-US" sz="1600" b="1" dirty="0">
              <a:solidFill>
                <a:srgbClr val="FF0000"/>
              </a:solidFill>
            </a:endParaRPr>
          </a:p>
        </p:txBody>
      </p:sp>
      <p:sp>
        <p:nvSpPr>
          <p:cNvPr id="12" name="TextBox 11"/>
          <p:cNvSpPr txBox="1"/>
          <p:nvPr/>
        </p:nvSpPr>
        <p:spPr>
          <a:xfrm>
            <a:off x="609600" y="4191000"/>
            <a:ext cx="1371600" cy="338554"/>
          </a:xfrm>
          <a:prstGeom prst="rect">
            <a:avLst/>
          </a:prstGeom>
          <a:noFill/>
        </p:spPr>
        <p:txBody>
          <a:bodyPr wrap="square" rtlCol="0">
            <a:spAutoFit/>
          </a:bodyPr>
          <a:lstStyle/>
          <a:p>
            <a:r>
              <a:rPr lang="en-US" sz="1600" b="1" dirty="0" err="1" smtClean="0">
                <a:solidFill>
                  <a:srgbClr val="00B0F0"/>
                </a:solidFill>
              </a:rPr>
              <a:t>Fref</a:t>
            </a:r>
            <a:r>
              <a:rPr lang="en-US" sz="1600" b="1" dirty="0" smtClean="0">
                <a:solidFill>
                  <a:srgbClr val="00B0F0"/>
                </a:solidFill>
              </a:rPr>
              <a:t> = 12 MHz</a:t>
            </a:r>
            <a:endParaRPr lang="en-US" sz="1600" b="1" dirty="0">
              <a:solidFill>
                <a:srgbClr val="00B0F0"/>
              </a:solidFill>
            </a:endParaRPr>
          </a:p>
        </p:txBody>
      </p:sp>
      <p:sp>
        <p:nvSpPr>
          <p:cNvPr id="13" name="TextBox 12"/>
          <p:cNvSpPr txBox="1"/>
          <p:nvPr/>
        </p:nvSpPr>
        <p:spPr>
          <a:xfrm>
            <a:off x="1981200" y="1447800"/>
            <a:ext cx="1827167"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&lt; </a:t>
            </a:r>
            <a:r>
              <a:rPr lang="en-US" sz="1600" b="1" dirty="0" smtClean="0">
                <a:solidFill>
                  <a:srgbClr val="FF0000"/>
                </a:solidFill>
              </a:rPr>
              <a:t>Fin</a:t>
            </a:r>
            <a:r>
              <a:rPr lang="en-US" sz="1600" b="1" dirty="0" smtClean="0"/>
              <a:t> -&gt; Go Up!</a:t>
            </a:r>
            <a:endParaRPr lang="en-US" sz="1600" b="1" dirty="0"/>
          </a:p>
        </p:txBody>
      </p:sp>
      <p:sp>
        <p:nvSpPr>
          <p:cNvPr id="14" name="TextBox 13"/>
          <p:cNvSpPr txBox="1"/>
          <p:nvPr/>
        </p:nvSpPr>
        <p:spPr>
          <a:xfrm>
            <a:off x="2057400" y="3200400"/>
            <a:ext cx="2084866"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&gt; </a:t>
            </a:r>
            <a:r>
              <a:rPr lang="en-US" sz="1600" b="1" dirty="0" smtClean="0">
                <a:solidFill>
                  <a:srgbClr val="FF0000"/>
                </a:solidFill>
              </a:rPr>
              <a:t>Fin</a:t>
            </a:r>
            <a:r>
              <a:rPr lang="en-US" sz="1600" b="1" dirty="0" smtClean="0"/>
              <a:t> -&gt; Go Down!</a:t>
            </a:r>
            <a:endParaRPr lang="en-US" sz="1600" b="1" dirty="0"/>
          </a:p>
        </p:txBody>
      </p:sp>
      <p:sp>
        <p:nvSpPr>
          <p:cNvPr id="15" name="Rectangle 14"/>
          <p:cNvSpPr/>
          <p:nvPr/>
        </p:nvSpPr>
        <p:spPr>
          <a:xfrm>
            <a:off x="1905000" y="1295400"/>
            <a:ext cx="22098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505200" y="1828800"/>
            <a:ext cx="3810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3581400" y="2971800"/>
            <a:ext cx="3048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3429000" y="4495800"/>
            <a:ext cx="720069" cy="369332"/>
          </a:xfrm>
          <a:prstGeom prst="rect">
            <a:avLst/>
          </a:prstGeom>
          <a:noFill/>
        </p:spPr>
        <p:txBody>
          <a:bodyPr wrap="none" rtlCol="0">
            <a:spAutoFit/>
          </a:bodyPr>
          <a:lstStyle/>
          <a:p>
            <a:r>
              <a:rPr lang="en-US" b="1" dirty="0" smtClean="0">
                <a:solidFill>
                  <a:srgbClr val="00B0F0"/>
                </a:solidFill>
              </a:rPr>
              <a:t>M = 8</a:t>
            </a:r>
            <a:endParaRPr lang="en-US" b="1" dirty="0">
              <a:solidFill>
                <a:srgbClr val="00B0F0"/>
              </a:solidFill>
            </a:endParaRPr>
          </a:p>
        </p:txBody>
      </p:sp>
      <p:sp>
        <p:nvSpPr>
          <p:cNvPr id="26" name="TextBox 25"/>
          <p:cNvSpPr txBox="1"/>
          <p:nvPr/>
        </p:nvSpPr>
        <p:spPr>
          <a:xfrm>
            <a:off x="6172200" y="2209800"/>
            <a:ext cx="646331" cy="369332"/>
          </a:xfrm>
          <a:prstGeom prst="rect">
            <a:avLst/>
          </a:prstGeom>
          <a:noFill/>
        </p:spPr>
        <p:txBody>
          <a:bodyPr wrap="none" rtlCol="0">
            <a:spAutoFit/>
          </a:bodyPr>
          <a:lstStyle/>
          <a:p>
            <a:r>
              <a:rPr lang="en-US" b="1" dirty="0" smtClean="0">
                <a:solidFill>
                  <a:srgbClr val="7030A0"/>
                </a:solidFill>
              </a:rPr>
              <a:t>P = 1</a:t>
            </a:r>
            <a:endParaRPr lang="en-US" b="1" dirty="0">
              <a:solidFill>
                <a:srgbClr val="7030A0"/>
              </a:solidFill>
            </a:endParaRPr>
          </a:p>
        </p:txBody>
      </p:sp>
      <p:sp>
        <p:nvSpPr>
          <p:cNvPr id="27" name="TextBox 26"/>
          <p:cNvSpPr txBox="1"/>
          <p:nvPr/>
        </p:nvSpPr>
        <p:spPr>
          <a:xfrm>
            <a:off x="7162800" y="2971800"/>
            <a:ext cx="1562031" cy="369332"/>
          </a:xfrm>
          <a:prstGeom prst="rect">
            <a:avLst/>
          </a:prstGeom>
          <a:noFill/>
        </p:spPr>
        <p:txBody>
          <a:bodyPr wrap="none" rtlCol="0">
            <a:spAutoFit/>
          </a:bodyPr>
          <a:lstStyle/>
          <a:p>
            <a:r>
              <a:rPr lang="en-US" b="1" dirty="0" err="1" smtClean="0">
                <a:solidFill>
                  <a:srgbClr val="00B050"/>
                </a:solidFill>
              </a:rPr>
              <a:t>Fout</a:t>
            </a:r>
            <a:r>
              <a:rPr lang="en-US" b="1" dirty="0" smtClean="0">
                <a:solidFill>
                  <a:srgbClr val="00B050"/>
                </a:solidFill>
              </a:rPr>
              <a:t> = 96 MHz</a:t>
            </a:r>
            <a:endParaRPr lang="en-US" b="1" dirty="0">
              <a:solidFill>
                <a:srgbClr val="00B050"/>
              </a:solidFill>
            </a:endParaRPr>
          </a:p>
        </p:txBody>
      </p:sp>
      <p:sp>
        <p:nvSpPr>
          <p:cNvPr id="28" name="TextBox 27"/>
          <p:cNvSpPr txBox="1"/>
          <p:nvPr/>
        </p:nvSpPr>
        <p:spPr>
          <a:xfrm>
            <a:off x="3581400" y="3886200"/>
            <a:ext cx="904415" cy="369332"/>
          </a:xfrm>
          <a:prstGeom prst="rect">
            <a:avLst/>
          </a:prstGeom>
          <a:noFill/>
        </p:spPr>
        <p:txBody>
          <a:bodyPr wrap="none" rtlCol="0">
            <a:spAutoFit/>
          </a:bodyPr>
          <a:lstStyle/>
          <a:p>
            <a:r>
              <a:rPr lang="en-US" b="1" dirty="0" smtClean="0">
                <a:solidFill>
                  <a:srgbClr val="00B050"/>
                </a:solidFill>
              </a:rPr>
              <a:t>96 MHz</a:t>
            </a:r>
            <a:endParaRPr lang="en-US" b="1" dirty="0">
              <a:solidFill>
                <a:srgbClr val="00B050"/>
              </a:solidFill>
            </a:endParaRPr>
          </a:p>
        </p:txBody>
      </p:sp>
      <p:sp>
        <p:nvSpPr>
          <p:cNvPr id="29" name="TextBox 28"/>
          <p:cNvSpPr txBox="1"/>
          <p:nvPr/>
        </p:nvSpPr>
        <p:spPr>
          <a:xfrm>
            <a:off x="5029200" y="1828800"/>
            <a:ext cx="1021433" cy="369332"/>
          </a:xfrm>
          <a:prstGeom prst="rect">
            <a:avLst/>
          </a:prstGeom>
          <a:noFill/>
        </p:spPr>
        <p:txBody>
          <a:bodyPr wrap="none" rtlCol="0">
            <a:spAutoFit/>
          </a:bodyPr>
          <a:lstStyle/>
          <a:p>
            <a:r>
              <a:rPr lang="en-US" b="1" dirty="0" smtClean="0">
                <a:solidFill>
                  <a:schemeClr val="accent5">
                    <a:lumMod val="50000"/>
                  </a:schemeClr>
                </a:solidFill>
              </a:rPr>
              <a:t>192 MHz</a:t>
            </a:r>
            <a:endParaRPr lang="en-US" b="1" dirty="0">
              <a:solidFill>
                <a:schemeClr val="accent5">
                  <a:lumMod val="50000"/>
                </a:schemeClr>
              </a:solidFill>
            </a:endParaRPr>
          </a:p>
        </p:txBody>
      </p:sp>
      <p:cxnSp>
        <p:nvCxnSpPr>
          <p:cNvPr id="31" name="Straight Arrow Connector 30"/>
          <p:cNvCxnSpPr/>
          <p:nvPr/>
        </p:nvCxnSpPr>
        <p:spPr>
          <a:xfrm>
            <a:off x="5410200" y="22098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4343400" y="3276600"/>
            <a:ext cx="1340432" cy="307777"/>
          </a:xfrm>
          <a:prstGeom prst="rect">
            <a:avLst/>
          </a:prstGeom>
        </p:spPr>
        <p:txBody>
          <a:bodyPr wrap="none">
            <a:spAutoFit/>
          </a:bodyPr>
          <a:lstStyle/>
          <a:p>
            <a:r>
              <a:rPr lang="pl-PL" sz="1400" b="1" dirty="0" smtClean="0">
                <a:solidFill>
                  <a:srgbClr val="FF0000"/>
                </a:solidFill>
              </a:rPr>
              <a:t>156</a:t>
            </a:r>
            <a:r>
              <a:rPr lang="en-US" sz="1400" b="1" dirty="0" smtClean="0">
                <a:solidFill>
                  <a:srgbClr val="FF0000"/>
                </a:solidFill>
              </a:rPr>
              <a:t> .. </a:t>
            </a:r>
            <a:r>
              <a:rPr lang="pl-PL" sz="1400" b="1" dirty="0" smtClean="0">
                <a:solidFill>
                  <a:srgbClr val="FF0000"/>
                </a:solidFill>
              </a:rPr>
              <a:t>320 MHz.</a:t>
            </a:r>
            <a:endParaRPr lang="en-US" sz="1400" b="1" dirty="0">
              <a:solidFill>
                <a:srgbClr val="FF0000"/>
              </a:solidFill>
            </a:endParaRPr>
          </a:p>
        </p:txBody>
      </p:sp>
      <p:sp>
        <p:nvSpPr>
          <p:cNvPr id="34" name="TextBox 33"/>
          <p:cNvSpPr txBox="1"/>
          <p:nvPr/>
        </p:nvSpPr>
        <p:spPr>
          <a:xfrm>
            <a:off x="6096000" y="4343400"/>
            <a:ext cx="1654620" cy="338554"/>
          </a:xfrm>
          <a:prstGeom prst="rect">
            <a:avLst/>
          </a:prstGeom>
          <a:noFill/>
        </p:spPr>
        <p:txBody>
          <a:bodyPr wrap="none" rtlCol="0">
            <a:spAutoFit/>
          </a:bodyPr>
          <a:lstStyle/>
          <a:p>
            <a:r>
              <a:rPr lang="en-US" sz="1600" b="1" dirty="0" smtClean="0"/>
              <a:t>PSEL = 1, 2, 4 or 8</a:t>
            </a:r>
            <a:endParaRPr lang="en-US" sz="1600" b="1" dirty="0"/>
          </a:p>
        </p:txBody>
      </p:sp>
      <p:sp>
        <p:nvSpPr>
          <p:cNvPr id="21" name="TextBox 20"/>
          <p:cNvSpPr txBox="1"/>
          <p:nvPr/>
        </p:nvSpPr>
        <p:spPr>
          <a:xfrm>
            <a:off x="914400" y="5638800"/>
            <a:ext cx="2882584" cy="646331"/>
          </a:xfrm>
          <a:prstGeom prst="rect">
            <a:avLst/>
          </a:prstGeom>
          <a:noFill/>
        </p:spPr>
        <p:txBody>
          <a:bodyPr wrap="none" rtlCol="0">
            <a:spAutoFit/>
          </a:bodyPr>
          <a:lstStyle/>
          <a:p>
            <a:r>
              <a:rPr lang="en-US" dirty="0" smtClean="0"/>
              <a:t>M = </a:t>
            </a:r>
            <a:r>
              <a:rPr lang="en-US" dirty="0" err="1" smtClean="0"/>
              <a:t>Fout</a:t>
            </a:r>
            <a:r>
              <a:rPr lang="en-US" dirty="0" smtClean="0"/>
              <a:t>/Fin</a:t>
            </a:r>
          </a:p>
          <a:p>
            <a:r>
              <a:rPr lang="en-US" dirty="0" smtClean="0"/>
              <a:t>P: </a:t>
            </a:r>
            <a:r>
              <a:rPr lang="en-US" dirty="0" err="1" smtClean="0"/>
              <a:t>Fout</a:t>
            </a:r>
            <a:r>
              <a:rPr lang="en-US" dirty="0" smtClean="0"/>
              <a:t> * 2P in 156..320 MHz</a:t>
            </a:r>
            <a:endParaRPr lang="en-US" dirty="0"/>
          </a:p>
        </p:txBody>
      </p:sp>
      <p:sp>
        <p:nvSpPr>
          <p:cNvPr id="22" name="TextBox 21"/>
          <p:cNvSpPr txBox="1"/>
          <p:nvPr/>
        </p:nvSpPr>
        <p:spPr>
          <a:xfrm>
            <a:off x="4267200" y="5486400"/>
            <a:ext cx="3438762" cy="1200329"/>
          </a:xfrm>
          <a:prstGeom prst="rect">
            <a:avLst/>
          </a:prstGeom>
          <a:noFill/>
        </p:spPr>
        <p:txBody>
          <a:bodyPr wrap="none" rtlCol="0">
            <a:spAutoFit/>
          </a:bodyPr>
          <a:lstStyle/>
          <a:p>
            <a:r>
              <a:rPr lang="en-US" dirty="0" err="1" smtClean="0"/>
              <a:t>Fout</a:t>
            </a:r>
            <a:r>
              <a:rPr lang="en-US" dirty="0" smtClean="0"/>
              <a:t> = 36 </a:t>
            </a:r>
            <a:r>
              <a:rPr lang="en-US" dirty="0" err="1" smtClean="0"/>
              <a:t>MHz.</a:t>
            </a:r>
            <a:r>
              <a:rPr lang="en-US" dirty="0" smtClean="0"/>
              <a:t>   M = 36 / 12 = 3</a:t>
            </a:r>
          </a:p>
          <a:p>
            <a:r>
              <a:rPr lang="en-US" dirty="0" smtClean="0"/>
              <a:t>P = 1?  36 * 2 = 72 MHz – Not Ok!</a:t>
            </a:r>
          </a:p>
          <a:p>
            <a:r>
              <a:rPr lang="en-US" dirty="0" smtClean="0"/>
              <a:t>P = 2?  36 * 4 = 144 MHz – Not Ok!</a:t>
            </a:r>
          </a:p>
          <a:p>
            <a:r>
              <a:rPr lang="en-US" dirty="0" smtClean="0"/>
              <a:t>P = 4?  36 * 8 = 288 MHz – Ok!</a:t>
            </a:r>
          </a:p>
        </p:txBody>
      </p:sp>
    </p:spTree>
    <p:extLst>
      <p:ext uri="{BB962C8B-B14F-4D97-AF65-F5344CB8AC3E}">
        <p14:creationId xmlns:p14="http://schemas.microsoft.com/office/powerpoint/2010/main" val="17276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6" name="Rectangle 5"/>
          <p:cNvSpPr/>
          <p:nvPr/>
        </p:nvSpPr>
        <p:spPr>
          <a:xfrm>
            <a:off x="457200" y="685800"/>
            <a:ext cx="4572000" cy="1477328"/>
          </a:xfrm>
          <a:prstGeom prst="rect">
            <a:avLst/>
          </a:prstGeom>
        </p:spPr>
        <p:txBody>
          <a:bodyPr>
            <a:spAutoFit/>
          </a:bodyPr>
          <a:lstStyle/>
          <a:p>
            <a:pPr>
              <a:buFont typeface="Wingdings" pitchFamily="2" charset="2"/>
              <a:buChar char="q"/>
            </a:pPr>
            <a:r>
              <a:rPr lang="en-US" dirty="0" smtClean="0"/>
              <a:t>   Chip Reset</a:t>
            </a:r>
          </a:p>
          <a:p>
            <a:pPr lvl="1">
              <a:buFont typeface="Wingdings" pitchFamily="2" charset="2"/>
              <a:buChar char="§"/>
            </a:pPr>
            <a:r>
              <a:rPr lang="en-US" dirty="0" smtClean="0"/>
              <a:t> Power On Reset (POR)</a:t>
            </a:r>
          </a:p>
          <a:p>
            <a:pPr lvl="1">
              <a:buFont typeface="Wingdings" pitchFamily="2" charset="2"/>
              <a:buChar char="§"/>
            </a:pPr>
            <a:r>
              <a:rPr lang="en-US" dirty="0" smtClean="0"/>
              <a:t> RESET pin</a:t>
            </a:r>
          </a:p>
          <a:p>
            <a:pPr lvl="1">
              <a:buFont typeface="Wingdings" pitchFamily="2" charset="2"/>
              <a:buChar char="§"/>
            </a:pPr>
            <a:r>
              <a:rPr lang="en-US" dirty="0" smtClean="0"/>
              <a:t> Watchdog Timer (WDT)</a:t>
            </a:r>
          </a:p>
          <a:p>
            <a:pPr lvl="1">
              <a:buFont typeface="Wingdings" pitchFamily="2" charset="2"/>
              <a:buChar char="§"/>
            </a:pPr>
            <a:r>
              <a:rPr lang="en-US" dirty="0" smtClean="0"/>
              <a:t> Brown Out Detect (BOD)</a:t>
            </a:r>
          </a:p>
        </p:txBody>
      </p:sp>
      <p:cxnSp>
        <p:nvCxnSpPr>
          <p:cNvPr id="9" name="Straight Connector 8"/>
          <p:cNvCxnSpPr/>
          <p:nvPr/>
        </p:nvCxnSpPr>
        <p:spPr>
          <a:xfrm>
            <a:off x="1192750" y="1289733"/>
            <a:ext cx="559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990600" y="2286000"/>
            <a:ext cx="6143625" cy="4045141"/>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3" cstate="print"/>
          <a:srcRect/>
          <a:stretch>
            <a:fillRect/>
          </a:stretch>
        </p:blipFill>
        <p:spPr bwMode="auto">
          <a:xfrm>
            <a:off x="4495800" y="990600"/>
            <a:ext cx="4305300" cy="89693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2" name="Oval 11"/>
          <p:cNvSpPr/>
          <p:nvPr/>
        </p:nvSpPr>
        <p:spPr>
          <a:xfrm>
            <a:off x="2514600" y="4800600"/>
            <a:ext cx="381000" cy="381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a:t>
            </a:r>
            <a:endParaRPr lang="en-US" dirty="0"/>
          </a:p>
        </p:txBody>
      </p:sp>
      <p:sp>
        <p:nvSpPr>
          <p:cNvPr id="13" name="Oval 12"/>
          <p:cNvSpPr/>
          <p:nvPr/>
        </p:nvSpPr>
        <p:spPr>
          <a:xfrm>
            <a:off x="2743200" y="32004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2</a:t>
            </a:r>
            <a:endParaRPr lang="en-US" dirty="0"/>
          </a:p>
        </p:txBody>
      </p:sp>
      <p:sp>
        <p:nvSpPr>
          <p:cNvPr id="14" name="Oval 13"/>
          <p:cNvSpPr/>
          <p:nvPr/>
        </p:nvSpPr>
        <p:spPr>
          <a:xfrm>
            <a:off x="3352800" y="37338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3</a:t>
            </a:r>
            <a:endParaRPr lang="en-US" dirty="0"/>
          </a:p>
        </p:txBody>
      </p:sp>
      <p:sp>
        <p:nvSpPr>
          <p:cNvPr id="15" name="Oval 14"/>
          <p:cNvSpPr/>
          <p:nvPr/>
        </p:nvSpPr>
        <p:spPr>
          <a:xfrm>
            <a:off x="6477000" y="9144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3</a:t>
            </a:r>
            <a:endParaRPr lang="en-US" dirty="0"/>
          </a:p>
        </p:txBody>
      </p:sp>
      <p:cxnSp>
        <p:nvCxnSpPr>
          <p:cNvPr id="17" name="Straight Arrow Connector 16"/>
          <p:cNvCxnSpPr/>
          <p:nvPr/>
        </p:nvCxnSpPr>
        <p:spPr>
          <a:xfrm flipV="1">
            <a:off x="3581400" y="3505200"/>
            <a:ext cx="152400" cy="228600"/>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19600" y="5029200"/>
            <a:ext cx="381000" cy="381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4</a:t>
            </a:r>
            <a:endParaRPr lang="en-US" dirty="0"/>
          </a:p>
        </p:txBody>
      </p:sp>
      <p:cxnSp>
        <p:nvCxnSpPr>
          <p:cNvPr id="22" name="Straight Arrow Connector 21"/>
          <p:cNvCxnSpPr/>
          <p:nvPr/>
        </p:nvCxnSpPr>
        <p:spPr>
          <a:xfrm flipH="1" flipV="1">
            <a:off x="3886200" y="3810000"/>
            <a:ext cx="609600" cy="12192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00600" y="53340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77000" y="4953000"/>
            <a:ext cx="457200" cy="4572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5</a:t>
            </a:r>
            <a:endParaRPr lang="en-US" dirty="0"/>
          </a:p>
        </p:txBody>
      </p:sp>
      <p:sp>
        <p:nvSpPr>
          <p:cNvPr id="28" name="Oval 27"/>
          <p:cNvSpPr/>
          <p:nvPr/>
        </p:nvSpPr>
        <p:spPr>
          <a:xfrm>
            <a:off x="7391400" y="4038600"/>
            <a:ext cx="381000" cy="381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5</a:t>
            </a:r>
            <a:endParaRPr lang="en-US" dirty="0"/>
          </a:p>
        </p:txBody>
      </p:sp>
      <p:sp>
        <p:nvSpPr>
          <p:cNvPr id="29" name="TextBox 28"/>
          <p:cNvSpPr txBox="1"/>
          <p:nvPr/>
        </p:nvSpPr>
        <p:spPr>
          <a:xfrm>
            <a:off x="7543800" y="4343400"/>
            <a:ext cx="1361270" cy="461665"/>
          </a:xfrm>
          <a:prstGeom prst="rect">
            <a:avLst/>
          </a:prstGeom>
          <a:noFill/>
        </p:spPr>
        <p:txBody>
          <a:bodyPr wrap="none" rtlCol="0">
            <a:spAutoFit/>
          </a:bodyPr>
          <a:lstStyle/>
          <a:p>
            <a:r>
              <a:rPr lang="en-US" sz="1200" b="1" dirty="0" smtClean="0"/>
              <a:t>SP = [0x00000000]</a:t>
            </a:r>
          </a:p>
          <a:p>
            <a:r>
              <a:rPr lang="en-US" sz="1200" b="1" dirty="0" smtClean="0"/>
              <a:t>PC = [0x00000004]</a:t>
            </a:r>
            <a:endParaRPr lang="en-US" sz="12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18" name="TextBox 17"/>
          <p:cNvSpPr txBox="1"/>
          <p:nvPr/>
        </p:nvSpPr>
        <p:spPr>
          <a:xfrm>
            <a:off x="0" y="838200"/>
            <a:ext cx="9144000" cy="369332"/>
          </a:xfrm>
          <a:prstGeom prst="rect">
            <a:avLst/>
          </a:prstGeom>
          <a:noFill/>
        </p:spPr>
        <p:txBody>
          <a:bodyPr wrap="square" rtlCol="0">
            <a:spAutoFit/>
          </a:bodyPr>
          <a:lstStyle/>
          <a:p>
            <a:pPr algn="ctr"/>
            <a:r>
              <a:rPr lang="en-US" dirty="0" smtClean="0"/>
              <a:t>PLL – Phase-locked loop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838200" y="1676400"/>
            <a:ext cx="7770624" cy="365760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10" name="TextBox 9"/>
          <p:cNvSpPr txBox="1"/>
          <p:nvPr/>
        </p:nvSpPr>
        <p:spPr>
          <a:xfrm>
            <a:off x="533400" y="2667000"/>
            <a:ext cx="1295400" cy="338554"/>
          </a:xfrm>
          <a:prstGeom prst="rect">
            <a:avLst/>
          </a:prstGeom>
          <a:noFill/>
        </p:spPr>
        <p:txBody>
          <a:bodyPr wrap="square" rtlCol="0">
            <a:spAutoFit/>
          </a:bodyPr>
          <a:lstStyle/>
          <a:p>
            <a:r>
              <a:rPr lang="en-US" sz="1600" b="1" dirty="0" smtClean="0">
                <a:solidFill>
                  <a:srgbClr val="FF0000"/>
                </a:solidFill>
              </a:rPr>
              <a:t>Fin = 12 MHz</a:t>
            </a:r>
            <a:endParaRPr lang="en-US" sz="1600" b="1" dirty="0">
              <a:solidFill>
                <a:srgbClr val="FF0000"/>
              </a:solidFill>
            </a:endParaRPr>
          </a:p>
        </p:txBody>
      </p:sp>
      <p:sp>
        <p:nvSpPr>
          <p:cNvPr id="12" name="TextBox 11"/>
          <p:cNvSpPr txBox="1"/>
          <p:nvPr/>
        </p:nvSpPr>
        <p:spPr>
          <a:xfrm>
            <a:off x="609600" y="4191000"/>
            <a:ext cx="1371600" cy="338554"/>
          </a:xfrm>
          <a:prstGeom prst="rect">
            <a:avLst/>
          </a:prstGeom>
          <a:noFill/>
        </p:spPr>
        <p:txBody>
          <a:bodyPr wrap="square" rtlCol="0">
            <a:spAutoFit/>
          </a:bodyPr>
          <a:lstStyle/>
          <a:p>
            <a:r>
              <a:rPr lang="en-US" sz="1600" b="1" dirty="0" err="1" smtClean="0">
                <a:solidFill>
                  <a:srgbClr val="00B0F0"/>
                </a:solidFill>
              </a:rPr>
              <a:t>Fref</a:t>
            </a:r>
            <a:r>
              <a:rPr lang="en-US" sz="1600" b="1" dirty="0" smtClean="0">
                <a:solidFill>
                  <a:srgbClr val="00B0F0"/>
                </a:solidFill>
              </a:rPr>
              <a:t> = 12 MHz</a:t>
            </a:r>
            <a:endParaRPr lang="en-US" sz="1600" b="1" dirty="0">
              <a:solidFill>
                <a:srgbClr val="00B0F0"/>
              </a:solidFill>
            </a:endParaRPr>
          </a:p>
        </p:txBody>
      </p:sp>
      <p:sp>
        <p:nvSpPr>
          <p:cNvPr id="13" name="TextBox 12"/>
          <p:cNvSpPr txBox="1"/>
          <p:nvPr/>
        </p:nvSpPr>
        <p:spPr>
          <a:xfrm>
            <a:off x="1981200" y="1447800"/>
            <a:ext cx="1827167"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&lt; </a:t>
            </a:r>
            <a:r>
              <a:rPr lang="en-US" sz="1600" b="1" dirty="0" smtClean="0">
                <a:solidFill>
                  <a:srgbClr val="FF0000"/>
                </a:solidFill>
              </a:rPr>
              <a:t>Fin</a:t>
            </a:r>
            <a:r>
              <a:rPr lang="en-US" sz="1600" b="1" dirty="0" smtClean="0"/>
              <a:t> -&gt; Go Up!</a:t>
            </a:r>
            <a:endParaRPr lang="en-US" sz="1600" b="1" dirty="0"/>
          </a:p>
        </p:txBody>
      </p:sp>
      <p:sp>
        <p:nvSpPr>
          <p:cNvPr id="14" name="TextBox 13"/>
          <p:cNvSpPr txBox="1"/>
          <p:nvPr/>
        </p:nvSpPr>
        <p:spPr>
          <a:xfrm>
            <a:off x="2057400" y="3200400"/>
            <a:ext cx="2084866" cy="338554"/>
          </a:xfrm>
          <a:prstGeom prst="rect">
            <a:avLst/>
          </a:prstGeom>
          <a:noFill/>
        </p:spPr>
        <p:txBody>
          <a:bodyPr wrap="none" rtlCol="0">
            <a:spAutoFit/>
          </a:bodyPr>
          <a:lstStyle/>
          <a:p>
            <a:r>
              <a:rPr lang="en-US" sz="1600" b="1" dirty="0" err="1" smtClean="0">
                <a:solidFill>
                  <a:srgbClr val="00B0F0"/>
                </a:solidFill>
              </a:rPr>
              <a:t>Fref</a:t>
            </a:r>
            <a:r>
              <a:rPr lang="en-US" sz="1600" b="1" dirty="0" smtClean="0"/>
              <a:t> &gt; </a:t>
            </a:r>
            <a:r>
              <a:rPr lang="en-US" sz="1600" b="1" dirty="0" smtClean="0">
                <a:solidFill>
                  <a:srgbClr val="FF0000"/>
                </a:solidFill>
              </a:rPr>
              <a:t>Fin</a:t>
            </a:r>
            <a:r>
              <a:rPr lang="en-US" sz="1600" b="1" dirty="0" smtClean="0"/>
              <a:t> -&gt; Go Down!</a:t>
            </a:r>
            <a:endParaRPr lang="en-US" sz="1600" b="1" dirty="0"/>
          </a:p>
        </p:txBody>
      </p:sp>
      <p:sp>
        <p:nvSpPr>
          <p:cNvPr id="15" name="Rectangle 14"/>
          <p:cNvSpPr/>
          <p:nvPr/>
        </p:nvSpPr>
        <p:spPr>
          <a:xfrm>
            <a:off x="1905000" y="1295400"/>
            <a:ext cx="2209800" cy="2362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505200" y="1828800"/>
            <a:ext cx="3810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3581400" y="2971800"/>
            <a:ext cx="3048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3429000" y="4495800"/>
            <a:ext cx="720069" cy="369332"/>
          </a:xfrm>
          <a:prstGeom prst="rect">
            <a:avLst/>
          </a:prstGeom>
          <a:noFill/>
        </p:spPr>
        <p:txBody>
          <a:bodyPr wrap="none" rtlCol="0">
            <a:spAutoFit/>
          </a:bodyPr>
          <a:lstStyle/>
          <a:p>
            <a:r>
              <a:rPr lang="en-US" b="1" dirty="0" smtClean="0">
                <a:solidFill>
                  <a:srgbClr val="00B0F0"/>
                </a:solidFill>
              </a:rPr>
              <a:t>M = 8</a:t>
            </a:r>
            <a:endParaRPr lang="en-US" b="1" dirty="0">
              <a:solidFill>
                <a:srgbClr val="00B0F0"/>
              </a:solidFill>
            </a:endParaRPr>
          </a:p>
        </p:txBody>
      </p:sp>
      <p:sp>
        <p:nvSpPr>
          <p:cNvPr id="26" name="TextBox 25"/>
          <p:cNvSpPr txBox="1"/>
          <p:nvPr/>
        </p:nvSpPr>
        <p:spPr>
          <a:xfrm>
            <a:off x="6172200" y="2209800"/>
            <a:ext cx="646331" cy="369332"/>
          </a:xfrm>
          <a:prstGeom prst="rect">
            <a:avLst/>
          </a:prstGeom>
          <a:noFill/>
        </p:spPr>
        <p:txBody>
          <a:bodyPr wrap="none" rtlCol="0">
            <a:spAutoFit/>
          </a:bodyPr>
          <a:lstStyle/>
          <a:p>
            <a:r>
              <a:rPr lang="en-US" b="1" dirty="0" smtClean="0">
                <a:solidFill>
                  <a:srgbClr val="7030A0"/>
                </a:solidFill>
              </a:rPr>
              <a:t>P = 1</a:t>
            </a:r>
            <a:endParaRPr lang="en-US" b="1" dirty="0">
              <a:solidFill>
                <a:srgbClr val="7030A0"/>
              </a:solidFill>
            </a:endParaRPr>
          </a:p>
        </p:txBody>
      </p:sp>
      <p:sp>
        <p:nvSpPr>
          <p:cNvPr id="27" name="TextBox 26"/>
          <p:cNvSpPr txBox="1"/>
          <p:nvPr/>
        </p:nvSpPr>
        <p:spPr>
          <a:xfrm>
            <a:off x="7162800" y="2971800"/>
            <a:ext cx="1562031" cy="369332"/>
          </a:xfrm>
          <a:prstGeom prst="rect">
            <a:avLst/>
          </a:prstGeom>
          <a:noFill/>
        </p:spPr>
        <p:txBody>
          <a:bodyPr wrap="none" rtlCol="0">
            <a:spAutoFit/>
          </a:bodyPr>
          <a:lstStyle/>
          <a:p>
            <a:r>
              <a:rPr lang="en-US" b="1" dirty="0" err="1" smtClean="0">
                <a:solidFill>
                  <a:srgbClr val="00B050"/>
                </a:solidFill>
              </a:rPr>
              <a:t>Fout</a:t>
            </a:r>
            <a:r>
              <a:rPr lang="en-US" b="1" dirty="0" smtClean="0">
                <a:solidFill>
                  <a:srgbClr val="00B050"/>
                </a:solidFill>
              </a:rPr>
              <a:t> = 96 MHz</a:t>
            </a:r>
            <a:endParaRPr lang="en-US" b="1" dirty="0">
              <a:solidFill>
                <a:srgbClr val="00B050"/>
              </a:solidFill>
            </a:endParaRPr>
          </a:p>
        </p:txBody>
      </p:sp>
      <p:sp>
        <p:nvSpPr>
          <p:cNvPr id="28" name="TextBox 27"/>
          <p:cNvSpPr txBox="1"/>
          <p:nvPr/>
        </p:nvSpPr>
        <p:spPr>
          <a:xfrm>
            <a:off x="3581400" y="3886200"/>
            <a:ext cx="904415" cy="369332"/>
          </a:xfrm>
          <a:prstGeom prst="rect">
            <a:avLst/>
          </a:prstGeom>
          <a:noFill/>
        </p:spPr>
        <p:txBody>
          <a:bodyPr wrap="none" rtlCol="0">
            <a:spAutoFit/>
          </a:bodyPr>
          <a:lstStyle/>
          <a:p>
            <a:r>
              <a:rPr lang="en-US" b="1" dirty="0" smtClean="0">
                <a:solidFill>
                  <a:srgbClr val="00B050"/>
                </a:solidFill>
              </a:rPr>
              <a:t>96 MHz</a:t>
            </a:r>
            <a:endParaRPr lang="en-US" b="1" dirty="0">
              <a:solidFill>
                <a:srgbClr val="00B050"/>
              </a:solidFill>
            </a:endParaRPr>
          </a:p>
        </p:txBody>
      </p:sp>
      <p:sp>
        <p:nvSpPr>
          <p:cNvPr id="29" name="TextBox 28"/>
          <p:cNvSpPr txBox="1"/>
          <p:nvPr/>
        </p:nvSpPr>
        <p:spPr>
          <a:xfrm>
            <a:off x="5029200" y="1828800"/>
            <a:ext cx="1021433" cy="369332"/>
          </a:xfrm>
          <a:prstGeom prst="rect">
            <a:avLst/>
          </a:prstGeom>
          <a:noFill/>
        </p:spPr>
        <p:txBody>
          <a:bodyPr wrap="none" rtlCol="0">
            <a:spAutoFit/>
          </a:bodyPr>
          <a:lstStyle/>
          <a:p>
            <a:r>
              <a:rPr lang="en-US" b="1" dirty="0" smtClean="0">
                <a:solidFill>
                  <a:schemeClr val="accent5">
                    <a:lumMod val="50000"/>
                  </a:schemeClr>
                </a:solidFill>
              </a:rPr>
              <a:t>192 MHz</a:t>
            </a:r>
            <a:endParaRPr lang="en-US" b="1" dirty="0">
              <a:solidFill>
                <a:schemeClr val="accent5">
                  <a:lumMod val="50000"/>
                </a:schemeClr>
              </a:solidFill>
            </a:endParaRPr>
          </a:p>
        </p:txBody>
      </p:sp>
      <p:cxnSp>
        <p:nvCxnSpPr>
          <p:cNvPr id="31" name="Straight Arrow Connector 30"/>
          <p:cNvCxnSpPr/>
          <p:nvPr/>
        </p:nvCxnSpPr>
        <p:spPr>
          <a:xfrm>
            <a:off x="5410200" y="22098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4343400" y="3276600"/>
            <a:ext cx="1340432" cy="307777"/>
          </a:xfrm>
          <a:prstGeom prst="rect">
            <a:avLst/>
          </a:prstGeom>
        </p:spPr>
        <p:txBody>
          <a:bodyPr wrap="none">
            <a:spAutoFit/>
          </a:bodyPr>
          <a:lstStyle/>
          <a:p>
            <a:r>
              <a:rPr lang="pl-PL" sz="1400" b="1" dirty="0" smtClean="0">
                <a:solidFill>
                  <a:srgbClr val="FF0000"/>
                </a:solidFill>
              </a:rPr>
              <a:t>156</a:t>
            </a:r>
            <a:r>
              <a:rPr lang="en-US" sz="1400" b="1" dirty="0" smtClean="0">
                <a:solidFill>
                  <a:srgbClr val="FF0000"/>
                </a:solidFill>
              </a:rPr>
              <a:t> .. </a:t>
            </a:r>
            <a:r>
              <a:rPr lang="pl-PL" sz="1400" b="1" dirty="0" smtClean="0">
                <a:solidFill>
                  <a:srgbClr val="FF0000"/>
                </a:solidFill>
              </a:rPr>
              <a:t>320 MHz.</a:t>
            </a:r>
            <a:endParaRPr lang="en-US" sz="1400" b="1" dirty="0">
              <a:solidFill>
                <a:srgbClr val="FF0000"/>
              </a:solidFill>
            </a:endParaRPr>
          </a:p>
        </p:txBody>
      </p:sp>
      <p:sp>
        <p:nvSpPr>
          <p:cNvPr id="34" name="TextBox 33"/>
          <p:cNvSpPr txBox="1"/>
          <p:nvPr/>
        </p:nvSpPr>
        <p:spPr>
          <a:xfrm>
            <a:off x="6096000" y="4343400"/>
            <a:ext cx="1654620" cy="338554"/>
          </a:xfrm>
          <a:prstGeom prst="rect">
            <a:avLst/>
          </a:prstGeom>
          <a:noFill/>
        </p:spPr>
        <p:txBody>
          <a:bodyPr wrap="none" rtlCol="0">
            <a:spAutoFit/>
          </a:bodyPr>
          <a:lstStyle/>
          <a:p>
            <a:r>
              <a:rPr lang="en-US" sz="1600" b="1" dirty="0" smtClean="0"/>
              <a:t>PSEL = 1, 2, 4 or 8</a:t>
            </a:r>
            <a:endParaRPr lang="en-US" sz="1600" b="1" dirty="0"/>
          </a:p>
        </p:txBody>
      </p:sp>
      <p:sp>
        <p:nvSpPr>
          <p:cNvPr id="21" name="TextBox 20"/>
          <p:cNvSpPr txBox="1"/>
          <p:nvPr/>
        </p:nvSpPr>
        <p:spPr>
          <a:xfrm>
            <a:off x="914400" y="5638800"/>
            <a:ext cx="2882584" cy="646331"/>
          </a:xfrm>
          <a:prstGeom prst="rect">
            <a:avLst/>
          </a:prstGeom>
          <a:noFill/>
        </p:spPr>
        <p:txBody>
          <a:bodyPr wrap="none" rtlCol="0">
            <a:spAutoFit/>
          </a:bodyPr>
          <a:lstStyle/>
          <a:p>
            <a:r>
              <a:rPr lang="en-US" dirty="0" smtClean="0"/>
              <a:t>M = </a:t>
            </a:r>
            <a:r>
              <a:rPr lang="en-US" dirty="0" err="1" smtClean="0"/>
              <a:t>Fout</a:t>
            </a:r>
            <a:r>
              <a:rPr lang="en-US" dirty="0" smtClean="0"/>
              <a:t>/Fin</a:t>
            </a:r>
          </a:p>
          <a:p>
            <a:r>
              <a:rPr lang="en-US" dirty="0" smtClean="0"/>
              <a:t>P: </a:t>
            </a:r>
            <a:r>
              <a:rPr lang="en-US" dirty="0" err="1" smtClean="0"/>
              <a:t>Fout</a:t>
            </a:r>
            <a:r>
              <a:rPr lang="en-US" dirty="0" smtClean="0"/>
              <a:t> * 2P in 156..320 MHz</a:t>
            </a:r>
            <a:endParaRPr lang="en-US" dirty="0"/>
          </a:p>
        </p:txBody>
      </p:sp>
      <p:sp>
        <p:nvSpPr>
          <p:cNvPr id="22" name="TextBox 21"/>
          <p:cNvSpPr txBox="1"/>
          <p:nvPr/>
        </p:nvSpPr>
        <p:spPr>
          <a:xfrm>
            <a:off x="4267200" y="5486400"/>
            <a:ext cx="3438762" cy="1200329"/>
          </a:xfrm>
          <a:prstGeom prst="rect">
            <a:avLst/>
          </a:prstGeom>
          <a:noFill/>
        </p:spPr>
        <p:txBody>
          <a:bodyPr wrap="none" rtlCol="0">
            <a:spAutoFit/>
          </a:bodyPr>
          <a:lstStyle/>
          <a:p>
            <a:r>
              <a:rPr lang="en-US" dirty="0" err="1" smtClean="0"/>
              <a:t>Fout</a:t>
            </a:r>
            <a:r>
              <a:rPr lang="en-US" dirty="0" smtClean="0"/>
              <a:t> = 36 </a:t>
            </a:r>
            <a:r>
              <a:rPr lang="en-US" dirty="0" err="1" smtClean="0"/>
              <a:t>MHz.</a:t>
            </a:r>
            <a:r>
              <a:rPr lang="en-US" dirty="0" smtClean="0"/>
              <a:t>   M = 36 / 12 = 3</a:t>
            </a:r>
          </a:p>
          <a:p>
            <a:r>
              <a:rPr lang="en-US" dirty="0" smtClean="0"/>
              <a:t>P = 1?  36 * 2 = 72 MHz – Not Ok!</a:t>
            </a:r>
          </a:p>
          <a:p>
            <a:r>
              <a:rPr lang="en-US" dirty="0" smtClean="0"/>
              <a:t>P = 2?  36 * 4 = 144 MHz – Not Ok!</a:t>
            </a:r>
          </a:p>
          <a:p>
            <a:r>
              <a:rPr lang="en-US" dirty="0" smtClean="0"/>
              <a:t>P = 4?  36 * 8 = 288 MHz – Ok!</a:t>
            </a:r>
          </a:p>
        </p:txBody>
      </p:sp>
      <p:sp>
        <p:nvSpPr>
          <p:cNvPr id="3" name="Rectangle 2"/>
          <p:cNvSpPr/>
          <p:nvPr/>
        </p:nvSpPr>
        <p:spPr>
          <a:xfrm>
            <a:off x="1256412" y="876300"/>
            <a:ext cx="6934200" cy="5257800"/>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981200" y="1424970"/>
            <a:ext cx="2451312" cy="2308324"/>
          </a:xfrm>
          <a:prstGeom prst="rect">
            <a:avLst/>
          </a:prstGeom>
          <a:noFill/>
        </p:spPr>
        <p:txBody>
          <a:bodyPr wrap="none" rtlCol="0">
            <a:spAutoFit/>
          </a:bodyPr>
          <a:lstStyle/>
          <a:p>
            <a:r>
              <a:rPr lang="en-US" dirty="0"/>
              <a:t>12 MHz </a:t>
            </a:r>
            <a:r>
              <a:rPr lang="en-US" dirty="0" smtClean="0"/>
              <a:t>   (0x00B71B00)</a:t>
            </a:r>
          </a:p>
          <a:p>
            <a:r>
              <a:rPr lang="en-US" dirty="0"/>
              <a:t>24 MHz    (</a:t>
            </a:r>
            <a:r>
              <a:rPr lang="en-US" dirty="0" smtClean="0"/>
              <a:t>0x016E3600)</a:t>
            </a:r>
          </a:p>
          <a:p>
            <a:r>
              <a:rPr lang="en-US" dirty="0"/>
              <a:t>36 MHz    (</a:t>
            </a:r>
            <a:r>
              <a:rPr lang="en-US" dirty="0" smtClean="0"/>
              <a:t>0x02255100)</a:t>
            </a:r>
          </a:p>
          <a:p>
            <a:r>
              <a:rPr lang="en-US" dirty="0"/>
              <a:t>48 MHz    (</a:t>
            </a:r>
            <a:r>
              <a:rPr lang="en-US" dirty="0" smtClean="0"/>
              <a:t>0x02DC6C00)</a:t>
            </a:r>
          </a:p>
          <a:p>
            <a:r>
              <a:rPr lang="en-US" dirty="0" smtClean="0"/>
              <a:t>.</a:t>
            </a:r>
            <a:endParaRPr lang="en-US" dirty="0"/>
          </a:p>
          <a:p>
            <a:r>
              <a:rPr lang="en-US" dirty="0" smtClean="0"/>
              <a:t>.</a:t>
            </a:r>
          </a:p>
          <a:p>
            <a:r>
              <a:rPr lang="en-US" dirty="0"/>
              <a:t>.</a:t>
            </a:r>
            <a:endParaRPr lang="en-US" dirty="0" smtClean="0"/>
          </a:p>
          <a:p>
            <a:r>
              <a:rPr lang="en-US" dirty="0"/>
              <a:t>120 MHz  (</a:t>
            </a:r>
            <a:r>
              <a:rPr lang="en-US" dirty="0" smtClean="0"/>
              <a:t>0x07270E00)</a:t>
            </a:r>
            <a:endParaRPr lang="en-US" dirty="0"/>
          </a:p>
        </p:txBody>
      </p:sp>
      <p:sp>
        <p:nvSpPr>
          <p:cNvPr id="5" name="TextBox 4"/>
          <p:cNvSpPr txBox="1"/>
          <p:nvPr/>
        </p:nvSpPr>
        <p:spPr>
          <a:xfrm>
            <a:off x="5013616" y="1476970"/>
            <a:ext cx="2565126" cy="923330"/>
          </a:xfrm>
          <a:prstGeom prst="rect">
            <a:avLst/>
          </a:prstGeom>
          <a:noFill/>
        </p:spPr>
        <p:txBody>
          <a:bodyPr wrap="none" rtlCol="0">
            <a:spAutoFit/>
          </a:bodyPr>
          <a:lstStyle/>
          <a:p>
            <a:r>
              <a:rPr lang="en-US" dirty="0" smtClean="0"/>
              <a:t>23 MHz, 25 MHz</a:t>
            </a:r>
          </a:p>
          <a:p>
            <a:endParaRPr lang="en-US" dirty="0"/>
          </a:p>
          <a:p>
            <a:r>
              <a:rPr lang="en-US" dirty="0" smtClean="0"/>
              <a:t>32 MHz, 33 MHz, 37 MHz</a:t>
            </a:r>
            <a:endParaRPr lang="en-US" dirty="0"/>
          </a:p>
        </p:txBody>
      </p:sp>
      <p:cxnSp>
        <p:nvCxnSpPr>
          <p:cNvPr id="7" name="Straight Arrow Connector 6"/>
          <p:cNvCxnSpPr/>
          <p:nvPr/>
        </p:nvCxnSpPr>
        <p:spPr>
          <a:xfrm flipH="1">
            <a:off x="4343400" y="1676400"/>
            <a:ext cx="6858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flipV="1">
            <a:off x="4343400" y="2133600"/>
            <a:ext cx="685800" cy="76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4626419" y="3886200"/>
            <a:ext cx="3317395" cy="1981200"/>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07186" y="3999637"/>
            <a:ext cx="2943434" cy="1754326"/>
          </a:xfrm>
          <a:prstGeom prst="rect">
            <a:avLst/>
          </a:prstGeom>
          <a:noFill/>
        </p:spPr>
        <p:txBody>
          <a:bodyPr wrap="none" rtlCol="0">
            <a:spAutoFit/>
          </a:bodyPr>
          <a:lstStyle/>
          <a:p>
            <a:r>
              <a:rPr lang="en-US" dirty="0" smtClean="0"/>
              <a:t>…</a:t>
            </a:r>
          </a:p>
          <a:p>
            <a:r>
              <a:rPr lang="en-US" dirty="0" smtClean="0"/>
              <a:t>M = CLK / 12000000</a:t>
            </a:r>
          </a:p>
          <a:p>
            <a:r>
              <a:rPr lang="en-US" dirty="0" smtClean="0"/>
              <a:t>K = CLK % 12000000</a:t>
            </a:r>
          </a:p>
          <a:p>
            <a:r>
              <a:rPr lang="en-US" dirty="0" smtClean="0"/>
              <a:t>If ((K &lt;&gt; 0) &amp;&amp; (K &gt; 6000000))</a:t>
            </a:r>
          </a:p>
          <a:p>
            <a:r>
              <a:rPr lang="en-US" dirty="0"/>
              <a:t> </a:t>
            </a:r>
            <a:r>
              <a:rPr lang="en-US" dirty="0" smtClean="0"/>
              <a:t>  M = M + 1</a:t>
            </a:r>
          </a:p>
          <a:p>
            <a:r>
              <a:rPr lang="en-US" dirty="0" smtClean="0"/>
              <a:t>…</a:t>
            </a:r>
            <a:endParaRPr lang="en-US" dirty="0"/>
          </a:p>
        </p:txBody>
      </p:sp>
    </p:spTree>
    <p:extLst>
      <p:ext uri="{BB962C8B-B14F-4D97-AF65-F5344CB8AC3E}">
        <p14:creationId xmlns:p14="http://schemas.microsoft.com/office/powerpoint/2010/main" val="2428293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8" name="TextBox 17"/>
          <p:cNvSpPr txBox="1"/>
          <p:nvPr/>
        </p:nvSpPr>
        <p:spPr>
          <a:xfrm>
            <a:off x="5334000" y="990600"/>
            <a:ext cx="2513958" cy="369332"/>
          </a:xfrm>
          <a:prstGeom prst="rect">
            <a:avLst/>
          </a:prstGeom>
          <a:noFill/>
        </p:spPr>
        <p:txBody>
          <a:bodyPr wrap="none" rtlCol="0">
            <a:spAutoFit/>
          </a:bodyPr>
          <a:lstStyle/>
          <a:p>
            <a:r>
              <a:rPr lang="en-US" b="1" dirty="0" smtClean="0"/>
              <a:t>PLL – Phase-locked loop </a:t>
            </a:r>
            <a:endParaRPr lang="en-US" b="1" dirty="0"/>
          </a:p>
        </p:txBody>
      </p:sp>
      <p:sp>
        <p:nvSpPr>
          <p:cNvPr id="8" name="Rectangle 7"/>
          <p:cNvSpPr/>
          <p:nvPr/>
        </p:nvSpPr>
        <p:spPr>
          <a:xfrm>
            <a:off x="2362200" y="1066800"/>
            <a:ext cx="1143000" cy="304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1752600" y="2971800"/>
            <a:ext cx="914400" cy="304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Connector 9"/>
          <p:cNvCxnSpPr/>
          <p:nvPr/>
        </p:nvCxnSpPr>
        <p:spPr>
          <a:xfrm>
            <a:off x="838200" y="1676400"/>
            <a:ext cx="685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a:off x="1676400" y="1600200"/>
            <a:ext cx="838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3429000" y="1524000"/>
            <a:ext cx="762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4191000" y="1524000"/>
            <a:ext cx="0" cy="9144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flipH="1">
            <a:off x="1828800" y="2438400"/>
            <a:ext cx="23622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828800" y="2438400"/>
            <a:ext cx="0" cy="3810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a:off x="1828800" y="2819400"/>
            <a:ext cx="3048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2286000" y="2743200"/>
            <a:ext cx="9144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2971800" y="2743200"/>
            <a:ext cx="0" cy="14478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2971800" y="4191000"/>
            <a:ext cx="3048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a:off x="4038600" y="4191000"/>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4038600" y="2743200"/>
            <a:ext cx="685800" cy="0"/>
          </a:xfrm>
          <a:prstGeom prst="straightConnector1">
            <a:avLst/>
          </a:prstGeom>
          <a:ln>
            <a:solidFill>
              <a:srgbClr val="C00000"/>
            </a:solidFill>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4343400" y="2819400"/>
            <a:ext cx="910827" cy="369332"/>
          </a:xfrm>
          <a:prstGeom prst="rect">
            <a:avLst/>
          </a:prstGeom>
          <a:noFill/>
        </p:spPr>
        <p:txBody>
          <a:bodyPr wrap="none" rtlCol="0">
            <a:spAutoFit/>
          </a:bodyPr>
          <a:lstStyle/>
          <a:p>
            <a:r>
              <a:rPr lang="en-US" b="1" dirty="0" smtClean="0">
                <a:solidFill>
                  <a:srgbClr val="C00000"/>
                </a:solidFill>
              </a:rPr>
              <a:t>36 MHz</a:t>
            </a:r>
            <a:endParaRPr lang="en-US" b="1" dirty="0">
              <a:solidFill>
                <a:srgbClr val="C00000"/>
              </a:solidFill>
            </a:endParaRPr>
          </a:p>
        </p:txBody>
      </p:sp>
      <p:sp>
        <p:nvSpPr>
          <p:cNvPr id="26" name="TextBox 25"/>
          <p:cNvSpPr txBox="1"/>
          <p:nvPr/>
        </p:nvSpPr>
        <p:spPr>
          <a:xfrm>
            <a:off x="4038600" y="4191000"/>
            <a:ext cx="1233030" cy="646331"/>
          </a:xfrm>
          <a:prstGeom prst="rect">
            <a:avLst/>
          </a:prstGeom>
          <a:noFill/>
        </p:spPr>
        <p:txBody>
          <a:bodyPr wrap="none" rtlCol="0">
            <a:spAutoFit/>
          </a:bodyPr>
          <a:lstStyle/>
          <a:p>
            <a:r>
              <a:rPr lang="en-US" b="1" dirty="0" smtClean="0">
                <a:solidFill>
                  <a:srgbClr val="0070C0"/>
                </a:solidFill>
              </a:rPr>
              <a:t>36 MHz / 4</a:t>
            </a:r>
          </a:p>
          <a:p>
            <a:r>
              <a:rPr lang="en-US" b="1" dirty="0" smtClean="0">
                <a:solidFill>
                  <a:srgbClr val="0070C0"/>
                </a:solidFill>
              </a:rPr>
              <a:t> = 9 MHz</a:t>
            </a:r>
            <a:endParaRPr lang="en-US" b="1" dirty="0">
              <a:solidFill>
                <a:srgbClr val="0070C0"/>
              </a:solidFill>
            </a:endParaRPr>
          </a:p>
        </p:txBody>
      </p:sp>
      <p:sp>
        <p:nvSpPr>
          <p:cNvPr id="27" name="Rectangle 26"/>
          <p:cNvSpPr/>
          <p:nvPr/>
        </p:nvSpPr>
        <p:spPr>
          <a:xfrm>
            <a:off x="1371600" y="11430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0" y="20574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14400" y="1981200"/>
            <a:ext cx="524503" cy="369332"/>
          </a:xfrm>
          <a:prstGeom prst="rect">
            <a:avLst/>
          </a:prstGeom>
        </p:spPr>
        <p:txBody>
          <a:bodyPr wrap="none">
            <a:spAutoFit/>
          </a:bodyPr>
          <a:lstStyle/>
          <a:p>
            <a:r>
              <a:rPr lang="en-US" b="1" dirty="0" smtClean="0">
                <a:solidFill>
                  <a:schemeClr val="accent6">
                    <a:lumMod val="75000"/>
                  </a:schemeClr>
                </a:solidFill>
              </a:rPr>
              <a:t>SCS</a:t>
            </a:r>
            <a:endParaRPr lang="en-US" dirty="0">
              <a:solidFill>
                <a:schemeClr val="accent6">
                  <a:lumMod val="75000"/>
                </a:schemeClr>
              </a:solidFill>
            </a:endParaRPr>
          </a:p>
        </p:txBody>
      </p:sp>
    </p:spTree>
    <p:extLst>
      <p:ext uri="{BB962C8B-B14F-4D97-AF65-F5344CB8AC3E}">
        <p14:creationId xmlns:p14="http://schemas.microsoft.com/office/powerpoint/2010/main" val="1727637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762000" y="838200"/>
            <a:ext cx="7343775" cy="283845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pic>
        <p:nvPicPr>
          <p:cNvPr id="9219" name="Picture 3"/>
          <p:cNvPicPr>
            <a:picLocks noChangeAspect="1" noChangeArrowheads="1"/>
          </p:cNvPicPr>
          <p:nvPr/>
        </p:nvPicPr>
        <p:blipFill>
          <a:blip r:embed="rId3" cstate="print"/>
          <a:srcRect/>
          <a:stretch>
            <a:fillRect/>
          </a:stretch>
        </p:blipFill>
        <p:spPr bwMode="auto">
          <a:xfrm>
            <a:off x="762000" y="3810000"/>
            <a:ext cx="7343775" cy="1247775"/>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pic>
        <p:nvPicPr>
          <p:cNvPr id="10242" name="Picture 2"/>
          <p:cNvPicPr>
            <a:picLocks noChangeAspect="1" noChangeArrowheads="1"/>
          </p:cNvPicPr>
          <p:nvPr/>
        </p:nvPicPr>
        <p:blipFill>
          <a:blip r:embed="rId4" cstate="print"/>
          <a:srcRect/>
          <a:stretch>
            <a:fillRect/>
          </a:stretch>
        </p:blipFill>
        <p:spPr bwMode="auto">
          <a:xfrm>
            <a:off x="762000" y="5257800"/>
            <a:ext cx="7343775" cy="1276350"/>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cxnSp>
        <p:nvCxnSpPr>
          <p:cNvPr id="7" name="Straight Connector 6"/>
          <p:cNvCxnSpPr/>
          <p:nvPr/>
        </p:nvCxnSpPr>
        <p:spPr>
          <a:xfrm>
            <a:off x="1219200" y="1447800"/>
            <a:ext cx="0" cy="1905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1219200" y="4419600"/>
            <a:ext cx="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1219200" y="5867400"/>
            <a:ext cx="0" cy="3048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763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9220" name="Picture 4"/>
          <p:cNvPicPr>
            <a:picLocks noChangeAspect="1" noChangeArrowheads="1"/>
          </p:cNvPicPr>
          <p:nvPr/>
        </p:nvPicPr>
        <p:blipFill>
          <a:blip r:embed="rId2" cstate="print"/>
          <a:srcRect/>
          <a:stretch>
            <a:fillRect/>
          </a:stretch>
        </p:blipFill>
        <p:spPr bwMode="auto">
          <a:xfrm>
            <a:off x="1524000" y="914400"/>
            <a:ext cx="6324600" cy="2580633"/>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cxnSp>
        <p:nvCxnSpPr>
          <p:cNvPr id="30" name="Straight Connector 29"/>
          <p:cNvCxnSpPr/>
          <p:nvPr/>
        </p:nvCxnSpPr>
        <p:spPr>
          <a:xfrm>
            <a:off x="1905000" y="2895600"/>
            <a:ext cx="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9221" name="Picture 5"/>
          <p:cNvPicPr>
            <a:picLocks noChangeAspect="1" noChangeArrowheads="1"/>
          </p:cNvPicPr>
          <p:nvPr/>
        </p:nvPicPr>
        <p:blipFill>
          <a:blip r:embed="rId3" cstate="print"/>
          <a:srcRect/>
          <a:stretch>
            <a:fillRect/>
          </a:stretch>
        </p:blipFill>
        <p:spPr bwMode="auto">
          <a:xfrm>
            <a:off x="1524000" y="3657600"/>
            <a:ext cx="6324600" cy="3026243"/>
          </a:xfrm>
          <a:prstGeom prst="rect">
            <a:avLst/>
          </a:prstGeom>
          <a:noFill/>
          <a:ln w="9525">
            <a:solidFill>
              <a:schemeClr val="bg1">
                <a:lumMod val="85000"/>
              </a:schemeClr>
            </a:solidFill>
            <a:miter lim="800000"/>
            <a:headEnd/>
            <a:tailEnd/>
          </a:ln>
          <a:effectLst>
            <a:outerShdw blurRad="50800" dist="38100" dir="2700000" algn="tl" rotWithShape="0">
              <a:prstClr val="black">
                <a:alpha val="40000"/>
              </a:prstClr>
            </a:outerShdw>
          </a:effectLst>
        </p:spPr>
      </p:pic>
      <p:cxnSp>
        <p:nvCxnSpPr>
          <p:cNvPr id="32" name="Straight Connector 31"/>
          <p:cNvCxnSpPr/>
          <p:nvPr/>
        </p:nvCxnSpPr>
        <p:spPr>
          <a:xfrm>
            <a:off x="1828800" y="5867400"/>
            <a:ext cx="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1905000" y="4191000"/>
            <a:ext cx="609600" cy="0"/>
          </a:xfrm>
          <a:prstGeom prst="line">
            <a:avLst/>
          </a:prstGeom>
        </p:spPr>
        <p:style>
          <a:lnRef idx="3">
            <a:schemeClr val="accent1"/>
          </a:lnRef>
          <a:fillRef idx="0">
            <a:schemeClr val="accent1"/>
          </a:fillRef>
          <a:effectRef idx="2">
            <a:schemeClr val="accent1"/>
          </a:effectRef>
          <a:fontRef idx="minor">
            <a:schemeClr val="tx1"/>
          </a:fontRef>
        </p:style>
      </p:cxnSp>
      <p:sp>
        <p:nvSpPr>
          <p:cNvPr id="38" name="Rectangle 37"/>
          <p:cNvSpPr/>
          <p:nvPr/>
        </p:nvSpPr>
        <p:spPr>
          <a:xfrm>
            <a:off x="2971800" y="43434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324600" y="5029200"/>
            <a:ext cx="2103333"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b="1" dirty="0" smtClean="0">
                <a:solidFill>
                  <a:srgbClr val="FF0000"/>
                </a:solidFill>
              </a:rPr>
              <a:t>Read-Modify-Write!</a:t>
            </a:r>
            <a:endParaRPr lang="en-US" b="1" dirty="0">
              <a:solidFill>
                <a:srgbClr val="FF0000"/>
              </a:solidFill>
            </a:endParaRPr>
          </a:p>
        </p:txBody>
      </p:sp>
    </p:spTree>
    <p:extLst>
      <p:ext uri="{BB962C8B-B14F-4D97-AF65-F5344CB8AC3E}">
        <p14:creationId xmlns:p14="http://schemas.microsoft.com/office/powerpoint/2010/main" val="1727637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1524000"/>
            <a:ext cx="5334000" cy="3200400"/>
          </a:xfrm>
          <a:prstGeom prst="rect">
            <a:avLst/>
          </a:prstGeom>
          <a:noFill/>
          <a:ln w="9525">
            <a:noFill/>
            <a:miter lim="800000"/>
            <a:headEnd/>
            <a:tailEnd/>
          </a:ln>
        </p:spPr>
      </p:pic>
      <p:sp>
        <p:nvSpPr>
          <p:cNvPr id="4" name="Oval 3"/>
          <p:cNvSpPr/>
          <p:nvPr/>
        </p:nvSpPr>
        <p:spPr>
          <a:xfrm>
            <a:off x="6477000" y="1523999"/>
            <a:ext cx="713834" cy="785929"/>
          </a:xfrm>
          <a:prstGeom prst="ellipse">
            <a:avLst/>
          </a:prstGeom>
          <a:solidFill>
            <a:srgbClr val="80F2E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Fetch</a:t>
            </a:r>
            <a:endParaRPr lang="en-US" sz="1100" b="1" dirty="0">
              <a:solidFill>
                <a:schemeClr val="tx1"/>
              </a:solidFill>
            </a:endParaRPr>
          </a:p>
        </p:txBody>
      </p:sp>
      <p:sp>
        <p:nvSpPr>
          <p:cNvPr id="5" name="Oval 4"/>
          <p:cNvSpPr/>
          <p:nvPr/>
        </p:nvSpPr>
        <p:spPr>
          <a:xfrm>
            <a:off x="6934200" y="609600"/>
            <a:ext cx="762000" cy="761999"/>
          </a:xfrm>
          <a:prstGeom prst="ellipse">
            <a:avLst/>
          </a:prstGeom>
          <a:solidFill>
            <a:schemeClr val="tx2">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Decode</a:t>
            </a:r>
            <a:endParaRPr lang="en-US" sz="800" b="1" dirty="0">
              <a:solidFill>
                <a:schemeClr val="tx1"/>
              </a:solidFill>
            </a:endParaRPr>
          </a:p>
        </p:txBody>
      </p:sp>
      <p:sp>
        <p:nvSpPr>
          <p:cNvPr id="6" name="Oval 5"/>
          <p:cNvSpPr/>
          <p:nvPr/>
        </p:nvSpPr>
        <p:spPr>
          <a:xfrm>
            <a:off x="7543800" y="1600199"/>
            <a:ext cx="838200" cy="747199"/>
          </a:xfrm>
          <a:prstGeom prst="ellipse">
            <a:avLst/>
          </a:prstGeom>
          <a:solidFill>
            <a:srgbClr val="ECDA9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Execute</a:t>
            </a:r>
            <a:endParaRPr lang="en-US" sz="900" b="1" dirty="0">
              <a:solidFill>
                <a:schemeClr val="tx1"/>
              </a:solidFill>
            </a:endParaRPr>
          </a:p>
        </p:txBody>
      </p:sp>
      <p:cxnSp>
        <p:nvCxnSpPr>
          <p:cNvPr id="7" name="Straight Arrow Connector 6"/>
          <p:cNvCxnSpPr>
            <a:stCxn id="4" idx="0"/>
            <a:endCxn id="5" idx="2"/>
          </p:cNvCxnSpPr>
          <p:nvPr/>
        </p:nvCxnSpPr>
        <p:spPr>
          <a:xfrm flipV="1">
            <a:off x="6833917" y="990600"/>
            <a:ext cx="100283" cy="533399"/>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6" idx="0"/>
          </p:cNvCxnSpPr>
          <p:nvPr/>
        </p:nvCxnSpPr>
        <p:spPr>
          <a:xfrm>
            <a:off x="7696200" y="1142999"/>
            <a:ext cx="266700" cy="457200"/>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4" idx="5"/>
          </p:cNvCxnSpPr>
          <p:nvPr/>
        </p:nvCxnSpPr>
        <p:spPr>
          <a:xfrm flipH="1" flipV="1">
            <a:off x="7086295" y="2194831"/>
            <a:ext cx="580257" cy="43142"/>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5562600"/>
            <a:ext cx="6400800" cy="646331"/>
          </a:xfrm>
          <a:prstGeom prst="rect">
            <a:avLst/>
          </a:prstGeom>
          <a:noFill/>
        </p:spPr>
        <p:txBody>
          <a:bodyPr wrap="square" rtlCol="0">
            <a:spAutoFit/>
          </a:bodyPr>
          <a:lstStyle/>
          <a:p>
            <a:pPr>
              <a:buFont typeface="Wingdings" pitchFamily="2" charset="2"/>
              <a:buChar char="§"/>
            </a:pPr>
            <a:r>
              <a:rPr lang="en-US" b="1" dirty="0" smtClean="0">
                <a:solidFill>
                  <a:schemeClr val="accent2">
                    <a:lumMod val="75000"/>
                  </a:schemeClr>
                </a:solidFill>
              </a:rPr>
              <a:t> Pipelining</a:t>
            </a:r>
            <a:r>
              <a:rPr lang="en-US" dirty="0" smtClean="0"/>
              <a:t> allows hardware resources to be fully utilizing</a:t>
            </a:r>
          </a:p>
          <a:p>
            <a:pPr>
              <a:buFont typeface="Wingdings" pitchFamily="2" charset="2"/>
              <a:buChar char="§"/>
            </a:pPr>
            <a:r>
              <a:rPr lang="en-US" dirty="0" smtClean="0"/>
              <a:t> One 32-bit instruction or </a:t>
            </a:r>
            <a:r>
              <a:rPr lang="en-US" b="1" dirty="0" smtClean="0"/>
              <a:t>two 16-bit </a:t>
            </a:r>
            <a:r>
              <a:rPr lang="en-US" dirty="0" smtClean="0"/>
              <a:t>instructions can be fetched</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7086600" y="2819400"/>
            <a:ext cx="1023937" cy="102393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2" name="TextBox 11"/>
          <p:cNvSpPr txBox="1"/>
          <p:nvPr/>
        </p:nvSpPr>
        <p:spPr>
          <a:xfrm>
            <a:off x="0" y="228600"/>
            <a:ext cx="9144000" cy="369332"/>
          </a:xfrm>
          <a:prstGeom prst="rect">
            <a:avLst/>
          </a:prstGeom>
          <a:noFill/>
        </p:spPr>
        <p:txBody>
          <a:bodyPr wrap="square" rtlCol="0">
            <a:spAutoFit/>
          </a:bodyPr>
          <a:lstStyle/>
          <a:p>
            <a:pPr algn="ctr"/>
            <a:r>
              <a:rPr lang="en-US" b="1" dirty="0"/>
              <a:t>Instructions</a:t>
            </a:r>
          </a:p>
        </p:txBody>
      </p:sp>
    </p:spTree>
    <p:extLst>
      <p:ext uri="{BB962C8B-B14F-4D97-AF65-F5344CB8AC3E}">
        <p14:creationId xmlns:p14="http://schemas.microsoft.com/office/powerpoint/2010/main" val="4466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1524000"/>
            <a:ext cx="5334000" cy="3200400"/>
          </a:xfrm>
          <a:prstGeom prst="rect">
            <a:avLst/>
          </a:prstGeom>
          <a:noFill/>
          <a:ln w="9525">
            <a:noFill/>
            <a:miter lim="800000"/>
            <a:headEnd/>
            <a:tailEnd/>
          </a:ln>
        </p:spPr>
      </p:pic>
      <p:sp>
        <p:nvSpPr>
          <p:cNvPr id="4" name="Oval 3"/>
          <p:cNvSpPr/>
          <p:nvPr/>
        </p:nvSpPr>
        <p:spPr>
          <a:xfrm>
            <a:off x="6477000" y="1523999"/>
            <a:ext cx="713834" cy="785929"/>
          </a:xfrm>
          <a:prstGeom prst="ellipse">
            <a:avLst/>
          </a:prstGeom>
          <a:solidFill>
            <a:srgbClr val="80F2E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Fetch</a:t>
            </a:r>
            <a:endParaRPr lang="en-US" sz="1100" b="1" dirty="0">
              <a:solidFill>
                <a:schemeClr val="tx1"/>
              </a:solidFill>
            </a:endParaRPr>
          </a:p>
        </p:txBody>
      </p:sp>
      <p:sp>
        <p:nvSpPr>
          <p:cNvPr id="5" name="Oval 4"/>
          <p:cNvSpPr/>
          <p:nvPr/>
        </p:nvSpPr>
        <p:spPr>
          <a:xfrm>
            <a:off x="6934200" y="609600"/>
            <a:ext cx="762000" cy="761999"/>
          </a:xfrm>
          <a:prstGeom prst="ellipse">
            <a:avLst/>
          </a:prstGeom>
          <a:solidFill>
            <a:schemeClr val="tx2">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Decode</a:t>
            </a:r>
            <a:endParaRPr lang="en-US" sz="800" b="1" dirty="0">
              <a:solidFill>
                <a:schemeClr val="tx1"/>
              </a:solidFill>
            </a:endParaRPr>
          </a:p>
        </p:txBody>
      </p:sp>
      <p:sp>
        <p:nvSpPr>
          <p:cNvPr id="6" name="Oval 5"/>
          <p:cNvSpPr/>
          <p:nvPr/>
        </p:nvSpPr>
        <p:spPr>
          <a:xfrm>
            <a:off x="7543800" y="1600199"/>
            <a:ext cx="838200" cy="747199"/>
          </a:xfrm>
          <a:prstGeom prst="ellipse">
            <a:avLst/>
          </a:prstGeom>
          <a:solidFill>
            <a:srgbClr val="ECDA9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Execute</a:t>
            </a:r>
            <a:endParaRPr lang="en-US" sz="900" b="1" dirty="0">
              <a:solidFill>
                <a:schemeClr val="tx1"/>
              </a:solidFill>
            </a:endParaRPr>
          </a:p>
        </p:txBody>
      </p:sp>
      <p:cxnSp>
        <p:nvCxnSpPr>
          <p:cNvPr id="7" name="Straight Arrow Connector 6"/>
          <p:cNvCxnSpPr>
            <a:stCxn id="4" idx="0"/>
            <a:endCxn id="5" idx="2"/>
          </p:cNvCxnSpPr>
          <p:nvPr/>
        </p:nvCxnSpPr>
        <p:spPr>
          <a:xfrm flipV="1">
            <a:off x="6833917" y="990600"/>
            <a:ext cx="100283" cy="533399"/>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6" idx="0"/>
          </p:cNvCxnSpPr>
          <p:nvPr/>
        </p:nvCxnSpPr>
        <p:spPr>
          <a:xfrm>
            <a:off x="7696200" y="1142999"/>
            <a:ext cx="266700" cy="457200"/>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4" idx="5"/>
          </p:cNvCxnSpPr>
          <p:nvPr/>
        </p:nvCxnSpPr>
        <p:spPr>
          <a:xfrm flipH="1" flipV="1">
            <a:off x="7086295" y="2194831"/>
            <a:ext cx="580257" cy="43142"/>
          </a:xfrm>
          <a:prstGeom prst="straightConnector1">
            <a:avLst/>
          </a:prstGeom>
          <a:ln w="28575">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5562600"/>
            <a:ext cx="6400800" cy="646331"/>
          </a:xfrm>
          <a:prstGeom prst="rect">
            <a:avLst/>
          </a:prstGeom>
          <a:noFill/>
        </p:spPr>
        <p:txBody>
          <a:bodyPr wrap="square" rtlCol="0">
            <a:spAutoFit/>
          </a:bodyPr>
          <a:lstStyle/>
          <a:p>
            <a:pPr>
              <a:buFont typeface="Wingdings" pitchFamily="2" charset="2"/>
              <a:buChar char="§"/>
            </a:pPr>
            <a:r>
              <a:rPr lang="en-US" b="1" dirty="0" smtClean="0">
                <a:solidFill>
                  <a:schemeClr val="accent2">
                    <a:lumMod val="75000"/>
                  </a:schemeClr>
                </a:solidFill>
              </a:rPr>
              <a:t> Pipelining</a:t>
            </a:r>
            <a:r>
              <a:rPr lang="en-US" dirty="0" smtClean="0"/>
              <a:t> allows hardware resources to be fully utilizing</a:t>
            </a:r>
          </a:p>
          <a:p>
            <a:pPr>
              <a:buFont typeface="Wingdings" pitchFamily="2" charset="2"/>
              <a:buChar char="§"/>
            </a:pPr>
            <a:r>
              <a:rPr lang="en-US" dirty="0" smtClean="0"/>
              <a:t> One 32-bit instruction or </a:t>
            </a:r>
            <a:r>
              <a:rPr lang="en-US" b="1" dirty="0" smtClean="0"/>
              <a:t>two 16-bit </a:t>
            </a:r>
            <a:r>
              <a:rPr lang="en-US" dirty="0" smtClean="0"/>
              <a:t>instructions can be fetched</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7086600" y="2819400"/>
            <a:ext cx="1023937" cy="102393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2" name="TextBox 11"/>
          <p:cNvSpPr txBox="1"/>
          <p:nvPr/>
        </p:nvSpPr>
        <p:spPr>
          <a:xfrm>
            <a:off x="0" y="228600"/>
            <a:ext cx="9144000" cy="369332"/>
          </a:xfrm>
          <a:prstGeom prst="rect">
            <a:avLst/>
          </a:prstGeom>
          <a:noFill/>
        </p:spPr>
        <p:txBody>
          <a:bodyPr wrap="square" rtlCol="0">
            <a:spAutoFit/>
          </a:bodyPr>
          <a:lstStyle/>
          <a:p>
            <a:pPr algn="ctr"/>
            <a:r>
              <a:rPr lang="en-US" b="1" dirty="0"/>
              <a:t>Instructions</a:t>
            </a:r>
          </a:p>
        </p:txBody>
      </p:sp>
      <p:cxnSp>
        <p:nvCxnSpPr>
          <p:cNvPr id="3" name="Straight Connector 2"/>
          <p:cNvCxnSpPr/>
          <p:nvPr/>
        </p:nvCxnSpPr>
        <p:spPr>
          <a:xfrm>
            <a:off x="990600" y="1371599"/>
            <a:ext cx="5486400" cy="93832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flipV="1">
            <a:off x="1143000" y="1447800"/>
            <a:ext cx="5410200" cy="89959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6477000" y="413266"/>
            <a:ext cx="2209800" cy="225373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6553200" y="838200"/>
            <a:ext cx="1409700" cy="19812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838200" y="2438400"/>
            <a:ext cx="6172200" cy="24384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flipV="1">
            <a:off x="1524000" y="2438400"/>
            <a:ext cx="4343400" cy="27432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75265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990600"/>
            <a:ext cx="4038600" cy="5334000"/>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18" name="TextBox 17"/>
          <p:cNvSpPr txBox="1"/>
          <p:nvPr/>
        </p:nvSpPr>
        <p:spPr>
          <a:xfrm>
            <a:off x="5334000" y="990600"/>
            <a:ext cx="2513958" cy="369332"/>
          </a:xfrm>
          <a:prstGeom prst="rect">
            <a:avLst/>
          </a:prstGeom>
          <a:noFill/>
        </p:spPr>
        <p:txBody>
          <a:bodyPr wrap="none" rtlCol="0">
            <a:spAutoFit/>
          </a:bodyPr>
          <a:lstStyle/>
          <a:p>
            <a:r>
              <a:rPr lang="en-US" b="1" dirty="0" smtClean="0"/>
              <a:t>PLL – Phase-locked loop </a:t>
            </a:r>
            <a:endParaRPr lang="en-US" b="1" dirty="0"/>
          </a:p>
        </p:txBody>
      </p:sp>
      <p:sp>
        <p:nvSpPr>
          <p:cNvPr id="8" name="Rectangle 7"/>
          <p:cNvSpPr/>
          <p:nvPr/>
        </p:nvSpPr>
        <p:spPr>
          <a:xfrm>
            <a:off x="2362200" y="1066800"/>
            <a:ext cx="1143000" cy="304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1752600" y="2971800"/>
            <a:ext cx="914400" cy="304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Connector 9"/>
          <p:cNvCxnSpPr/>
          <p:nvPr/>
        </p:nvCxnSpPr>
        <p:spPr>
          <a:xfrm>
            <a:off x="838200" y="1676400"/>
            <a:ext cx="685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a:off x="1676400" y="1600200"/>
            <a:ext cx="838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3429000" y="1524000"/>
            <a:ext cx="762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4191000" y="1524000"/>
            <a:ext cx="0" cy="9144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flipH="1">
            <a:off x="1828800" y="2438400"/>
            <a:ext cx="23622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828800" y="2438400"/>
            <a:ext cx="0" cy="3810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a:off x="1828800" y="2819400"/>
            <a:ext cx="3048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2286000" y="2743200"/>
            <a:ext cx="9144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2971800" y="2743200"/>
            <a:ext cx="0" cy="144780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2971800" y="4191000"/>
            <a:ext cx="3048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a:off x="4038600" y="4191000"/>
            <a:ext cx="6858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4038600" y="2743200"/>
            <a:ext cx="685800" cy="0"/>
          </a:xfrm>
          <a:prstGeom prst="straightConnector1">
            <a:avLst/>
          </a:prstGeom>
          <a:ln>
            <a:solidFill>
              <a:srgbClr val="C00000"/>
            </a:solidFill>
            <a:tailEnd type="arrow"/>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4343400" y="2819400"/>
            <a:ext cx="910827" cy="369332"/>
          </a:xfrm>
          <a:prstGeom prst="rect">
            <a:avLst/>
          </a:prstGeom>
          <a:noFill/>
        </p:spPr>
        <p:txBody>
          <a:bodyPr wrap="none" rtlCol="0">
            <a:spAutoFit/>
          </a:bodyPr>
          <a:lstStyle/>
          <a:p>
            <a:r>
              <a:rPr lang="en-US" b="1" dirty="0" smtClean="0">
                <a:solidFill>
                  <a:srgbClr val="C00000"/>
                </a:solidFill>
              </a:rPr>
              <a:t>36 MHz</a:t>
            </a:r>
            <a:endParaRPr lang="en-US" b="1" dirty="0">
              <a:solidFill>
                <a:srgbClr val="C00000"/>
              </a:solidFill>
            </a:endParaRPr>
          </a:p>
        </p:txBody>
      </p:sp>
      <p:sp>
        <p:nvSpPr>
          <p:cNvPr id="26" name="TextBox 25"/>
          <p:cNvSpPr txBox="1"/>
          <p:nvPr/>
        </p:nvSpPr>
        <p:spPr>
          <a:xfrm>
            <a:off x="4038600" y="4191000"/>
            <a:ext cx="1233030" cy="646331"/>
          </a:xfrm>
          <a:prstGeom prst="rect">
            <a:avLst/>
          </a:prstGeom>
          <a:noFill/>
        </p:spPr>
        <p:txBody>
          <a:bodyPr wrap="none" rtlCol="0">
            <a:spAutoFit/>
          </a:bodyPr>
          <a:lstStyle/>
          <a:p>
            <a:r>
              <a:rPr lang="en-US" b="1" dirty="0" smtClean="0">
                <a:solidFill>
                  <a:srgbClr val="0070C0"/>
                </a:solidFill>
              </a:rPr>
              <a:t>36 MHz / 4</a:t>
            </a:r>
          </a:p>
          <a:p>
            <a:r>
              <a:rPr lang="en-US" b="1" dirty="0" smtClean="0">
                <a:solidFill>
                  <a:srgbClr val="0070C0"/>
                </a:solidFill>
              </a:rPr>
              <a:t> = 9 MHz</a:t>
            </a:r>
            <a:endParaRPr lang="en-US" b="1" dirty="0">
              <a:solidFill>
                <a:srgbClr val="0070C0"/>
              </a:solidFill>
            </a:endParaRPr>
          </a:p>
        </p:txBody>
      </p:sp>
      <p:sp>
        <p:nvSpPr>
          <p:cNvPr id="27" name="Rectangle 26"/>
          <p:cNvSpPr/>
          <p:nvPr/>
        </p:nvSpPr>
        <p:spPr>
          <a:xfrm>
            <a:off x="1371600" y="11430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0" y="2057400"/>
            <a:ext cx="838200" cy="228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14400" y="1981200"/>
            <a:ext cx="524503" cy="369332"/>
          </a:xfrm>
          <a:prstGeom prst="rect">
            <a:avLst/>
          </a:prstGeom>
        </p:spPr>
        <p:txBody>
          <a:bodyPr wrap="none">
            <a:spAutoFit/>
          </a:bodyPr>
          <a:lstStyle/>
          <a:p>
            <a:r>
              <a:rPr lang="en-US" b="1" dirty="0" smtClean="0">
                <a:solidFill>
                  <a:schemeClr val="accent6">
                    <a:lumMod val="75000"/>
                  </a:schemeClr>
                </a:solidFill>
              </a:rPr>
              <a:t>SCS</a:t>
            </a:r>
            <a:endParaRPr lang="en-US" dirty="0">
              <a:solidFill>
                <a:schemeClr val="accent6">
                  <a:lumMod val="75000"/>
                </a:schemeClr>
              </a:solidFill>
            </a:endParaRPr>
          </a:p>
        </p:txBody>
      </p:sp>
      <p:sp>
        <p:nvSpPr>
          <p:cNvPr id="34" name="TextBox 33"/>
          <p:cNvSpPr txBox="1"/>
          <p:nvPr/>
        </p:nvSpPr>
        <p:spPr>
          <a:xfrm>
            <a:off x="5334000" y="1447800"/>
            <a:ext cx="3429000" cy="3323987"/>
          </a:xfrm>
          <a:prstGeom prst="rect">
            <a:avLst/>
          </a:prstGeom>
          <a:noFill/>
        </p:spPr>
        <p:txBody>
          <a:bodyPr wrap="square" rtlCol="0">
            <a:spAutoFit/>
          </a:bodyPr>
          <a:lstStyle/>
          <a:p>
            <a:r>
              <a:rPr lang="en-US" sz="1400" b="1" dirty="0" smtClean="0"/>
              <a:t>To switch the CPU to PLL Clock:</a:t>
            </a:r>
          </a:p>
          <a:p>
            <a:endParaRPr lang="en-US" sz="1400" b="1" dirty="0" smtClean="0"/>
          </a:p>
          <a:p>
            <a:pPr>
              <a:buFont typeface="Wingdings" pitchFamily="2" charset="2"/>
              <a:buChar char="§"/>
            </a:pPr>
            <a:r>
              <a:rPr lang="en-US" sz="1400" b="1" dirty="0" smtClean="0"/>
              <a:t>  Run OSC and switch </a:t>
            </a:r>
            <a:r>
              <a:rPr lang="en-US" sz="1400" b="1" dirty="0" err="1" smtClean="0"/>
              <a:t>sysclk</a:t>
            </a:r>
            <a:r>
              <a:rPr lang="en-US" sz="1400" b="1" dirty="0" smtClean="0"/>
              <a:t> to OSC (done) </a:t>
            </a:r>
          </a:p>
          <a:p>
            <a:pPr>
              <a:buFont typeface="Wingdings" pitchFamily="2" charset="2"/>
              <a:buChar char="§"/>
            </a:pPr>
            <a:endParaRPr lang="en-US" sz="1400" b="1" dirty="0" smtClean="0"/>
          </a:p>
          <a:p>
            <a:pPr>
              <a:buFont typeface="Wingdings" pitchFamily="2" charset="2"/>
              <a:buChar char="§"/>
            </a:pPr>
            <a:r>
              <a:rPr lang="en-US" sz="1400" b="1" dirty="0" smtClean="0"/>
              <a:t>  Write PSEL and MSEL into PLLCFG0</a:t>
            </a:r>
          </a:p>
          <a:p>
            <a:pPr>
              <a:buFont typeface="Wingdings" pitchFamily="2" charset="2"/>
              <a:buChar char="§"/>
            </a:pPr>
            <a:endParaRPr lang="en-US" sz="1400" b="1" dirty="0" smtClean="0"/>
          </a:p>
          <a:p>
            <a:pPr>
              <a:buFont typeface="Wingdings" pitchFamily="2" charset="2"/>
              <a:buChar char="§"/>
            </a:pPr>
            <a:r>
              <a:rPr lang="en-US" sz="1400" b="1" dirty="0" smtClean="0"/>
              <a:t>  Set PLLCON0.PLLE bit to ‘1’</a:t>
            </a:r>
          </a:p>
          <a:p>
            <a:pPr>
              <a:buFont typeface="Wingdings" pitchFamily="2" charset="2"/>
              <a:buChar char="§"/>
            </a:pPr>
            <a:endParaRPr lang="en-US" sz="1400" b="1" dirty="0" smtClean="0"/>
          </a:p>
          <a:p>
            <a:pPr>
              <a:buFont typeface="Wingdings" pitchFamily="2" charset="2"/>
              <a:buChar char="§"/>
            </a:pPr>
            <a:r>
              <a:rPr lang="en-US" sz="1400" b="1" dirty="0" smtClean="0"/>
              <a:t>  Write 0xAA into PLLFEED0</a:t>
            </a:r>
          </a:p>
          <a:p>
            <a:pPr>
              <a:buFont typeface="Wingdings" pitchFamily="2" charset="2"/>
              <a:buChar char="§"/>
            </a:pPr>
            <a:endParaRPr lang="en-US" sz="1400" b="1" dirty="0" smtClean="0"/>
          </a:p>
          <a:p>
            <a:pPr>
              <a:buFont typeface="Wingdings" pitchFamily="2" charset="2"/>
              <a:buChar char="§"/>
            </a:pPr>
            <a:r>
              <a:rPr lang="en-US" sz="1400" b="1" dirty="0" smtClean="0"/>
              <a:t>  Write 0x55 into PLLFEED0  </a:t>
            </a:r>
          </a:p>
          <a:p>
            <a:pPr>
              <a:buFont typeface="Wingdings" pitchFamily="2" charset="2"/>
              <a:buChar char="§"/>
            </a:pPr>
            <a:endParaRPr lang="en-US" sz="1400" b="1" dirty="0" smtClean="0"/>
          </a:p>
          <a:p>
            <a:pPr>
              <a:buFont typeface="Wingdings" pitchFamily="2" charset="2"/>
              <a:buChar char="§"/>
            </a:pPr>
            <a:r>
              <a:rPr lang="en-US" sz="1400" b="1" dirty="0" smtClean="0"/>
              <a:t>  Wait for ‘1’ in PLLSTAT0.PLOCK bit</a:t>
            </a:r>
          </a:p>
          <a:p>
            <a:pPr>
              <a:buFont typeface="Wingdings" pitchFamily="2" charset="2"/>
              <a:buChar char="§"/>
            </a:pPr>
            <a:endParaRPr lang="en-US" sz="1400" b="1" dirty="0" smtClean="0"/>
          </a:p>
          <a:p>
            <a:pPr>
              <a:buFont typeface="Wingdings" pitchFamily="2" charset="2"/>
              <a:buChar char="§"/>
            </a:pPr>
            <a:r>
              <a:rPr lang="en-US" sz="1400" b="1" dirty="0" smtClean="0"/>
              <a:t>  Set CCLKSEL.CCLKSEL bit to ‘1’</a:t>
            </a:r>
            <a:endParaRPr lang="en-US" sz="1400" b="1" dirty="0"/>
          </a:p>
        </p:txBody>
      </p:sp>
    </p:spTree>
    <p:extLst>
      <p:ext uri="{BB962C8B-B14F-4D97-AF65-F5344CB8AC3E}">
        <p14:creationId xmlns:p14="http://schemas.microsoft.com/office/powerpoint/2010/main" val="1727637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4801314"/>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endParaRPr lang="en-US" sz="900" b="1" dirty="0" smtClean="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PLLCON0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0x080</a:t>
            </a:r>
          </a:p>
          <a:p>
            <a:r>
              <a:rPr lang="en-US" sz="900" b="1" dirty="0" smtClean="0">
                <a:latin typeface="Consolas" pitchFamily="49" charset="0"/>
                <a:cs typeface="Consolas" pitchFamily="49" charset="0"/>
              </a:rPr>
              <a:t>PLLCFG0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0x084</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PLLSTAT0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0x088</a:t>
            </a:r>
          </a:p>
          <a:p>
            <a:r>
              <a:rPr lang="en-US" sz="900" b="1" dirty="0" smtClean="0">
                <a:latin typeface="Consolas" pitchFamily="49" charset="0"/>
                <a:cs typeface="Consolas" pitchFamily="49" charset="0"/>
              </a:rPr>
              <a:t>PLLFEED0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0x08C</a:t>
            </a:r>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a:t>
            </a:r>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CCLKSEL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0x104</a:t>
            </a:r>
          </a:p>
          <a:p>
            <a:r>
              <a:rPr lang="en-US" sz="900" b="1" dirty="0" smtClean="0">
                <a:latin typeface="Consolas" pitchFamily="49" charset="0"/>
                <a:cs typeface="Consolas" pitchFamily="49" charset="0"/>
              </a:rPr>
              <a:t>...</a:t>
            </a:r>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CCLKSEL_DIV0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CCLKSEL_DIV1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CCLKSEL_DIV2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CCLKSEL_DIV32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31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CCLKSEL_CCLKSEL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0x0100</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PLLCON_PLLE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PLLCFG_MSEL_1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PLLCFG_MSEL_2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PLLCFG_MSEL_3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PLLCFG_MSEL_32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31</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PLLCFG_PSEL_1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PLLCFG_PSEL_4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PLLCFG_PSEL_8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3</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PLLSTAT_PLLE_STAT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PLLSTAT_PLOCK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	</a:t>
            </a:r>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8" name="TextBox 7"/>
          <p:cNvSpPr txBox="1"/>
          <p:nvPr/>
        </p:nvSpPr>
        <p:spPr>
          <a:xfrm>
            <a:off x="4206114" y="1264210"/>
            <a:ext cx="4092787" cy="5262979"/>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 Turning On PLL0</a:t>
            </a:r>
          </a:p>
          <a:p>
            <a:r>
              <a:rPr lang="en-US" sz="1050" b="1" dirty="0" smtClean="0">
                <a:solidFill>
                  <a:schemeClr val="bg1">
                    <a:lumMod val="50000"/>
                  </a:schemeClr>
                </a:solidFill>
                <a:latin typeface="Consolas" pitchFamily="49" charset="0"/>
                <a:cs typeface="Consolas" pitchFamily="49" charset="0"/>
              </a:rPr>
              <a:t>; ‘Base-offset’ method </a:t>
            </a:r>
          </a:p>
          <a:p>
            <a:r>
              <a:rPr lang="en-US" sz="1050" b="1" dirty="0" smtClean="0">
                <a:solidFill>
                  <a:schemeClr val="bg1">
                    <a:lumMod val="50000"/>
                  </a:schemeClr>
                </a:solidFill>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r>
              <a:rPr lang="en-US" sz="1050" b="1" dirty="0" smtClean="0">
                <a:solidFill>
                  <a:schemeClr val="bg1">
                    <a:lumMod val="50000"/>
                  </a:schemeClr>
                </a:solidFill>
                <a:latin typeface="Consolas" panose="020B0609020204030204" pitchFamily="49" charset="0"/>
                <a:cs typeface="Consolas"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Run OSC and switch </a:t>
            </a:r>
            <a:r>
              <a:rPr lang="en-US" sz="1050" b="1" dirty="0" err="1">
                <a:solidFill>
                  <a:schemeClr val="bg1">
                    <a:lumMod val="50000"/>
                  </a:schemeClr>
                </a:solidFill>
                <a:latin typeface="Consolas" panose="020B0609020204030204" pitchFamily="49" charset="0"/>
                <a:cs typeface="Consolas" panose="020B0609020204030204" pitchFamily="49" charset="0"/>
              </a:rPr>
              <a:t>sysclk</a:t>
            </a:r>
            <a:r>
              <a:rPr lang="en-US" sz="1050" b="1" dirty="0">
                <a:solidFill>
                  <a:schemeClr val="bg1">
                    <a:lumMod val="50000"/>
                  </a:schemeClr>
                </a:solidFill>
                <a:latin typeface="Consolas" panose="020B0609020204030204" pitchFamily="49" charset="0"/>
                <a:cs typeface="Consolas" panose="020B0609020204030204" pitchFamily="49" charset="0"/>
              </a:rPr>
              <a:t> to </a:t>
            </a:r>
            <a:r>
              <a:rPr lang="en-US" sz="1050" b="1" dirty="0" smtClean="0">
                <a:solidFill>
                  <a:schemeClr val="bg1">
                    <a:lumMod val="50000"/>
                  </a:schemeClr>
                </a:solidFill>
                <a:latin typeface="Consolas" panose="020B0609020204030204" pitchFamily="49" charset="0"/>
                <a:cs typeface="Consolas" panose="020B0609020204030204" pitchFamily="49" charset="0"/>
              </a:rPr>
              <a:t>OSC</a:t>
            </a:r>
          </a:p>
          <a:p>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SYSTEM_CTRL_BASE</a:t>
            </a:r>
          </a:p>
          <a:p>
            <a:r>
              <a:rPr lang="en-US" sz="1050" b="1" dirty="0" smtClean="0">
                <a:latin typeface="Consolas" pitchFamily="49" charset="0"/>
                <a:cs typeface="Consolas" pitchFamily="49" charset="0"/>
              </a:rPr>
              <a:t>...</a:t>
            </a:r>
          </a:p>
          <a:p>
            <a:r>
              <a:rPr lang="en-US" sz="1050" b="1" dirty="0" smtClean="0">
                <a:solidFill>
                  <a:schemeClr val="bg1">
                    <a:lumMod val="50000"/>
                  </a:schemeClr>
                </a:solidFill>
                <a:latin typeface="Consolas" panose="020B0609020204030204" pitchFamily="49" charset="0"/>
                <a:cs typeface="Consolas"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Write </a:t>
            </a:r>
            <a:r>
              <a:rPr lang="en-US" sz="1050" b="1" dirty="0" smtClean="0">
                <a:solidFill>
                  <a:schemeClr val="bg1">
                    <a:lumMod val="50000"/>
                  </a:schemeClr>
                </a:solidFill>
                <a:latin typeface="Consolas" panose="020B0609020204030204" pitchFamily="49" charset="0"/>
                <a:cs typeface="Consolas" panose="020B0609020204030204" pitchFamily="49" charset="0"/>
              </a:rPr>
              <a:t>PSEL=4 </a:t>
            </a:r>
            <a:r>
              <a:rPr lang="en-US" sz="1050" b="1" dirty="0">
                <a:solidFill>
                  <a:schemeClr val="bg1">
                    <a:lumMod val="50000"/>
                  </a:schemeClr>
                </a:solidFill>
                <a:latin typeface="Consolas" panose="020B0609020204030204" pitchFamily="49" charset="0"/>
                <a:cs typeface="Consolas" panose="020B0609020204030204" pitchFamily="49" charset="0"/>
              </a:rPr>
              <a:t>and </a:t>
            </a:r>
            <a:r>
              <a:rPr lang="en-US" sz="1050" b="1" dirty="0" smtClean="0">
                <a:solidFill>
                  <a:schemeClr val="bg1">
                    <a:lumMod val="50000"/>
                  </a:schemeClr>
                </a:solidFill>
                <a:latin typeface="Consolas" panose="020B0609020204030204" pitchFamily="49" charset="0"/>
                <a:cs typeface="Consolas" panose="020B0609020204030204" pitchFamily="49" charset="0"/>
              </a:rPr>
              <a:t>MSEL=3 </a:t>
            </a:r>
            <a:r>
              <a:rPr lang="en-US" sz="1050" b="1" dirty="0">
                <a:solidFill>
                  <a:schemeClr val="bg1">
                    <a:lumMod val="50000"/>
                  </a:schemeClr>
                </a:solidFill>
                <a:latin typeface="Consolas" panose="020B0609020204030204" pitchFamily="49" charset="0"/>
                <a:cs typeface="Consolas" panose="020B0609020204030204" pitchFamily="49" charset="0"/>
              </a:rPr>
              <a:t>into </a:t>
            </a:r>
            <a:r>
              <a:rPr lang="en-US" sz="1050" b="1" dirty="0" smtClean="0">
                <a:solidFill>
                  <a:schemeClr val="bg1">
                    <a:lumMod val="50000"/>
                  </a:schemeClr>
                </a:solidFill>
                <a:latin typeface="Consolas" panose="020B0609020204030204" pitchFamily="49" charset="0"/>
                <a:cs typeface="Consolas" panose="020B0609020204030204" pitchFamily="49" charset="0"/>
              </a:rPr>
              <a:t>PLLCFG0</a:t>
            </a:r>
          </a:p>
          <a:p>
            <a:r>
              <a:rPr lang="en-US" sz="1050" b="1" dirty="0" smtClean="0">
                <a:solidFill>
                  <a:schemeClr val="bg1">
                    <a:lumMod val="50000"/>
                  </a:schemeClr>
                </a:solidFill>
                <a:latin typeface="Consolas" panose="020B0609020204030204" pitchFamily="49" charset="0"/>
                <a:cs typeface="Consolas" panose="020B0609020204030204" pitchFamily="49" charset="0"/>
              </a:rPr>
              <a:t>; </a:t>
            </a:r>
            <a:r>
              <a:rPr lang="en-US" sz="1050" b="1" dirty="0">
                <a:solidFill>
                  <a:schemeClr val="bg1">
                    <a:lumMod val="50000"/>
                  </a:schemeClr>
                </a:solidFill>
                <a:latin typeface="Consolas" pitchFamily="49" charset="0"/>
                <a:cs typeface="Consolas" pitchFamily="49" charset="0"/>
              </a:rPr>
              <a:t>‘Write all at once’ method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a:latin typeface="Consolas" pitchFamily="49" charset="0"/>
                <a:cs typeface="Consolas" pitchFamily="49" charset="0"/>
              </a:rPr>
              <a:t>=(</a:t>
            </a:r>
            <a:r>
              <a:rPr lang="en-US" sz="1050" b="1" dirty="0" smtClean="0">
                <a:latin typeface="Consolas" pitchFamily="49" charset="0"/>
                <a:cs typeface="Consolas" pitchFamily="49" charset="0"/>
              </a:rPr>
              <a:t>PLLCFG_MSEL_3:OR:PLLCFG_PSEL_4)</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#PLLCFG0</a:t>
            </a:r>
            <a:r>
              <a:rPr lang="en-US" sz="1050" b="1" dirty="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PLLCFG0 = R2</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a:solidFill>
                  <a:schemeClr val="bg1">
                    <a:lumMod val="50000"/>
                  </a:schemeClr>
                </a:solidFill>
                <a:latin typeface="Consolas" panose="020B0609020204030204" pitchFamily="49" charset="0"/>
                <a:cs typeface="Consolas" panose="020B0609020204030204" pitchFamily="49" charset="0"/>
              </a:rPr>
              <a:t>Set PLLCON0.PLLE bit to ‘1’</a:t>
            </a:r>
          </a:p>
          <a:p>
            <a:r>
              <a:rPr lang="en-US" sz="1050" b="1" dirty="0">
                <a:solidFill>
                  <a:schemeClr val="bg1">
                    <a:lumMod val="50000"/>
                  </a:schemeClr>
                </a:solidFill>
                <a:latin typeface="Consolas" panose="020B0609020204030204" pitchFamily="49" charset="0"/>
                <a:cs typeface="Consolas" panose="020B0609020204030204" pitchFamily="49" charset="0"/>
              </a:rPr>
              <a:t>; ‘Write all at once’ method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MOV</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#PLLCON_PLLE</a:t>
            </a:r>
          </a:p>
          <a:p>
            <a:r>
              <a:rPr lang="en-US" sz="1050" b="1" dirty="0" smtClean="0">
                <a:solidFill>
                  <a:srgbClr val="0070C0"/>
                </a:solidFill>
                <a:latin typeface="Consolas" pitchFamily="49" charset="0"/>
                <a:cs typeface="Consolas" pitchFamily="49" charset="0"/>
              </a:rPr>
              <a:t>   </a:t>
            </a:r>
            <a:r>
              <a:rPr lang="en-US" sz="1050" b="1" dirty="0">
                <a:solidFill>
                  <a:srgbClr val="0070C0"/>
                </a:solidFill>
                <a:latin typeface="Consolas" pitchFamily="49" charset="0"/>
                <a:cs typeface="Consolas" pitchFamily="49" charset="0"/>
              </a:rPr>
              <a:t>STR</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#PLLCON0]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PLLCON0 </a:t>
            </a:r>
            <a:r>
              <a:rPr lang="en-US" sz="1050" b="1" dirty="0">
                <a:solidFill>
                  <a:schemeClr val="bg1">
                    <a:lumMod val="50000"/>
                  </a:schemeClr>
                </a:solidFill>
                <a:latin typeface="Consolas" pitchFamily="49" charset="0"/>
                <a:cs typeface="Consolas" pitchFamily="49" charset="0"/>
              </a:rPr>
              <a:t>= R2</a:t>
            </a:r>
            <a:endParaRPr lang="en-US" sz="1050" b="1" dirty="0" smtClean="0">
              <a:solidFill>
                <a:schemeClr val="bg1">
                  <a:lumMod val="50000"/>
                </a:schemeClr>
              </a:solidFill>
              <a:latin typeface="Consolas" pitchFamily="49" charset="0"/>
              <a:cs typeface="Consolas" pitchFamily="49" charset="0"/>
            </a:endParaRPr>
          </a:p>
          <a:p>
            <a:r>
              <a:rPr lang="en-US" sz="1050" b="1" dirty="0">
                <a:solidFill>
                  <a:schemeClr val="bg1">
                    <a:lumMod val="50000"/>
                  </a:schemeClr>
                </a:solidFill>
                <a:latin typeface="Consolas" panose="020B0609020204030204" pitchFamily="49" charset="0"/>
                <a:cs typeface="Consolas" pitchFamily="49" charset="0"/>
              </a:rPr>
              <a:t>; Write </a:t>
            </a:r>
            <a:r>
              <a:rPr lang="en-US" sz="1050" b="1" dirty="0" smtClean="0">
                <a:solidFill>
                  <a:schemeClr val="bg1">
                    <a:lumMod val="50000"/>
                  </a:schemeClr>
                </a:solidFill>
                <a:latin typeface="Consolas" panose="020B0609020204030204" pitchFamily="49" charset="0"/>
                <a:cs typeface="Consolas" panose="020B0609020204030204" pitchFamily="49" charset="0"/>
              </a:rPr>
              <a:t>0xAA and 0x55 </a:t>
            </a:r>
            <a:r>
              <a:rPr lang="en-US" sz="1050" b="1" dirty="0">
                <a:solidFill>
                  <a:schemeClr val="bg1">
                    <a:lumMod val="50000"/>
                  </a:schemeClr>
                </a:solidFill>
                <a:latin typeface="Consolas" panose="020B0609020204030204" pitchFamily="49" charset="0"/>
                <a:cs typeface="Consolas" panose="020B0609020204030204" pitchFamily="49" charset="0"/>
              </a:rPr>
              <a:t>into PLLFEED0</a:t>
            </a:r>
          </a:p>
          <a:p>
            <a:r>
              <a:rPr lang="en-US" sz="1050" b="1" dirty="0" smtClean="0">
                <a:solidFill>
                  <a:schemeClr val="bg1">
                    <a:lumMod val="50000"/>
                  </a:schemeClr>
                </a:solidFill>
                <a:latin typeface="Consolas" panose="020B0609020204030204" pitchFamily="49" charset="0"/>
                <a:cs typeface="Consolas" panose="020B0609020204030204"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‘Write all at once’ method</a:t>
            </a:r>
          </a:p>
          <a:p>
            <a:r>
              <a:rPr lang="en-US" sz="1050" b="1" dirty="0">
                <a:solidFill>
                  <a:srgbClr val="0070C0"/>
                </a:solidFill>
                <a:latin typeface="Consolas" pitchFamily="49" charset="0"/>
                <a:cs typeface="Consolas" pitchFamily="49" charset="0"/>
              </a:rPr>
              <a:t>   MOV</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a:t>
            </a:r>
            <a:r>
              <a:rPr lang="en-US" sz="1050" b="1" dirty="0" smtClean="0">
                <a:solidFill>
                  <a:srgbClr val="FF0000"/>
                </a:solidFill>
                <a:latin typeface="Consolas" pitchFamily="49" charset="0"/>
                <a:cs typeface="Consolas" pitchFamily="49" charset="0"/>
              </a:rPr>
              <a:t>0xAA</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a:latin typeface="Consolas" pitchFamily="49" charset="0"/>
                <a:cs typeface="Consolas" pitchFamily="49" charset="0"/>
              </a:rPr>
              <a:t>#</a:t>
            </a:r>
            <a:r>
              <a:rPr lang="en-US" sz="1050" b="1" dirty="0" smtClean="0">
                <a:latin typeface="Consolas" pitchFamily="49" charset="0"/>
                <a:cs typeface="Consolas" pitchFamily="49" charset="0"/>
              </a:rPr>
              <a:t>PLLFEED0</a:t>
            </a:r>
            <a:r>
              <a:rPr lang="en-US" sz="1050" b="1" dirty="0">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PLLFEED0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0xAA</a:t>
            </a:r>
            <a:endParaRPr lang="en-US" sz="1050" b="1" dirty="0">
              <a:solidFill>
                <a:schemeClr val="bg1">
                  <a:lumMod val="50000"/>
                </a:schemeClr>
              </a:solidFill>
              <a:latin typeface="Consolas" pitchFamily="49" charset="0"/>
              <a:cs typeface="Consolas" pitchFamily="49" charset="0"/>
            </a:endParaRP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MOV</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solidFill>
                  <a:srgbClr val="FF0000"/>
                </a:solidFill>
                <a:latin typeface="Consolas" pitchFamily="49" charset="0"/>
                <a:cs typeface="Consolas" pitchFamily="49" charset="0"/>
              </a:rPr>
              <a:t>0x55</a:t>
            </a:r>
            <a:endParaRPr lang="en-US" sz="1050" b="1" dirty="0">
              <a:solidFill>
                <a:srgbClr val="FF0000"/>
              </a:solidFill>
              <a:latin typeface="Consolas" pitchFamily="49" charset="0"/>
              <a:cs typeface="Consolas" pitchFamily="49" charset="0"/>
            </a:endParaRPr>
          </a:p>
          <a:p>
            <a:r>
              <a:rPr lang="en-US" sz="1050" b="1" dirty="0">
                <a:solidFill>
                  <a:srgbClr val="0070C0"/>
                </a:solidFill>
                <a:latin typeface="Consolas" pitchFamily="49" charset="0"/>
                <a:cs typeface="Consolas" pitchFamily="49" charset="0"/>
              </a:rPr>
              <a:t>   STR</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a:latin typeface="Consolas" pitchFamily="49" charset="0"/>
                <a:cs typeface="Consolas" pitchFamily="49" charset="0"/>
              </a:rPr>
              <a:t>#PLLFEED0] </a:t>
            </a:r>
            <a:r>
              <a:rPr lang="en-US" sz="1050" b="1" dirty="0">
                <a:solidFill>
                  <a:schemeClr val="bg1">
                    <a:lumMod val="50000"/>
                  </a:schemeClr>
                </a:solidFill>
                <a:latin typeface="Consolas" pitchFamily="49" charset="0"/>
                <a:cs typeface="Consolas" pitchFamily="49" charset="0"/>
              </a:rPr>
              <a:t>; PLLFEED0 = 0xAA;</a:t>
            </a:r>
            <a:endParaRPr lang="en-US" sz="1050" b="1" dirty="0" smtClean="0">
              <a:solidFill>
                <a:schemeClr val="bg1">
                  <a:lumMod val="50000"/>
                </a:schemeClr>
              </a:solidFill>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Wait for ‘1’ in PLLSTAT0.PLOCK</a:t>
            </a:r>
          </a:p>
          <a:p>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‘do .. while’ </a:t>
            </a:r>
            <a:r>
              <a:rPr lang="en-US" sz="1050" b="1" dirty="0" smtClean="0">
                <a:solidFill>
                  <a:schemeClr val="bg1">
                    <a:lumMod val="50000"/>
                  </a:schemeClr>
                </a:solidFill>
                <a:latin typeface="Consolas" pitchFamily="49" charset="0"/>
                <a:cs typeface="Consolas" pitchFamily="49" charset="0"/>
              </a:rPr>
              <a:t>loop</a:t>
            </a:r>
          </a:p>
          <a:p>
            <a:r>
              <a:rPr lang="en-US" sz="1050" b="1" dirty="0" err="1" smtClean="0">
                <a:latin typeface="Consolas" pitchFamily="49" charset="0"/>
                <a:cs typeface="Consolas" pitchFamily="49" charset="0"/>
              </a:rPr>
              <a:t>wait_for_pll</a:t>
            </a:r>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a:t>
            </a:r>
            <a:r>
              <a:rPr lang="en-US" sz="1050" b="1" dirty="0">
                <a:latin typeface="Consolas" panose="020B0609020204030204" pitchFamily="49" charset="0"/>
                <a:cs typeface="Consolas" panose="020B0609020204030204" pitchFamily="49" charset="0"/>
              </a:rPr>
              <a:t>PLLSTAT0</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R2 = </a:t>
            </a:r>
            <a:r>
              <a:rPr lang="en-US" sz="1050" b="1" dirty="0">
                <a:solidFill>
                  <a:schemeClr val="bg1">
                    <a:lumMod val="50000"/>
                  </a:schemeClr>
                </a:solidFill>
                <a:latin typeface="Consolas" panose="020B0609020204030204" pitchFamily="49" charset="0"/>
                <a:cs typeface="Consolas" panose="020B0609020204030204" pitchFamily="49" charset="0"/>
              </a:rPr>
              <a:t>PLLSTAT0</a:t>
            </a:r>
            <a:endParaRPr lang="en-US" sz="1050" b="1" dirty="0" smtClean="0">
              <a:solidFill>
                <a:schemeClr val="bg1">
                  <a:lumMod val="50000"/>
                </a:schemeClr>
              </a:solidFill>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#PLLSTAT_PLOCK</a:t>
            </a:r>
            <a:r>
              <a:rPr lang="en-US" sz="1050" b="1" dirty="0" smtClean="0">
                <a:solidFill>
                  <a:schemeClr val="bg1">
                    <a:lumMod val="50000"/>
                  </a:schemeClr>
                </a:solidFill>
                <a:latin typeface="Consolas" pitchFamily="49" charset="0"/>
                <a:cs typeface="Consolas" pitchFamily="49" charset="0"/>
              </a:rPr>
              <a:t>  ; Check PLOCK bit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err="1" smtClean="0">
                <a:latin typeface="Consolas" pitchFamily="49" charset="0"/>
                <a:cs typeface="Consolas" pitchFamily="49" charset="0"/>
              </a:rPr>
              <a:t>wait_for_pll</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repeat </a:t>
            </a:r>
            <a:r>
              <a:rPr lang="en-US" sz="1050" b="1" dirty="0" smtClean="0">
                <a:solidFill>
                  <a:schemeClr val="bg1">
                    <a:lumMod val="50000"/>
                  </a:schemeClr>
                </a:solidFill>
                <a:latin typeface="Consolas" pitchFamily="49" charset="0"/>
                <a:cs typeface="Consolas" pitchFamily="49" charset="0"/>
              </a:rPr>
              <a:t>if still 0</a:t>
            </a:r>
            <a:r>
              <a:rPr lang="en-US" sz="1050" b="1" dirty="0" smtClean="0">
                <a:latin typeface="Consolas" pitchFamily="49" charset="0"/>
                <a:cs typeface="Consolas" pitchFamily="49" charset="0"/>
              </a:rPr>
              <a:t> </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a:t>
            </a:r>
            <a:r>
              <a:rPr lang="en-US" sz="1050" b="1" dirty="0">
                <a:solidFill>
                  <a:schemeClr val="bg1">
                    <a:lumMod val="50000"/>
                  </a:schemeClr>
                </a:solidFill>
                <a:latin typeface="Consolas" panose="020B0609020204030204" pitchFamily="49" charset="0"/>
                <a:cs typeface="Consolas" panose="020B0609020204030204" pitchFamily="49" charset="0"/>
              </a:rPr>
              <a:t>CCLKSEL.CCLKSEL</a:t>
            </a:r>
            <a:r>
              <a:rPr lang="en-US" sz="1050" b="1" dirty="0" smtClean="0">
                <a:solidFill>
                  <a:schemeClr val="bg1">
                    <a:lumMod val="50000"/>
                  </a:schemeClr>
                </a:solidFill>
                <a:latin typeface="Consolas" pitchFamily="49" charset="0"/>
                <a:cs typeface="Consolas" pitchFamily="49" charset="0"/>
              </a:rPr>
              <a:t> bit to ‘1’</a:t>
            </a:r>
          </a:p>
          <a:p>
            <a:r>
              <a:rPr lang="en-US" sz="1050" b="1" dirty="0" smtClean="0">
                <a:solidFill>
                  <a:schemeClr val="bg1">
                    <a:lumMod val="50000"/>
                  </a:schemeClr>
                </a:solidFill>
                <a:latin typeface="Consolas" pitchFamily="49" charset="0"/>
                <a:cs typeface="Consolas" pitchFamily="49" charset="0"/>
              </a:rPr>
              <a:t>; ‘Read-Modify-Write’ method</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#CCLKSEL]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R2 = CCLKSEL</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Read!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ORR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#CCLKSEL_CCLKSEL </a:t>
            </a:r>
            <a:r>
              <a:rPr lang="en-US" sz="1050" b="1" dirty="0">
                <a:solidFill>
                  <a:schemeClr val="bg1">
                    <a:lumMod val="50000"/>
                  </a:schemeClr>
                </a:solidFill>
                <a:latin typeface="Consolas" pitchFamily="49" charset="0"/>
                <a:cs typeface="Consolas" pitchFamily="49" charset="0"/>
              </a:rPr>
              <a:t>; Modify! Set bit...</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#CCLKSEL]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CCLKSEL</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R2 –- Write! </a:t>
            </a:r>
            <a:endParaRPr lang="en-US" sz="1050" b="1" dirty="0" smtClean="0">
              <a:solidFill>
                <a:schemeClr val="bg1">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1137592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4801314"/>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endParaRPr lang="en-US" sz="900" b="1" dirty="0" smtClean="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PLLCON0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0x080</a:t>
            </a:r>
          </a:p>
          <a:p>
            <a:r>
              <a:rPr lang="en-US" sz="900" b="1" dirty="0" smtClean="0">
                <a:latin typeface="Consolas" pitchFamily="49" charset="0"/>
                <a:cs typeface="Consolas" pitchFamily="49" charset="0"/>
              </a:rPr>
              <a:t>PLLCFG0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0x084</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PLLSTAT0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0x088</a:t>
            </a:r>
          </a:p>
          <a:p>
            <a:r>
              <a:rPr lang="en-US" sz="900" b="1" dirty="0" smtClean="0">
                <a:latin typeface="Consolas" pitchFamily="49" charset="0"/>
                <a:cs typeface="Consolas" pitchFamily="49" charset="0"/>
              </a:rPr>
              <a:t>PLLFEED0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0x08C</a:t>
            </a:r>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a:t>
            </a:r>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CCLKSEL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0x104</a:t>
            </a:r>
          </a:p>
          <a:p>
            <a:r>
              <a:rPr lang="en-US" sz="900" b="1" dirty="0" smtClean="0">
                <a:latin typeface="Consolas" pitchFamily="49" charset="0"/>
                <a:cs typeface="Consolas" pitchFamily="49" charset="0"/>
              </a:rPr>
              <a:t>...</a:t>
            </a:r>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CCLKSEL_DIV0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CCLKSEL_DIV1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CCLKSEL_DIV2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CCLKSEL_DIV32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31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CCLKSEL_CCLKSEL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a:solidFill>
                  <a:srgbClr val="FF0000"/>
                </a:solidFill>
                <a:latin typeface="Consolas" pitchFamily="49" charset="0"/>
                <a:cs typeface="Consolas" pitchFamily="49" charset="0"/>
              </a:rPr>
              <a:t>0x0100</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PLLCON_PLLE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PLLCFG_MSEL_1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PLLCFG_MSEL_2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PLLCFG_MSEL_3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PLLCFG_MSEL_32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31</a:t>
            </a:r>
            <a:endParaRPr lang="en-US" sz="900" b="1" dirty="0">
              <a:solidFill>
                <a:srgbClr val="FF0000"/>
              </a:solidFill>
              <a:latin typeface="Consolas" pitchFamily="49" charset="0"/>
              <a:cs typeface="Consolas" pitchFamily="49" charset="0"/>
            </a:endParaRPr>
          </a:p>
          <a:p>
            <a:r>
              <a:rPr lang="en-US" sz="900" b="1" dirty="0">
                <a:latin typeface="Consolas" pitchFamily="49" charset="0"/>
                <a:cs typeface="Consolas" pitchFamily="49" charset="0"/>
              </a:rPr>
              <a:t>	</a:t>
            </a:r>
          </a:p>
          <a:p>
            <a:r>
              <a:rPr lang="en-US" sz="900" b="1" dirty="0" smtClean="0">
                <a:latin typeface="Consolas" pitchFamily="49" charset="0"/>
                <a:cs typeface="Consolas" pitchFamily="49" charset="0"/>
              </a:rPr>
              <a:t>PLLCFG_PSEL_1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1</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PLLCFG_PSEL_4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2</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r>
              <a:rPr lang="en-US" sz="900" b="1" dirty="0" smtClean="0">
                <a:latin typeface="Consolas" pitchFamily="49" charset="0"/>
                <a:cs typeface="Consolas" pitchFamily="49" charset="0"/>
              </a:rPr>
              <a:t>PLLCFG_PSEL_8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3</a:t>
            </a:r>
            <a:r>
              <a:rPr lang="en-US" sz="900" b="1" dirty="0">
                <a:latin typeface="Consolas" pitchFamily="49" charset="0"/>
                <a:cs typeface="Consolas" pitchFamily="49" charset="0"/>
              </a:rPr>
              <a:t>&lt;&lt;</a:t>
            </a:r>
            <a:r>
              <a:rPr lang="en-US" sz="900" b="1" dirty="0">
                <a:solidFill>
                  <a:srgbClr val="FF0000"/>
                </a:solidFill>
                <a:latin typeface="Consolas" pitchFamily="49" charset="0"/>
                <a:cs typeface="Consolas" pitchFamily="49" charset="0"/>
              </a:rPr>
              <a:t>5</a:t>
            </a:r>
            <a:r>
              <a:rPr lang="en-US" sz="900" b="1" dirty="0">
                <a:latin typeface="Consolas" pitchFamily="49" charset="0"/>
                <a:cs typeface="Consolas" pitchFamily="49" charset="0"/>
              </a:rPr>
              <a:t>)</a:t>
            </a:r>
          </a:p>
          <a:p>
            <a:endParaRPr lang="en-US" sz="900" b="1" dirty="0">
              <a:latin typeface="Consolas" pitchFamily="49" charset="0"/>
              <a:cs typeface="Consolas" pitchFamily="49" charset="0"/>
            </a:endParaRPr>
          </a:p>
          <a:p>
            <a:r>
              <a:rPr lang="en-US" sz="900" b="1" dirty="0" smtClean="0">
                <a:latin typeface="Consolas" pitchFamily="49" charset="0"/>
                <a:cs typeface="Consolas" pitchFamily="49" charset="0"/>
              </a:rPr>
              <a:t>PLLSTAT_PLLE_STAT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0x100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PLLSTAT_PLOCK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a:t>
            </a:r>
            <a:endParaRPr lang="en-US" sz="900" b="1" dirty="0">
              <a:solidFill>
                <a:srgbClr val="FF0000"/>
              </a:solidFill>
              <a:latin typeface="Consolas" pitchFamily="49" charset="0"/>
              <a:cs typeface="Consolas" pitchFamily="49" charset="0"/>
            </a:endParaRPr>
          </a:p>
          <a:p>
            <a:r>
              <a:rPr lang="en-US" sz="900" b="1" dirty="0" smtClean="0">
                <a:latin typeface="Consolas" pitchFamily="49" charset="0"/>
                <a:cs typeface="Consolas" pitchFamily="49" charset="0"/>
              </a:rPr>
              <a:t>	</a:t>
            </a:r>
          </a:p>
        </p:txBody>
      </p:sp>
      <p:sp>
        <p:nvSpPr>
          <p:cNvPr id="10" name="Rectangle 9"/>
          <p:cNvSpPr/>
          <p:nvPr/>
        </p:nvSpPr>
        <p:spPr>
          <a:xfrm>
            <a:off x="0" y="533400"/>
            <a:ext cx="9144000" cy="307777"/>
          </a:xfrm>
          <a:prstGeom prst="rect">
            <a:avLst/>
          </a:prstGeom>
        </p:spPr>
        <p:txBody>
          <a:bodyPr wrap="square">
            <a:spAutoFit/>
          </a:bodyPr>
          <a:lstStyle/>
          <a:p>
            <a:pPr algn="ctr"/>
            <a:r>
              <a:rPr lang="en-US" sz="1400" b="1" dirty="0" smtClean="0"/>
              <a:t>Clock Generation</a:t>
            </a:r>
            <a:endParaRPr lang="en-US" sz="1400" dirty="0"/>
          </a:p>
        </p:txBody>
      </p:sp>
      <p:sp>
        <p:nvSpPr>
          <p:cNvPr id="8" name="TextBox 7"/>
          <p:cNvSpPr txBox="1"/>
          <p:nvPr/>
        </p:nvSpPr>
        <p:spPr>
          <a:xfrm>
            <a:off x="4206114" y="1264210"/>
            <a:ext cx="4092787" cy="5262979"/>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 Turning On PLL0</a:t>
            </a:r>
          </a:p>
          <a:p>
            <a:r>
              <a:rPr lang="en-US" sz="1050" b="1" dirty="0" smtClean="0">
                <a:solidFill>
                  <a:schemeClr val="bg1">
                    <a:lumMod val="50000"/>
                  </a:schemeClr>
                </a:solidFill>
                <a:latin typeface="Consolas" pitchFamily="49" charset="0"/>
                <a:cs typeface="Consolas" pitchFamily="49" charset="0"/>
              </a:rPr>
              <a:t>; ‘Base-offset’ method </a:t>
            </a:r>
          </a:p>
          <a:p>
            <a:r>
              <a:rPr lang="en-US" sz="1050" b="1" dirty="0" smtClean="0">
                <a:solidFill>
                  <a:schemeClr val="bg1">
                    <a:lumMod val="50000"/>
                  </a:schemeClr>
                </a:solidFill>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r>
              <a:rPr lang="en-US" sz="1050" b="1" dirty="0" smtClean="0">
                <a:solidFill>
                  <a:schemeClr val="bg1">
                    <a:lumMod val="50000"/>
                  </a:schemeClr>
                </a:solidFill>
                <a:latin typeface="Consolas" panose="020B0609020204030204" pitchFamily="49" charset="0"/>
                <a:cs typeface="Consolas"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Run OSC and switch </a:t>
            </a:r>
            <a:r>
              <a:rPr lang="en-US" sz="1050" b="1" dirty="0" err="1">
                <a:solidFill>
                  <a:schemeClr val="bg1">
                    <a:lumMod val="50000"/>
                  </a:schemeClr>
                </a:solidFill>
                <a:latin typeface="Consolas" panose="020B0609020204030204" pitchFamily="49" charset="0"/>
                <a:cs typeface="Consolas" panose="020B0609020204030204" pitchFamily="49" charset="0"/>
              </a:rPr>
              <a:t>sysclk</a:t>
            </a:r>
            <a:r>
              <a:rPr lang="en-US" sz="1050" b="1" dirty="0">
                <a:solidFill>
                  <a:schemeClr val="bg1">
                    <a:lumMod val="50000"/>
                  </a:schemeClr>
                </a:solidFill>
                <a:latin typeface="Consolas" panose="020B0609020204030204" pitchFamily="49" charset="0"/>
                <a:cs typeface="Consolas" panose="020B0609020204030204" pitchFamily="49" charset="0"/>
              </a:rPr>
              <a:t> to </a:t>
            </a:r>
            <a:r>
              <a:rPr lang="en-US" sz="1050" b="1" dirty="0" smtClean="0">
                <a:solidFill>
                  <a:schemeClr val="bg1">
                    <a:lumMod val="50000"/>
                  </a:schemeClr>
                </a:solidFill>
                <a:latin typeface="Consolas" panose="020B0609020204030204" pitchFamily="49" charset="0"/>
                <a:cs typeface="Consolas" panose="020B0609020204030204" pitchFamily="49" charset="0"/>
              </a:rPr>
              <a:t>OSC</a:t>
            </a:r>
          </a:p>
          <a:p>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SYSTEM_CTRL_BASE</a:t>
            </a:r>
          </a:p>
          <a:p>
            <a:r>
              <a:rPr lang="en-US" sz="1050" b="1" dirty="0" smtClean="0">
                <a:latin typeface="Consolas" pitchFamily="49" charset="0"/>
                <a:cs typeface="Consolas" pitchFamily="49" charset="0"/>
              </a:rPr>
              <a:t>...</a:t>
            </a:r>
          </a:p>
          <a:p>
            <a:r>
              <a:rPr lang="en-US" sz="1050" b="1" dirty="0" smtClean="0">
                <a:solidFill>
                  <a:schemeClr val="bg1">
                    <a:lumMod val="50000"/>
                  </a:schemeClr>
                </a:solidFill>
                <a:latin typeface="Consolas" panose="020B0609020204030204" pitchFamily="49" charset="0"/>
                <a:cs typeface="Consolas"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Write </a:t>
            </a:r>
            <a:r>
              <a:rPr lang="en-US" sz="1050" b="1" dirty="0" smtClean="0">
                <a:solidFill>
                  <a:schemeClr val="bg1">
                    <a:lumMod val="50000"/>
                  </a:schemeClr>
                </a:solidFill>
                <a:latin typeface="Consolas" panose="020B0609020204030204" pitchFamily="49" charset="0"/>
                <a:cs typeface="Consolas" panose="020B0609020204030204" pitchFamily="49" charset="0"/>
              </a:rPr>
              <a:t>PSEL=4 </a:t>
            </a:r>
            <a:r>
              <a:rPr lang="en-US" sz="1050" b="1" dirty="0">
                <a:solidFill>
                  <a:schemeClr val="bg1">
                    <a:lumMod val="50000"/>
                  </a:schemeClr>
                </a:solidFill>
                <a:latin typeface="Consolas" panose="020B0609020204030204" pitchFamily="49" charset="0"/>
                <a:cs typeface="Consolas" panose="020B0609020204030204" pitchFamily="49" charset="0"/>
              </a:rPr>
              <a:t>and </a:t>
            </a:r>
            <a:r>
              <a:rPr lang="en-US" sz="1050" b="1" dirty="0" smtClean="0">
                <a:solidFill>
                  <a:schemeClr val="bg1">
                    <a:lumMod val="50000"/>
                  </a:schemeClr>
                </a:solidFill>
                <a:latin typeface="Consolas" panose="020B0609020204030204" pitchFamily="49" charset="0"/>
                <a:cs typeface="Consolas" panose="020B0609020204030204" pitchFamily="49" charset="0"/>
              </a:rPr>
              <a:t>MSEL=3 </a:t>
            </a:r>
            <a:r>
              <a:rPr lang="en-US" sz="1050" b="1" dirty="0">
                <a:solidFill>
                  <a:schemeClr val="bg1">
                    <a:lumMod val="50000"/>
                  </a:schemeClr>
                </a:solidFill>
                <a:latin typeface="Consolas" panose="020B0609020204030204" pitchFamily="49" charset="0"/>
                <a:cs typeface="Consolas" panose="020B0609020204030204" pitchFamily="49" charset="0"/>
              </a:rPr>
              <a:t>into </a:t>
            </a:r>
            <a:r>
              <a:rPr lang="en-US" sz="1050" b="1" dirty="0" smtClean="0">
                <a:solidFill>
                  <a:schemeClr val="bg1">
                    <a:lumMod val="50000"/>
                  </a:schemeClr>
                </a:solidFill>
                <a:latin typeface="Consolas" panose="020B0609020204030204" pitchFamily="49" charset="0"/>
                <a:cs typeface="Consolas" panose="020B0609020204030204" pitchFamily="49" charset="0"/>
              </a:rPr>
              <a:t>PLLCFG0</a:t>
            </a:r>
          </a:p>
          <a:p>
            <a:r>
              <a:rPr lang="en-US" sz="1050" b="1" dirty="0" smtClean="0">
                <a:solidFill>
                  <a:schemeClr val="bg1">
                    <a:lumMod val="50000"/>
                  </a:schemeClr>
                </a:solidFill>
                <a:latin typeface="Consolas" panose="020B0609020204030204" pitchFamily="49" charset="0"/>
                <a:cs typeface="Consolas" panose="020B0609020204030204" pitchFamily="49" charset="0"/>
              </a:rPr>
              <a:t>; </a:t>
            </a:r>
            <a:r>
              <a:rPr lang="en-US" sz="1050" b="1" dirty="0">
                <a:solidFill>
                  <a:schemeClr val="bg1">
                    <a:lumMod val="50000"/>
                  </a:schemeClr>
                </a:solidFill>
                <a:latin typeface="Consolas" pitchFamily="49" charset="0"/>
                <a:cs typeface="Consolas" pitchFamily="49" charset="0"/>
              </a:rPr>
              <a:t>‘Write all at once’ method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a:latin typeface="Consolas" pitchFamily="49" charset="0"/>
                <a:cs typeface="Consolas" pitchFamily="49" charset="0"/>
              </a:rPr>
              <a:t>=(</a:t>
            </a:r>
            <a:r>
              <a:rPr lang="en-US" sz="1050" b="1" dirty="0" smtClean="0">
                <a:latin typeface="Consolas" pitchFamily="49" charset="0"/>
                <a:cs typeface="Consolas" pitchFamily="49" charset="0"/>
              </a:rPr>
              <a:t>PLLCFG_MSEL_3:OR:PLLCFG_PSEL_4)</a:t>
            </a:r>
          </a:p>
          <a:p>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#PLLCFG0</a:t>
            </a:r>
            <a:r>
              <a:rPr lang="en-US" sz="1050" b="1" dirty="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PLLCFG0 = R2</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a:solidFill>
                  <a:schemeClr val="bg1">
                    <a:lumMod val="50000"/>
                  </a:schemeClr>
                </a:solidFill>
                <a:latin typeface="Consolas" panose="020B0609020204030204" pitchFamily="49" charset="0"/>
                <a:cs typeface="Consolas" panose="020B0609020204030204" pitchFamily="49" charset="0"/>
              </a:rPr>
              <a:t>Set PLLCON0.PLLE bit to ‘1’</a:t>
            </a:r>
          </a:p>
          <a:p>
            <a:r>
              <a:rPr lang="en-US" sz="1050" b="1" dirty="0">
                <a:solidFill>
                  <a:schemeClr val="bg1">
                    <a:lumMod val="50000"/>
                  </a:schemeClr>
                </a:solidFill>
                <a:latin typeface="Consolas" panose="020B0609020204030204" pitchFamily="49" charset="0"/>
                <a:cs typeface="Consolas" panose="020B0609020204030204" pitchFamily="49" charset="0"/>
              </a:rPr>
              <a:t>; ‘Write all at once’ method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MOV</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#PLLCON_PLLE</a:t>
            </a:r>
          </a:p>
          <a:p>
            <a:r>
              <a:rPr lang="en-US" sz="1050" b="1" dirty="0" smtClean="0">
                <a:solidFill>
                  <a:srgbClr val="0070C0"/>
                </a:solidFill>
                <a:latin typeface="Consolas" pitchFamily="49" charset="0"/>
                <a:cs typeface="Consolas" pitchFamily="49" charset="0"/>
              </a:rPr>
              <a:t>   </a:t>
            </a:r>
            <a:r>
              <a:rPr lang="en-US" sz="1050" b="1" dirty="0">
                <a:solidFill>
                  <a:srgbClr val="0070C0"/>
                </a:solidFill>
                <a:latin typeface="Consolas" pitchFamily="49" charset="0"/>
                <a:cs typeface="Consolas" pitchFamily="49" charset="0"/>
              </a:rPr>
              <a:t>STR</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#PLLCON0]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PLLCON0 </a:t>
            </a:r>
            <a:r>
              <a:rPr lang="en-US" sz="1050" b="1" dirty="0">
                <a:solidFill>
                  <a:schemeClr val="bg1">
                    <a:lumMod val="50000"/>
                  </a:schemeClr>
                </a:solidFill>
                <a:latin typeface="Consolas" pitchFamily="49" charset="0"/>
                <a:cs typeface="Consolas" pitchFamily="49" charset="0"/>
              </a:rPr>
              <a:t>= R2</a:t>
            </a:r>
            <a:endParaRPr lang="en-US" sz="1050" b="1" dirty="0" smtClean="0">
              <a:solidFill>
                <a:schemeClr val="bg1">
                  <a:lumMod val="50000"/>
                </a:schemeClr>
              </a:solidFill>
              <a:latin typeface="Consolas" pitchFamily="49" charset="0"/>
              <a:cs typeface="Consolas" pitchFamily="49" charset="0"/>
            </a:endParaRPr>
          </a:p>
          <a:p>
            <a:r>
              <a:rPr lang="en-US" sz="1050" b="1" dirty="0">
                <a:solidFill>
                  <a:schemeClr val="bg1">
                    <a:lumMod val="50000"/>
                  </a:schemeClr>
                </a:solidFill>
                <a:latin typeface="Consolas" panose="020B0609020204030204" pitchFamily="49" charset="0"/>
                <a:cs typeface="Consolas" pitchFamily="49" charset="0"/>
              </a:rPr>
              <a:t>; Write </a:t>
            </a:r>
            <a:r>
              <a:rPr lang="en-US" sz="1050" b="1" dirty="0" smtClean="0">
                <a:solidFill>
                  <a:schemeClr val="bg1">
                    <a:lumMod val="50000"/>
                  </a:schemeClr>
                </a:solidFill>
                <a:latin typeface="Consolas" panose="020B0609020204030204" pitchFamily="49" charset="0"/>
                <a:cs typeface="Consolas" panose="020B0609020204030204" pitchFamily="49" charset="0"/>
              </a:rPr>
              <a:t>0xAA and 0x55 </a:t>
            </a:r>
            <a:r>
              <a:rPr lang="en-US" sz="1050" b="1" dirty="0">
                <a:solidFill>
                  <a:schemeClr val="bg1">
                    <a:lumMod val="50000"/>
                  </a:schemeClr>
                </a:solidFill>
                <a:latin typeface="Consolas" panose="020B0609020204030204" pitchFamily="49" charset="0"/>
                <a:cs typeface="Consolas" panose="020B0609020204030204" pitchFamily="49" charset="0"/>
              </a:rPr>
              <a:t>into PLLFEED0</a:t>
            </a:r>
          </a:p>
          <a:p>
            <a:r>
              <a:rPr lang="en-US" sz="1050" b="1" dirty="0" smtClean="0">
                <a:solidFill>
                  <a:schemeClr val="bg1">
                    <a:lumMod val="50000"/>
                  </a:schemeClr>
                </a:solidFill>
                <a:latin typeface="Consolas" panose="020B0609020204030204" pitchFamily="49" charset="0"/>
                <a:cs typeface="Consolas" panose="020B0609020204030204" pitchFamily="49" charset="0"/>
              </a:rPr>
              <a:t>; </a:t>
            </a:r>
            <a:r>
              <a:rPr lang="en-US" sz="1050" b="1" dirty="0">
                <a:solidFill>
                  <a:schemeClr val="bg1">
                    <a:lumMod val="50000"/>
                  </a:schemeClr>
                </a:solidFill>
                <a:latin typeface="Consolas" panose="020B0609020204030204" pitchFamily="49" charset="0"/>
                <a:cs typeface="Consolas" panose="020B0609020204030204" pitchFamily="49" charset="0"/>
              </a:rPr>
              <a:t>‘Write all at once’ method</a:t>
            </a:r>
          </a:p>
          <a:p>
            <a:r>
              <a:rPr lang="en-US" sz="1050" b="1" dirty="0">
                <a:solidFill>
                  <a:srgbClr val="0070C0"/>
                </a:solidFill>
                <a:latin typeface="Consolas" pitchFamily="49" charset="0"/>
                <a:cs typeface="Consolas" pitchFamily="49" charset="0"/>
              </a:rPr>
              <a:t>   MOV</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a:t>
            </a:r>
            <a:r>
              <a:rPr lang="en-US" sz="1050" b="1" dirty="0" smtClean="0">
                <a:solidFill>
                  <a:srgbClr val="FF0000"/>
                </a:solidFill>
                <a:latin typeface="Consolas" pitchFamily="49" charset="0"/>
                <a:cs typeface="Consolas" pitchFamily="49" charset="0"/>
              </a:rPr>
              <a:t>0xAA</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STR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a:latin typeface="Consolas" pitchFamily="49" charset="0"/>
                <a:cs typeface="Consolas" pitchFamily="49" charset="0"/>
              </a:rPr>
              <a:t>#</a:t>
            </a:r>
            <a:r>
              <a:rPr lang="en-US" sz="1050" b="1" dirty="0" smtClean="0">
                <a:latin typeface="Consolas" pitchFamily="49" charset="0"/>
                <a:cs typeface="Consolas" pitchFamily="49" charset="0"/>
              </a:rPr>
              <a:t>PLLFEED0</a:t>
            </a:r>
            <a:r>
              <a:rPr lang="en-US" sz="1050" b="1" dirty="0">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PLLFEED0 </a:t>
            </a:r>
            <a:r>
              <a:rPr lang="en-US" sz="1050" b="1" dirty="0">
                <a:solidFill>
                  <a:schemeClr val="bg1">
                    <a:lumMod val="50000"/>
                  </a:schemeClr>
                </a:solidFill>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0xAA</a:t>
            </a:r>
            <a:endParaRPr lang="en-US" sz="1050" b="1" dirty="0">
              <a:solidFill>
                <a:schemeClr val="bg1">
                  <a:lumMod val="50000"/>
                </a:schemeClr>
              </a:solidFill>
              <a:latin typeface="Consolas" pitchFamily="49" charset="0"/>
              <a:cs typeface="Consolas" pitchFamily="49" charset="0"/>
            </a:endParaRP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MOV</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solidFill>
                  <a:srgbClr val="FF0000"/>
                </a:solidFill>
                <a:latin typeface="Consolas" pitchFamily="49" charset="0"/>
                <a:cs typeface="Consolas" pitchFamily="49" charset="0"/>
              </a:rPr>
              <a:t>0x55</a:t>
            </a:r>
            <a:endParaRPr lang="en-US" sz="1050" b="1" dirty="0">
              <a:solidFill>
                <a:srgbClr val="FF0000"/>
              </a:solidFill>
              <a:latin typeface="Consolas" pitchFamily="49" charset="0"/>
              <a:cs typeface="Consolas" pitchFamily="49" charset="0"/>
            </a:endParaRPr>
          </a:p>
          <a:p>
            <a:r>
              <a:rPr lang="en-US" sz="1050" b="1" dirty="0">
                <a:solidFill>
                  <a:srgbClr val="0070C0"/>
                </a:solidFill>
                <a:latin typeface="Consolas" pitchFamily="49" charset="0"/>
                <a:cs typeface="Consolas" pitchFamily="49" charset="0"/>
              </a:rPr>
              <a:t>   STR</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a:latin typeface="Consolas" pitchFamily="49" charset="0"/>
                <a:cs typeface="Consolas" pitchFamily="49" charset="0"/>
              </a:rPr>
              <a:t>#PLLFEED0] </a:t>
            </a:r>
            <a:r>
              <a:rPr lang="en-US" sz="1050" b="1" dirty="0">
                <a:solidFill>
                  <a:schemeClr val="bg1">
                    <a:lumMod val="50000"/>
                  </a:schemeClr>
                </a:solidFill>
                <a:latin typeface="Consolas" pitchFamily="49" charset="0"/>
                <a:cs typeface="Consolas" pitchFamily="49" charset="0"/>
              </a:rPr>
              <a:t>; PLLFEED0 = 0xAA;</a:t>
            </a:r>
            <a:endParaRPr lang="en-US" sz="1050" b="1" dirty="0" smtClean="0">
              <a:solidFill>
                <a:schemeClr val="bg1">
                  <a:lumMod val="50000"/>
                </a:schemeClr>
              </a:solidFill>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Wait for ‘1’ in PLLSTAT0.PLOCK</a:t>
            </a:r>
          </a:p>
          <a:p>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‘do .. while’ </a:t>
            </a:r>
            <a:r>
              <a:rPr lang="en-US" sz="1050" b="1" dirty="0" smtClean="0">
                <a:solidFill>
                  <a:schemeClr val="bg1">
                    <a:lumMod val="50000"/>
                  </a:schemeClr>
                </a:solidFill>
                <a:latin typeface="Consolas" pitchFamily="49" charset="0"/>
                <a:cs typeface="Consolas" pitchFamily="49" charset="0"/>
              </a:rPr>
              <a:t>loop</a:t>
            </a:r>
          </a:p>
          <a:p>
            <a:r>
              <a:rPr lang="en-US" sz="1050" b="1" dirty="0" err="1" smtClean="0">
                <a:latin typeface="Consolas" pitchFamily="49" charset="0"/>
                <a:cs typeface="Consolas" pitchFamily="49" charset="0"/>
              </a:rPr>
              <a:t>wait_for_pll</a:t>
            </a:r>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a:t>
            </a:r>
            <a:r>
              <a:rPr lang="en-US" sz="1050" b="1" dirty="0" smtClean="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a:t>
            </a:r>
            <a:r>
              <a:rPr lang="en-US" sz="1050" b="1" dirty="0">
                <a:latin typeface="Consolas" panose="020B0609020204030204" pitchFamily="49" charset="0"/>
                <a:cs typeface="Consolas" panose="020B0609020204030204" pitchFamily="49" charset="0"/>
              </a:rPr>
              <a:t>PLLSTAT0</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R2 = </a:t>
            </a:r>
            <a:r>
              <a:rPr lang="en-US" sz="1050" b="1" dirty="0">
                <a:solidFill>
                  <a:schemeClr val="bg1">
                    <a:lumMod val="50000"/>
                  </a:schemeClr>
                </a:solidFill>
                <a:latin typeface="Consolas" panose="020B0609020204030204" pitchFamily="49" charset="0"/>
                <a:cs typeface="Consolas" panose="020B0609020204030204" pitchFamily="49" charset="0"/>
              </a:rPr>
              <a:t>PLLSTAT0</a:t>
            </a:r>
            <a:endParaRPr lang="en-US" sz="1050" b="1" dirty="0" smtClean="0">
              <a:solidFill>
                <a:schemeClr val="bg1">
                  <a:lumMod val="50000"/>
                </a:schemeClr>
              </a:solidFill>
              <a:latin typeface="Consolas" pitchFamily="49" charset="0"/>
              <a:cs typeface="Consolas" pitchFamily="49" charset="0"/>
            </a:endParaRP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TST</a:t>
            </a:r>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a:t>
            </a:r>
            <a:r>
              <a:rPr lang="en-US" sz="1050" b="1" dirty="0" smtClean="0">
                <a:solidFill>
                  <a:schemeClr val="bg1">
                    <a:lumMod val="50000"/>
                  </a:schemeClr>
                </a:solidFill>
                <a:latin typeface="Consolas" pitchFamily="49" charset="0"/>
                <a:cs typeface="Consolas" pitchFamily="49" charset="0"/>
              </a:rPr>
              <a:t> </a:t>
            </a:r>
            <a:r>
              <a:rPr lang="en-US" sz="1050" b="1" dirty="0" smtClean="0">
                <a:latin typeface="Consolas" pitchFamily="49" charset="0"/>
                <a:cs typeface="Consolas" pitchFamily="49" charset="0"/>
              </a:rPr>
              <a:t>#PLLSTAT_PLOCK</a:t>
            </a:r>
            <a:r>
              <a:rPr lang="en-US" sz="1050" b="1" dirty="0" smtClean="0">
                <a:solidFill>
                  <a:schemeClr val="bg1">
                    <a:lumMod val="50000"/>
                  </a:schemeClr>
                </a:solidFill>
                <a:latin typeface="Consolas" pitchFamily="49" charset="0"/>
                <a:cs typeface="Consolas" pitchFamily="49" charset="0"/>
              </a:rPr>
              <a:t>  ; Check PLOCK bit</a:t>
            </a:r>
          </a:p>
          <a:p>
            <a:r>
              <a:rPr lang="en-US" sz="1050" b="1" dirty="0" smtClean="0">
                <a:solidFill>
                  <a:schemeClr val="bg1">
                    <a:lumMod val="50000"/>
                  </a:schemeClr>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BEQ</a:t>
            </a:r>
            <a:r>
              <a:rPr lang="en-US" sz="1050" b="1" dirty="0" smtClean="0">
                <a:solidFill>
                  <a:schemeClr val="bg1">
                    <a:lumMod val="50000"/>
                  </a:schemeClr>
                </a:solidFill>
                <a:latin typeface="Consolas" pitchFamily="49" charset="0"/>
                <a:cs typeface="Consolas" pitchFamily="49" charset="0"/>
              </a:rPr>
              <a:t> </a:t>
            </a:r>
            <a:r>
              <a:rPr lang="en-US" sz="1050" b="1" dirty="0" err="1" smtClean="0">
                <a:latin typeface="Consolas" pitchFamily="49" charset="0"/>
                <a:cs typeface="Consolas" pitchFamily="49" charset="0"/>
              </a:rPr>
              <a:t>wait_for_pll</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repeat </a:t>
            </a:r>
            <a:r>
              <a:rPr lang="en-US" sz="1050" b="1" dirty="0" smtClean="0">
                <a:solidFill>
                  <a:schemeClr val="bg1">
                    <a:lumMod val="50000"/>
                  </a:schemeClr>
                </a:solidFill>
                <a:latin typeface="Consolas" pitchFamily="49" charset="0"/>
                <a:cs typeface="Consolas" pitchFamily="49" charset="0"/>
              </a:rPr>
              <a:t>if still 0</a:t>
            </a:r>
            <a:r>
              <a:rPr lang="en-US" sz="1050" b="1" dirty="0" smtClean="0">
                <a:latin typeface="Consolas" pitchFamily="49" charset="0"/>
                <a:cs typeface="Consolas" pitchFamily="49" charset="0"/>
              </a:rPr>
              <a:t> </a:t>
            </a:r>
          </a:p>
          <a:p>
            <a:r>
              <a:rPr lang="en-US" sz="1050" b="1" dirty="0" smtClean="0">
                <a:solidFill>
                  <a:schemeClr val="bg1">
                    <a:lumMod val="50000"/>
                  </a:schemeClr>
                </a:solidFill>
                <a:latin typeface="Consolas" pitchFamily="49" charset="0"/>
                <a:cs typeface="Consolas" pitchFamily="49" charset="0"/>
              </a:rPr>
              <a:t>;</a:t>
            </a:r>
            <a:r>
              <a:rPr lang="en-US" sz="1050" b="1" dirty="0" smtClean="0"/>
              <a:t>  </a:t>
            </a:r>
            <a:r>
              <a:rPr lang="en-US" sz="1050" b="1" dirty="0" smtClean="0">
                <a:solidFill>
                  <a:schemeClr val="bg1">
                    <a:lumMod val="50000"/>
                  </a:schemeClr>
                </a:solidFill>
                <a:latin typeface="Consolas" pitchFamily="49" charset="0"/>
                <a:cs typeface="Consolas" pitchFamily="49" charset="0"/>
              </a:rPr>
              <a:t>Set </a:t>
            </a:r>
            <a:r>
              <a:rPr lang="en-US" sz="1050" b="1" dirty="0">
                <a:solidFill>
                  <a:schemeClr val="bg1">
                    <a:lumMod val="50000"/>
                  </a:schemeClr>
                </a:solidFill>
                <a:latin typeface="Consolas" panose="020B0609020204030204" pitchFamily="49" charset="0"/>
                <a:cs typeface="Consolas" panose="020B0609020204030204" pitchFamily="49" charset="0"/>
              </a:rPr>
              <a:t>CCLKSEL.CCLKSEL</a:t>
            </a:r>
            <a:r>
              <a:rPr lang="en-US" sz="1050" b="1" dirty="0" smtClean="0">
                <a:solidFill>
                  <a:schemeClr val="bg1">
                    <a:lumMod val="50000"/>
                  </a:schemeClr>
                </a:solidFill>
                <a:latin typeface="Consolas" pitchFamily="49" charset="0"/>
                <a:cs typeface="Consolas" pitchFamily="49" charset="0"/>
              </a:rPr>
              <a:t> bit to ‘1’</a:t>
            </a:r>
          </a:p>
          <a:p>
            <a:r>
              <a:rPr lang="en-US" sz="1050" b="1" dirty="0" smtClean="0">
                <a:solidFill>
                  <a:schemeClr val="bg1">
                    <a:lumMod val="50000"/>
                  </a:schemeClr>
                </a:solidFill>
                <a:latin typeface="Consolas" pitchFamily="49" charset="0"/>
                <a:cs typeface="Consolas" pitchFamily="49" charset="0"/>
              </a:rPr>
              <a:t>; ‘Read-Modify-Write’ method</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#CCLKSEL]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R2 = CCLKSEL</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Read!</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ORR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#CCLKSEL_CCLKSEL </a:t>
            </a:r>
            <a:r>
              <a:rPr lang="en-US" sz="1050" b="1" dirty="0">
                <a:solidFill>
                  <a:schemeClr val="bg1">
                    <a:lumMod val="50000"/>
                  </a:schemeClr>
                </a:solidFill>
                <a:latin typeface="Consolas" pitchFamily="49" charset="0"/>
                <a:cs typeface="Consolas" pitchFamily="49" charset="0"/>
              </a:rPr>
              <a:t>; Modify! Set bit...</a:t>
            </a:r>
          </a:p>
          <a:p>
            <a:r>
              <a:rPr lang="en-US" sz="1050" b="1" dirty="0">
                <a:solidFill>
                  <a:srgbClr val="0070C0"/>
                </a:solidFill>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R2</a:t>
            </a:r>
            <a:r>
              <a:rPr lang="en-US" sz="1050" b="1" dirty="0">
                <a:latin typeface="Consolas" pitchFamily="49" charset="0"/>
                <a:cs typeface="Consolas" pitchFamily="49" charset="0"/>
              </a:rPr>
              <a:t>, [</a:t>
            </a:r>
            <a:r>
              <a:rPr lang="en-US" sz="1050" b="1" dirty="0">
                <a:solidFill>
                  <a:srgbClr val="00B050"/>
                </a:solidFill>
                <a:latin typeface="Consolas" pitchFamily="49" charset="0"/>
                <a:cs typeface="Consolas" pitchFamily="49" charset="0"/>
              </a:rPr>
              <a:t>R1</a:t>
            </a:r>
            <a:r>
              <a:rPr lang="en-US" sz="1050" b="1" dirty="0">
                <a:latin typeface="Consolas" pitchFamily="49" charset="0"/>
                <a:cs typeface="Consolas" pitchFamily="49" charset="0"/>
              </a:rPr>
              <a:t>,</a:t>
            </a:r>
            <a:r>
              <a:rPr lang="en-US" sz="1050" b="1" dirty="0">
                <a:solidFill>
                  <a:srgbClr val="00B050"/>
                </a:solidFill>
                <a:latin typeface="Consolas" pitchFamily="49" charset="0"/>
                <a:cs typeface="Consolas" pitchFamily="49" charset="0"/>
              </a:rPr>
              <a:t> </a:t>
            </a:r>
            <a:r>
              <a:rPr lang="en-US" sz="1050" b="1" dirty="0" smtClean="0">
                <a:latin typeface="Consolas" pitchFamily="49" charset="0"/>
                <a:cs typeface="Consolas" pitchFamily="49" charset="0"/>
              </a:rPr>
              <a:t>#CCLKSEL]   </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CCLKSEL</a:t>
            </a:r>
            <a:r>
              <a:rPr lang="en-US" sz="1050" b="1" dirty="0" smtClean="0">
                <a:solidFill>
                  <a:schemeClr val="bg1">
                    <a:lumMod val="50000"/>
                  </a:schemeClr>
                </a:solidFill>
                <a:latin typeface="Consolas" pitchFamily="49" charset="0"/>
                <a:cs typeface="Consolas" pitchFamily="49" charset="0"/>
              </a:rPr>
              <a:t> </a:t>
            </a:r>
            <a:r>
              <a:rPr lang="en-US" sz="1050" b="1" dirty="0">
                <a:solidFill>
                  <a:schemeClr val="bg1">
                    <a:lumMod val="50000"/>
                  </a:schemeClr>
                </a:solidFill>
                <a:latin typeface="Consolas" pitchFamily="49" charset="0"/>
                <a:cs typeface="Consolas" pitchFamily="49" charset="0"/>
              </a:rPr>
              <a:t>= R2 –- Write! </a:t>
            </a:r>
            <a:endParaRPr lang="en-US" sz="1050" b="1" dirty="0" smtClean="0">
              <a:solidFill>
                <a:schemeClr val="bg1">
                  <a:lumMod val="50000"/>
                </a:schemeClr>
              </a:solidFill>
              <a:latin typeface="Consolas" pitchFamily="49" charset="0"/>
              <a:cs typeface="Consolas" pitchFamily="49" charset="0"/>
            </a:endParaRPr>
          </a:p>
        </p:txBody>
      </p:sp>
      <p:sp>
        <p:nvSpPr>
          <p:cNvPr id="2" name="Rectangle 1"/>
          <p:cNvSpPr/>
          <p:nvPr/>
        </p:nvSpPr>
        <p:spPr>
          <a:xfrm>
            <a:off x="4038600" y="2727297"/>
            <a:ext cx="3725613"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38600" y="5029200"/>
            <a:ext cx="3725613"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005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21825" y="1905000"/>
            <a:ext cx="3921330" cy="2400657"/>
          </a:xfrm>
          <a:prstGeom prst="rect">
            <a:avLst/>
          </a:prstGeom>
          <a:noFill/>
        </p:spPr>
        <p:txBody>
          <a:bodyPr wrap="none" rtlCol="0">
            <a:spAutoFit/>
          </a:bodyPr>
          <a:lstStyle/>
          <a:p>
            <a:pPr algn="ctr"/>
            <a:r>
              <a:rPr lang="en-US" sz="8000" dirty="0"/>
              <a:t>LAB </a:t>
            </a:r>
            <a:r>
              <a:rPr lang="en-US" sz="8000" dirty="0" smtClean="0"/>
              <a:t>7</a:t>
            </a:r>
            <a:endParaRPr lang="en-US" sz="8000" dirty="0"/>
          </a:p>
          <a:p>
            <a:pPr algn="ctr"/>
            <a:r>
              <a:rPr lang="en-US" sz="5400" dirty="0" smtClean="0"/>
              <a:t>Clock Control</a:t>
            </a:r>
          </a:p>
          <a:p>
            <a:pPr algn="ctr"/>
            <a:r>
              <a:rPr lang="en-US" sz="1600" dirty="0" smtClean="0"/>
              <a:t>(Simulator!)</a:t>
            </a:r>
            <a:endParaRPr lang="en-US" sz="1600" dirty="0"/>
          </a:p>
        </p:txBody>
      </p:sp>
      <p:sp>
        <p:nvSpPr>
          <p:cNvPr id="4" name="Rectangle 3"/>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Tree>
    <p:extLst>
      <p:ext uri="{BB962C8B-B14F-4D97-AF65-F5344CB8AC3E}">
        <p14:creationId xmlns:p14="http://schemas.microsoft.com/office/powerpoint/2010/main" val="2560601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0" y="1143000"/>
            <a:ext cx="2421753" cy="369332"/>
          </a:xfrm>
          <a:prstGeom prst="rect">
            <a:avLst/>
          </a:prstGeom>
          <a:noFill/>
        </p:spPr>
        <p:txBody>
          <a:bodyPr wrap="none" rtlCol="0">
            <a:spAutoFit/>
          </a:bodyPr>
          <a:lstStyle/>
          <a:p>
            <a:r>
              <a:rPr lang="en-US" b="1" dirty="0" smtClean="0"/>
              <a:t>Watchdog Timer (WDT)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058" y="421601"/>
            <a:ext cx="1666875" cy="1666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09800"/>
            <a:ext cx="2667000" cy="186524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989" y="4419600"/>
            <a:ext cx="2571750" cy="1781175"/>
          </a:xfrm>
          <a:prstGeom prst="rect">
            <a:avLst/>
          </a:prstGeom>
        </p:spPr>
      </p:pic>
      <p:sp>
        <p:nvSpPr>
          <p:cNvPr id="8" name="Rectangle 7"/>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9" name="TextBox 8"/>
          <p:cNvSpPr txBox="1"/>
          <p:nvPr/>
        </p:nvSpPr>
        <p:spPr>
          <a:xfrm>
            <a:off x="5257800" y="1905000"/>
            <a:ext cx="755335" cy="1569660"/>
          </a:xfrm>
          <a:prstGeom prst="rect">
            <a:avLst/>
          </a:prstGeom>
          <a:noFill/>
        </p:spPr>
        <p:txBody>
          <a:bodyPr wrap="none" rtlCol="0">
            <a:spAutoFit/>
          </a:bodyPr>
          <a:lstStyle/>
          <a:p>
            <a:r>
              <a:rPr lang="en-US" sz="9600" dirty="0" smtClean="0">
                <a:solidFill>
                  <a:srgbClr val="FF0000"/>
                </a:solidFill>
              </a:rPr>
              <a:t>?</a:t>
            </a:r>
            <a:endParaRPr lang="en-US" sz="9600" dirty="0">
              <a:solidFill>
                <a:srgbClr val="FF0000"/>
              </a:solidFill>
            </a:endParaRPr>
          </a:p>
        </p:txBody>
      </p:sp>
    </p:spTree>
    <p:extLst>
      <p:ext uri="{BB962C8B-B14F-4D97-AF65-F5344CB8AC3E}">
        <p14:creationId xmlns:p14="http://schemas.microsoft.com/office/powerpoint/2010/main" val="281991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0" y="1143000"/>
            <a:ext cx="2421753" cy="369332"/>
          </a:xfrm>
          <a:prstGeom prst="rect">
            <a:avLst/>
          </a:prstGeom>
          <a:noFill/>
        </p:spPr>
        <p:txBody>
          <a:bodyPr wrap="none" rtlCol="0">
            <a:spAutoFit/>
          </a:bodyPr>
          <a:lstStyle/>
          <a:p>
            <a:r>
              <a:rPr lang="en-US" b="1" dirty="0" smtClean="0"/>
              <a:t>Watchdog Timer (WDT)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058" y="421601"/>
            <a:ext cx="1666875" cy="1666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09800"/>
            <a:ext cx="2667000" cy="186524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989" y="4419600"/>
            <a:ext cx="2571750" cy="1781175"/>
          </a:xfrm>
          <a:prstGeom prst="rect">
            <a:avLst/>
          </a:prstGeom>
        </p:spPr>
      </p:pic>
      <p:sp>
        <p:nvSpPr>
          <p:cNvPr id="6" name="Rectangle 5"/>
          <p:cNvSpPr/>
          <p:nvPr/>
        </p:nvSpPr>
        <p:spPr>
          <a:xfrm>
            <a:off x="3657600" y="1676400"/>
            <a:ext cx="4572000" cy="1938992"/>
          </a:xfrm>
          <a:prstGeom prst="rect">
            <a:avLst/>
          </a:prstGeom>
        </p:spPr>
        <p:txBody>
          <a:bodyPr>
            <a:spAutoFit/>
          </a:bodyPr>
          <a:lstStyle/>
          <a:p>
            <a:r>
              <a:rPr lang="en-US" sz="1200" dirty="0" smtClean="0"/>
              <a:t>A </a:t>
            </a:r>
            <a:r>
              <a:rPr lang="en-US" sz="1200" b="1" dirty="0" smtClean="0"/>
              <a:t>watchdog timer </a:t>
            </a:r>
            <a:r>
              <a:rPr lang="en-US" sz="1200" dirty="0" smtClean="0"/>
              <a:t>(sometimes called a </a:t>
            </a:r>
            <a:r>
              <a:rPr lang="en-US" sz="1200" u="sng" dirty="0" smtClean="0"/>
              <a:t>computer operating properly </a:t>
            </a:r>
            <a:r>
              <a:rPr lang="en-US" sz="1200" dirty="0" smtClean="0"/>
              <a:t>or </a:t>
            </a:r>
            <a:r>
              <a:rPr lang="en-US" sz="1200" u="sng" dirty="0" smtClean="0"/>
              <a:t>COP</a:t>
            </a:r>
            <a:r>
              <a:rPr lang="en-US" sz="1200" dirty="0" smtClean="0"/>
              <a:t> timer, or simply a </a:t>
            </a:r>
            <a:r>
              <a:rPr lang="en-US" sz="1200" u="sng" dirty="0" smtClean="0"/>
              <a:t>watchdog</a:t>
            </a:r>
            <a:r>
              <a:rPr lang="en-US" sz="1200" dirty="0" smtClean="0"/>
              <a:t>) is an electronic timer that is used to detect and recover from computer malfunctions. During normal operation, the computer regularly resets the watchdog timer to prevent it from elapsing, or "timing out". If, due to a hardware fault or program error, the computer fails to reset the watchdog, the timer will elapse and generate a timeout signal. The timeout signal is used to initiate corrective action or actions. The corrective actions typically include placing the computer system in a safe state and restoring normal system operation.</a:t>
            </a:r>
            <a:endParaRPr lang="en-US" sz="1200"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2400" y="3657600"/>
            <a:ext cx="4046294" cy="2724777"/>
          </a:xfrm>
          <a:prstGeom prst="rect">
            <a:avLst/>
          </a:prstGeom>
        </p:spPr>
      </p:pic>
      <p:sp>
        <p:nvSpPr>
          <p:cNvPr id="8" name="Rectangle 7"/>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9" name="Rectangle 8"/>
          <p:cNvSpPr/>
          <p:nvPr/>
        </p:nvSpPr>
        <p:spPr>
          <a:xfrm>
            <a:off x="3733800" y="6248400"/>
            <a:ext cx="4648200" cy="307777"/>
          </a:xfrm>
          <a:prstGeom prst="rect">
            <a:avLst/>
          </a:prstGeom>
        </p:spPr>
        <p:txBody>
          <a:bodyPr wrap="square">
            <a:spAutoFit/>
          </a:bodyPr>
          <a:lstStyle/>
          <a:p>
            <a:pPr marL="285750" indent="-285750"/>
            <a:r>
              <a:rPr lang="en-US" sz="1400" dirty="0" smtClean="0"/>
              <a:t>Chapter 31 of </a:t>
            </a:r>
            <a:r>
              <a:rPr lang="en-US" sz="1400" b="1" dirty="0" smtClean="0"/>
              <a:t>UM10562.pdf</a:t>
            </a:r>
            <a:r>
              <a:rPr lang="en-US" sz="1400" dirty="0" smtClean="0"/>
              <a:t> - </a:t>
            </a:r>
            <a:r>
              <a:rPr lang="en-US" sz="1400" b="1" dirty="0" smtClean="0"/>
              <a:t>LPC408x/407x User manual</a:t>
            </a:r>
            <a:r>
              <a:rPr lang="en-US" sz="1400" dirty="0" smtClean="0"/>
              <a:t>.</a:t>
            </a:r>
          </a:p>
        </p:txBody>
      </p:sp>
    </p:spTree>
    <p:extLst>
      <p:ext uri="{BB962C8B-B14F-4D97-AF65-F5344CB8AC3E}">
        <p14:creationId xmlns:p14="http://schemas.microsoft.com/office/powerpoint/2010/main" val="281991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22753"/>
            <a:ext cx="6248400" cy="738664"/>
          </a:xfrm>
          <a:prstGeom prst="rect">
            <a:avLst/>
          </a:prstGeom>
        </p:spPr>
        <p:txBody>
          <a:bodyPr wrap="square">
            <a:spAutoFit/>
          </a:bodyPr>
          <a:lstStyle/>
          <a:p>
            <a:r>
              <a:rPr lang="en-US" sz="1400" dirty="0" smtClean="0"/>
              <a:t>A </a:t>
            </a:r>
            <a:r>
              <a:rPr lang="en-US" sz="1400" b="1" dirty="0" smtClean="0"/>
              <a:t>brownout reset (BOR) </a:t>
            </a:r>
            <a:r>
              <a:rPr lang="en-US" sz="1400" dirty="0" smtClean="0"/>
              <a:t>is a circuit that causes a computer processor to reset (or reboot) in the event of a brownout, which is a significant drop in the power supply output voltage.</a:t>
            </a:r>
            <a:endParaRPr lang="en-US" sz="14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61415"/>
            <a:ext cx="6172200" cy="3487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Tree>
    <p:extLst>
      <p:ext uri="{BB962C8B-B14F-4D97-AF65-F5344CB8AC3E}">
        <p14:creationId xmlns:p14="http://schemas.microsoft.com/office/powerpoint/2010/main" val="327438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90600"/>
            <a:ext cx="3071628" cy="1981200"/>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124200"/>
            <a:ext cx="1779144" cy="105313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962400"/>
            <a:ext cx="1322015" cy="1762686"/>
          </a:xfrm>
          <a:prstGeom prst="rect">
            <a:avLst/>
          </a:prstGeom>
          <a:ln>
            <a:noFill/>
          </a:ln>
          <a:effectLst>
            <a:outerShdw blurRad="292100" dist="139700" dir="2700000" algn="tl" rotWithShape="0">
              <a:srgbClr val="333333">
                <a:alpha val="65000"/>
              </a:srgbClr>
            </a:outerShdw>
          </a:effectLst>
        </p:spPr>
      </p:pic>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914400"/>
            <a:ext cx="2971800" cy="1910443"/>
          </a:xfrm>
          <a:prstGeom prst="rect">
            <a:avLst/>
          </a:prstGeom>
          <a:ln>
            <a:noFill/>
          </a:ln>
          <a:effectLst>
            <a:outerShdw blurRad="190500" algn="tl" rotWithShape="0">
              <a:srgbClr val="000000">
                <a:alpha val="70000"/>
              </a:srgbClr>
            </a:outerShdw>
          </a:effectLst>
        </p:spPr>
      </p:pic>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6600" y="3276600"/>
            <a:ext cx="5611672" cy="2895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763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9" name="Rectangle 8"/>
          <p:cNvSpPr/>
          <p:nvPr/>
        </p:nvSpPr>
        <p:spPr>
          <a:xfrm>
            <a:off x="673608" y="2342484"/>
            <a:ext cx="9906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CPU</a:t>
            </a:r>
            <a:endParaRPr lang="en-US" dirty="0"/>
          </a:p>
        </p:txBody>
      </p:sp>
      <p:sp>
        <p:nvSpPr>
          <p:cNvPr id="10" name="Pentagon 9"/>
          <p:cNvSpPr/>
          <p:nvPr/>
        </p:nvSpPr>
        <p:spPr>
          <a:xfrm>
            <a:off x="1295400" y="990600"/>
            <a:ext cx="978408" cy="484632"/>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ADC</a:t>
            </a:r>
            <a:endParaRPr lang="en-US" dirty="0"/>
          </a:p>
        </p:txBody>
      </p:sp>
      <p:sp>
        <p:nvSpPr>
          <p:cNvPr id="11" name="Isosceles Triangle 10"/>
          <p:cNvSpPr/>
          <p:nvPr/>
        </p:nvSpPr>
        <p:spPr>
          <a:xfrm rot="5400000">
            <a:off x="1286256" y="4129844"/>
            <a:ext cx="1060704" cy="9144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2" name="Flowchart: Process 11"/>
          <p:cNvSpPr/>
          <p:nvPr/>
        </p:nvSpPr>
        <p:spPr>
          <a:xfrm>
            <a:off x="2654808" y="2209800"/>
            <a:ext cx="914400" cy="478440"/>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LCD</a:t>
            </a:r>
            <a:endParaRPr lang="en-US" sz="1400" dirty="0"/>
          </a:p>
        </p:txBody>
      </p:sp>
      <p:sp>
        <p:nvSpPr>
          <p:cNvPr id="13" name="Flowchart: Process 12"/>
          <p:cNvSpPr/>
          <p:nvPr/>
        </p:nvSpPr>
        <p:spPr>
          <a:xfrm>
            <a:off x="2654808" y="3180954"/>
            <a:ext cx="914400" cy="478440"/>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Ethernet</a:t>
            </a:r>
            <a:endParaRPr lang="en-US" sz="1400" dirty="0"/>
          </a:p>
        </p:txBody>
      </p:sp>
      <p:cxnSp>
        <p:nvCxnSpPr>
          <p:cNvPr id="14" name="Straight Connector 13"/>
          <p:cNvCxnSpPr/>
          <p:nvPr/>
        </p:nvCxnSpPr>
        <p:spPr>
          <a:xfrm>
            <a:off x="749808" y="43434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49808" y="4876800"/>
            <a:ext cx="60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1" idx="0"/>
          </p:cNvCxnSpPr>
          <p:nvPr/>
        </p:nvCxnSpPr>
        <p:spPr>
          <a:xfrm>
            <a:off x="2273808" y="4587044"/>
            <a:ext cx="381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678296" y="1475232"/>
            <a:ext cx="762" cy="4316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526658" y="1906889"/>
            <a:ext cx="1516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54608" y="19050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54608" y="1905000"/>
            <a:ext cx="0" cy="4374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359408" y="1691060"/>
            <a:ext cx="167250" cy="2158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680947" y="2449020"/>
            <a:ext cx="2137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1"/>
          </p:cNvCxnSpPr>
          <p:nvPr/>
        </p:nvCxnSpPr>
        <p:spPr>
          <a:xfrm flipH="1">
            <a:off x="2121408" y="244902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678677" y="3180954"/>
            <a:ext cx="2160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3" idx="1"/>
          </p:cNvCxnSpPr>
          <p:nvPr/>
        </p:nvCxnSpPr>
        <p:spPr>
          <a:xfrm flipH="1">
            <a:off x="2464308" y="3420174"/>
            <a:ext cx="190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464308" y="3180954"/>
            <a:ext cx="0" cy="2392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21408" y="3180954"/>
            <a:ext cx="342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9" idx="2"/>
          </p:cNvCxnSpPr>
          <p:nvPr/>
        </p:nvCxnSpPr>
        <p:spPr>
          <a:xfrm>
            <a:off x="1168908" y="3333084"/>
            <a:ext cx="0" cy="326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68908" y="3659394"/>
            <a:ext cx="190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1535" y="3659394"/>
            <a:ext cx="185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56880" y="3659394"/>
            <a:ext cx="0" cy="6078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894697" y="2286000"/>
            <a:ext cx="150511" cy="1630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894697" y="3048000"/>
            <a:ext cx="226711" cy="13295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359408" y="3496239"/>
            <a:ext cx="212127" cy="163155"/>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056967" y="4056692"/>
            <a:ext cx="300082" cy="369332"/>
          </a:xfrm>
          <a:prstGeom prst="rect">
            <a:avLst/>
          </a:prstGeom>
          <a:noFill/>
        </p:spPr>
        <p:txBody>
          <a:bodyPr wrap="none" rtlCol="0">
            <a:spAutoFit/>
          </a:bodyPr>
          <a:lstStyle/>
          <a:p>
            <a:r>
              <a:rPr lang="en-US" b="1" dirty="0" smtClean="0"/>
              <a:t>+</a:t>
            </a:r>
            <a:endParaRPr lang="en-US" b="1" dirty="0"/>
          </a:p>
        </p:txBody>
      </p:sp>
      <p:sp>
        <p:nvSpPr>
          <p:cNvPr id="36" name="TextBox 35"/>
          <p:cNvSpPr txBox="1"/>
          <p:nvPr/>
        </p:nvSpPr>
        <p:spPr>
          <a:xfrm>
            <a:off x="1059326" y="4589392"/>
            <a:ext cx="255198" cy="369332"/>
          </a:xfrm>
          <a:prstGeom prst="rect">
            <a:avLst/>
          </a:prstGeom>
          <a:noFill/>
        </p:spPr>
        <p:txBody>
          <a:bodyPr wrap="none" rtlCol="0">
            <a:spAutoFit/>
          </a:bodyPr>
          <a:lstStyle/>
          <a:p>
            <a:r>
              <a:rPr lang="en-US" b="1" dirty="0" smtClean="0"/>
              <a:t>-</a:t>
            </a:r>
            <a:endParaRPr lang="en-US" b="1" dirty="0"/>
          </a:p>
        </p:txBody>
      </p:sp>
      <p:sp>
        <p:nvSpPr>
          <p:cNvPr id="37" name="TextBox 36"/>
          <p:cNvSpPr txBox="1"/>
          <p:nvPr/>
        </p:nvSpPr>
        <p:spPr>
          <a:xfrm>
            <a:off x="1437434" y="4426024"/>
            <a:ext cx="532518" cy="307777"/>
          </a:xfrm>
          <a:prstGeom prst="rect">
            <a:avLst/>
          </a:prstGeom>
          <a:noFill/>
        </p:spPr>
        <p:txBody>
          <a:bodyPr wrap="none" rtlCol="0">
            <a:spAutoFit/>
          </a:bodyPr>
          <a:lstStyle/>
          <a:p>
            <a:r>
              <a:rPr lang="en-US" sz="1400" b="1" dirty="0" smtClean="0">
                <a:solidFill>
                  <a:schemeClr val="bg1"/>
                </a:solidFill>
              </a:rPr>
              <a:t>CMP</a:t>
            </a:r>
            <a:endParaRPr lang="en-US" sz="1400"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3657600" y="2286000"/>
            <a:ext cx="5238023" cy="372903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40" name="Rectangle 39"/>
          <p:cNvSpPr/>
          <p:nvPr/>
        </p:nvSpPr>
        <p:spPr>
          <a:xfrm>
            <a:off x="3733800" y="990600"/>
            <a:ext cx="4419600" cy="523220"/>
          </a:xfrm>
          <a:prstGeom prst="rect">
            <a:avLst/>
          </a:prstGeom>
        </p:spPr>
        <p:txBody>
          <a:bodyPr wrap="square">
            <a:spAutoFit/>
          </a:bodyPr>
          <a:lstStyle/>
          <a:p>
            <a:pPr marL="285750" indent="-285750"/>
            <a:r>
              <a:rPr lang="en-US" sz="1400" b="1" dirty="0" smtClean="0"/>
              <a:t>3.3.2.2 Power Control for Peripherals register.</a:t>
            </a:r>
            <a:endParaRPr lang="en-US" sz="1400" dirty="0" smtClean="0"/>
          </a:p>
          <a:p>
            <a:pPr marL="285750" indent="-285750"/>
            <a:r>
              <a:rPr lang="en-US" sz="1400" b="1" dirty="0" smtClean="0"/>
              <a:t>UM10562.pdf</a:t>
            </a:r>
            <a:r>
              <a:rPr lang="en-US" sz="1400" dirty="0" smtClean="0"/>
              <a:t> - </a:t>
            </a:r>
            <a:r>
              <a:rPr lang="en-US" sz="1400" b="1" dirty="0" smtClean="0"/>
              <a:t>LPC408x/407x User manual</a:t>
            </a:r>
            <a:r>
              <a:rPr lang="en-US" sz="1400" dirty="0" smtClean="0"/>
              <a:t>. Page 29</a:t>
            </a:r>
          </a:p>
        </p:txBody>
      </p:sp>
      <p:sp>
        <p:nvSpPr>
          <p:cNvPr id="44" name="TextBox 43"/>
          <p:cNvSpPr txBox="1"/>
          <p:nvPr/>
        </p:nvSpPr>
        <p:spPr>
          <a:xfrm>
            <a:off x="3810000" y="1676400"/>
            <a:ext cx="2396938" cy="307777"/>
          </a:xfrm>
          <a:prstGeom prst="rect">
            <a:avLst/>
          </a:prstGeom>
          <a:noFill/>
        </p:spPr>
        <p:txBody>
          <a:bodyPr wrap="none" rtlCol="0">
            <a:spAutoFit/>
          </a:bodyPr>
          <a:lstStyle/>
          <a:p>
            <a:r>
              <a:rPr lang="en-US" sz="1400" b="1" dirty="0" smtClean="0"/>
              <a:t>PCONP – address 0x400FC0C4</a:t>
            </a:r>
            <a:endParaRPr lang="en-US" sz="1400" b="1" dirty="0"/>
          </a:p>
        </p:txBody>
      </p:sp>
    </p:spTree>
    <p:extLst>
      <p:ext uri="{BB962C8B-B14F-4D97-AF65-F5344CB8AC3E}">
        <p14:creationId xmlns:p14="http://schemas.microsoft.com/office/powerpoint/2010/main" val="172763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07777"/>
          </a:xfrm>
          <a:prstGeom prst="rect">
            <a:avLst/>
          </a:prstGeom>
        </p:spPr>
        <p:txBody>
          <a:bodyPr wrap="square">
            <a:spAutoFit/>
          </a:bodyPr>
          <a:lstStyle/>
          <a:p>
            <a:pPr algn="ctr"/>
            <a:r>
              <a:rPr lang="en-US" sz="1400" b="1" dirty="0" smtClean="0"/>
              <a:t>Power Control</a:t>
            </a:r>
            <a:endParaRPr lang="en-US" sz="1400" dirty="0"/>
          </a:p>
        </p:txBody>
      </p:sp>
      <p:sp>
        <p:nvSpPr>
          <p:cNvPr id="39" name="Rectangle 38"/>
          <p:cNvSpPr/>
          <p:nvPr/>
        </p:nvSpPr>
        <p:spPr>
          <a:xfrm>
            <a:off x="0" y="228600"/>
            <a:ext cx="9144000" cy="369332"/>
          </a:xfrm>
          <a:prstGeom prst="rect">
            <a:avLst/>
          </a:prstGeom>
        </p:spPr>
        <p:txBody>
          <a:bodyPr wrap="square">
            <a:spAutoFit/>
          </a:bodyPr>
          <a:lstStyle/>
          <a:p>
            <a:pPr algn="ctr"/>
            <a:r>
              <a:rPr lang="en-US" b="1" dirty="0" smtClean="0"/>
              <a:t>System and clock control</a:t>
            </a:r>
            <a:endParaRPr lang="en-US" dirty="0"/>
          </a:p>
        </p:txBody>
      </p:sp>
      <p:sp>
        <p:nvSpPr>
          <p:cNvPr id="38" name="TextBox 37"/>
          <p:cNvSpPr txBox="1"/>
          <p:nvPr/>
        </p:nvSpPr>
        <p:spPr>
          <a:xfrm>
            <a:off x="533400" y="914400"/>
            <a:ext cx="2522787"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mj-lt"/>
                <a:cs typeface="Consolas" pitchFamily="49" charset="0"/>
              </a:rPr>
              <a:t>Using  </a:t>
            </a:r>
            <a:r>
              <a:rPr lang="en-US" b="1" dirty="0" smtClean="0">
                <a:solidFill>
                  <a:srgbClr val="0070C0"/>
                </a:solidFill>
                <a:latin typeface="Consolas" pitchFamily="49" charset="0"/>
                <a:cs typeface="Consolas" pitchFamily="49" charset="0"/>
              </a:rPr>
              <a:t>GET</a:t>
            </a:r>
            <a:r>
              <a:rPr lang="en-US" b="1" dirty="0" smtClean="0">
                <a:latin typeface="Consolas" pitchFamily="49" charset="0"/>
                <a:cs typeface="Consolas" pitchFamily="49" charset="0"/>
              </a:rPr>
              <a:t> BOARD.S</a:t>
            </a:r>
            <a:endParaRPr lang="en-US" b="1" dirty="0">
              <a:latin typeface="Consolas" pitchFamily="49" charset="0"/>
              <a:cs typeface="Consolas" pitchFamily="49" charset="0"/>
            </a:endParaRPr>
          </a:p>
        </p:txBody>
      </p:sp>
      <p:cxnSp>
        <p:nvCxnSpPr>
          <p:cNvPr id="41" name="Straight Arrow Connector 40"/>
          <p:cNvCxnSpPr>
            <a:stCxn id="38" idx="3"/>
          </p:cNvCxnSpPr>
          <p:nvPr/>
        </p:nvCxnSpPr>
        <p:spPr>
          <a:xfrm>
            <a:off x="3056187" y="1099066"/>
            <a:ext cx="1143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79795" y="914400"/>
            <a:ext cx="1577676" cy="369332"/>
          </a:xfrm>
          <a:prstGeom prst="rect">
            <a:avLst/>
          </a:prstGeom>
          <a:noFill/>
        </p:spPr>
        <p:txBody>
          <a:bodyPr wrap="none" rtlCol="0">
            <a:spAutoFit/>
          </a:bodyPr>
          <a:lstStyle/>
          <a:p>
            <a:r>
              <a:rPr lang="en-US" b="1" dirty="0" smtClean="0">
                <a:latin typeface="Consolas" panose="020B0609020204030204" pitchFamily="49" charset="0"/>
                <a:cs typeface="Consolas" panose="020B0609020204030204" pitchFamily="49" charset="0"/>
              </a:rPr>
              <a:t>SYSCTLDEF.S</a:t>
            </a:r>
            <a:endParaRPr lang="en-US" b="1" dirty="0">
              <a:latin typeface="Consolas" panose="020B0609020204030204" pitchFamily="49" charset="0"/>
              <a:cs typeface="Consolas" panose="020B0609020204030204" pitchFamily="49" charset="0"/>
            </a:endParaRPr>
          </a:p>
        </p:txBody>
      </p:sp>
      <p:sp>
        <p:nvSpPr>
          <p:cNvPr id="43" name="Rectangle 42"/>
          <p:cNvSpPr/>
          <p:nvPr/>
        </p:nvSpPr>
        <p:spPr>
          <a:xfrm>
            <a:off x="609600" y="1295400"/>
            <a:ext cx="3048000" cy="4108817"/>
          </a:xfrm>
          <a:prstGeom prst="rect">
            <a:avLst/>
          </a:prstGeom>
        </p:spPr>
        <p:txBody>
          <a:bodyPr wrap="square">
            <a:spAutoFit/>
          </a:bodyPr>
          <a:lstStyle/>
          <a:p>
            <a:r>
              <a:rPr lang="en-US" sz="900" b="1" dirty="0" smtClean="0">
                <a:solidFill>
                  <a:schemeClr val="bg1">
                    <a:lumMod val="50000"/>
                  </a:schemeClr>
                </a:solidFill>
                <a:latin typeface="Consolas" pitchFamily="49" charset="0"/>
                <a:cs typeface="Consolas" pitchFamily="49" charset="0"/>
              </a:rPr>
              <a:t>; ---------- Absolute addresses ------------</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SYSR_PCONP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0x400FC0C4</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solidFill>
                  <a:schemeClr val="bg1">
                    <a:lumMod val="50000"/>
                  </a:schemeClr>
                </a:solidFill>
                <a:latin typeface="Consolas" pitchFamily="49" charset="0"/>
                <a:cs typeface="Consolas" pitchFamily="49" charset="0"/>
              </a:rPr>
              <a:t>; ---------- Base/Offset addresses ---------</a:t>
            </a:r>
          </a:p>
          <a:p>
            <a:r>
              <a:rPr lang="en-US" sz="900" b="1" dirty="0" smtClean="0">
                <a:latin typeface="Consolas" pitchFamily="49" charset="0"/>
                <a:cs typeface="Consolas" pitchFamily="49" charset="0"/>
              </a:rPr>
              <a:t>SYSTEM_CTRL_BASE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0x400FC000</a:t>
            </a:r>
          </a:p>
          <a:p>
            <a:r>
              <a:rPr lang="en-US" sz="900" b="1" dirty="0" smtClean="0">
                <a:latin typeface="Consolas" pitchFamily="49" charset="0"/>
                <a:cs typeface="Consolas" pitchFamily="49" charset="0"/>
              </a:rPr>
              <a:t>...	</a:t>
            </a:r>
          </a:p>
          <a:p>
            <a:r>
              <a:rPr lang="en-US" sz="900" b="1" dirty="0" smtClean="0">
                <a:latin typeface="Consolas" pitchFamily="49" charset="0"/>
                <a:cs typeface="Consolas" pitchFamily="49" charset="0"/>
              </a:rPr>
              <a:t>PCONP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0x0C4</a:t>
            </a:r>
          </a:p>
          <a:p>
            <a:r>
              <a:rPr lang="en-US" sz="900" b="1" dirty="0" smtClean="0">
                <a:latin typeface="Consolas" pitchFamily="49" charset="0"/>
                <a:cs typeface="Consolas" pitchFamily="49" charset="0"/>
              </a:rPr>
              <a:t>...</a:t>
            </a:r>
          </a:p>
          <a:p>
            <a:endParaRPr lang="en-US" sz="900" b="1" dirty="0" smtClean="0">
              <a:latin typeface="Consolas" pitchFamily="49" charset="0"/>
              <a:cs typeface="Consolas" pitchFamily="49" charset="0"/>
            </a:endParaRPr>
          </a:p>
          <a:p>
            <a:r>
              <a:rPr lang="en-US" sz="900" b="1" dirty="0" smtClean="0">
                <a:latin typeface="Consolas" pitchFamily="49" charset="0"/>
                <a:cs typeface="Consolas" pitchFamily="49" charset="0"/>
              </a:rPr>
              <a:t>PCONP_PCLCD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0x00000001</a:t>
            </a:r>
          </a:p>
          <a:p>
            <a:r>
              <a:rPr lang="en-US" sz="900" b="1" dirty="0" smtClean="0">
                <a:latin typeface="Consolas" pitchFamily="49" charset="0"/>
                <a:cs typeface="Consolas" pitchFamily="49" charset="0"/>
              </a:rPr>
              <a:t>PCONP_PCTIM0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0x00000002</a:t>
            </a:r>
          </a:p>
          <a:p>
            <a:r>
              <a:rPr lang="en-US" sz="900" b="1" dirty="0" smtClean="0">
                <a:latin typeface="Consolas" pitchFamily="49" charset="0"/>
                <a:cs typeface="Consolas" pitchFamily="49" charset="0"/>
              </a:rPr>
              <a:t>PCONP_PCTIM1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0x00000004</a:t>
            </a:r>
          </a:p>
          <a:p>
            <a:r>
              <a:rPr lang="en-US" sz="900" b="1" dirty="0" smtClean="0">
                <a:latin typeface="Consolas" pitchFamily="49" charset="0"/>
                <a:cs typeface="Consolas" pitchFamily="49" charset="0"/>
              </a:rPr>
              <a:t>PCONP_PCUART0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0x00000008</a:t>
            </a:r>
          </a:p>
          <a:p>
            <a:r>
              <a:rPr lang="en-US" sz="900" b="1" dirty="0" smtClean="0">
                <a:latin typeface="Consolas" pitchFamily="49" charset="0"/>
                <a:cs typeface="Consolas" pitchFamily="49" charset="0"/>
              </a:rPr>
              <a:t>PCONP_PCUART1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0x00000010</a:t>
            </a:r>
          </a:p>
          <a:p>
            <a:r>
              <a:rPr lang="en-US" sz="900" b="1" dirty="0" smtClean="0">
                <a:latin typeface="Consolas" pitchFamily="49" charset="0"/>
                <a:cs typeface="Consolas" pitchFamily="49" charset="0"/>
              </a:rPr>
              <a:t>PCONP_PCPWM0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0x00000020</a:t>
            </a:r>
          </a:p>
          <a:p>
            <a:r>
              <a:rPr lang="en-US" sz="900" b="1" dirty="0" smtClean="0">
                <a:latin typeface="Consolas" pitchFamily="49" charset="0"/>
                <a:cs typeface="Consolas" pitchFamily="49" charset="0"/>
              </a:rPr>
              <a:t>PCONP_PCPWM1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0x00000040</a:t>
            </a:r>
          </a:p>
          <a:p>
            <a:r>
              <a:rPr lang="en-US" sz="900" b="1" dirty="0" smtClean="0">
                <a:latin typeface="Consolas" pitchFamily="49" charset="0"/>
                <a:cs typeface="Consolas" pitchFamily="49" charset="0"/>
              </a:rPr>
              <a:t>PCONP_PCI2C0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0x00000080</a:t>
            </a:r>
          </a:p>
          <a:p>
            <a:r>
              <a:rPr lang="en-US" sz="900" b="1" dirty="0" smtClean="0">
                <a:latin typeface="Consolas" pitchFamily="49" charset="0"/>
                <a:cs typeface="Consolas" pitchFamily="49" charset="0"/>
              </a:rPr>
              <a:t>PCONP_PCUART4	   </a:t>
            </a:r>
            <a:r>
              <a:rPr lang="en-US" sz="900" b="1" dirty="0" smtClean="0">
                <a:solidFill>
                  <a:srgbClr val="0070C0"/>
                </a:solidFill>
                <a:latin typeface="Consolas" pitchFamily="49" charset="0"/>
                <a:cs typeface="Consolas" pitchFamily="49" charset="0"/>
              </a:rPr>
              <a:t>EQU</a:t>
            </a:r>
            <a:r>
              <a:rPr lang="en-US" sz="900" b="1" dirty="0" smtClean="0">
                <a:solidFill>
                  <a:srgbClr val="FF0000"/>
                </a:solidFill>
                <a:latin typeface="Consolas" pitchFamily="49" charset="0"/>
                <a:cs typeface="Consolas" pitchFamily="49" charset="0"/>
              </a:rPr>
              <a:t> 0x00000100</a:t>
            </a:r>
          </a:p>
          <a:p>
            <a:r>
              <a:rPr lang="en-US" sz="900" b="1" dirty="0" smtClean="0">
                <a:latin typeface="Consolas" pitchFamily="49" charset="0"/>
                <a:cs typeface="Consolas" pitchFamily="49" charset="0"/>
              </a:rPr>
              <a:t>PCONP_PCRTC	  </a:t>
            </a:r>
            <a:r>
              <a:rPr lang="en-US" sz="900" b="1" dirty="0" smtClean="0">
                <a:solidFill>
                  <a:srgbClr val="0070C0"/>
                </a:solidFill>
                <a:latin typeface="Consolas" pitchFamily="49" charset="0"/>
                <a:cs typeface="Consolas" pitchFamily="49" charset="0"/>
              </a:rPr>
              <a:t> EQU</a:t>
            </a:r>
            <a:r>
              <a:rPr lang="en-US" sz="900" b="1" dirty="0" smtClean="0">
                <a:solidFill>
                  <a:srgbClr val="FF0000"/>
                </a:solidFill>
                <a:latin typeface="Consolas" pitchFamily="49" charset="0"/>
                <a:cs typeface="Consolas" pitchFamily="49" charset="0"/>
              </a:rPr>
              <a:t> 0x00000200</a:t>
            </a:r>
          </a:p>
          <a:p>
            <a:r>
              <a:rPr lang="en-US" sz="900" b="1" dirty="0" smtClean="0">
                <a:latin typeface="Consolas" pitchFamily="49" charset="0"/>
                <a:cs typeface="Consolas" pitchFamily="49" charset="0"/>
              </a:rPr>
              <a:t>PCONP_PCSSP1	  </a:t>
            </a:r>
            <a:r>
              <a:rPr lang="en-US" sz="900" b="1" dirty="0" smtClean="0">
                <a:solidFill>
                  <a:srgbClr val="0070C0"/>
                </a:solidFill>
                <a:latin typeface="Consolas" pitchFamily="49" charset="0"/>
                <a:cs typeface="Consolas" pitchFamily="49" charset="0"/>
              </a:rPr>
              <a:t> EQU </a:t>
            </a:r>
            <a:r>
              <a:rPr lang="en-US" sz="900" b="1" dirty="0" smtClean="0">
                <a:solidFill>
                  <a:srgbClr val="FF0000"/>
                </a:solidFill>
                <a:latin typeface="Consolas" pitchFamily="49" charset="0"/>
                <a:cs typeface="Consolas" pitchFamily="49" charset="0"/>
              </a:rPr>
              <a:t>0x00000400</a:t>
            </a:r>
          </a:p>
          <a:p>
            <a:r>
              <a:rPr lang="en-US" sz="900" b="1" dirty="0" smtClean="0">
                <a:latin typeface="Consolas" pitchFamily="49" charset="0"/>
                <a:cs typeface="Consolas" pitchFamily="49" charset="0"/>
              </a:rPr>
              <a:t>PCONP_PCEMC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0x00000800</a:t>
            </a:r>
          </a:p>
          <a:p>
            <a:r>
              <a:rPr lang="en-US" sz="900" b="1" dirty="0" smtClean="0">
                <a:latin typeface="Consolas" pitchFamily="49" charset="0"/>
                <a:cs typeface="Consolas" pitchFamily="49" charset="0"/>
              </a:rPr>
              <a:t>PCONP_PCADC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0x00001000</a:t>
            </a:r>
          </a:p>
          <a:p>
            <a:r>
              <a:rPr lang="en-US" sz="900" b="1" dirty="0" smtClean="0">
                <a:latin typeface="Consolas" pitchFamily="49" charset="0"/>
                <a:cs typeface="Consolas" pitchFamily="49" charset="0"/>
              </a:rPr>
              <a:t>PCONP_PCCAN1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0x00002000</a:t>
            </a:r>
          </a:p>
          <a:p>
            <a:r>
              <a:rPr lang="en-US" sz="900" b="1" dirty="0" smtClean="0">
                <a:latin typeface="Consolas" pitchFamily="49" charset="0"/>
                <a:cs typeface="Consolas" pitchFamily="49" charset="0"/>
              </a:rPr>
              <a:t>PCONP_PCCAN2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0x00004000</a:t>
            </a:r>
          </a:p>
          <a:p>
            <a:r>
              <a:rPr lang="en-US" sz="900" b="1" dirty="0" smtClean="0">
                <a:latin typeface="Consolas" pitchFamily="49" charset="0"/>
                <a:cs typeface="Consolas" pitchFamily="49" charset="0"/>
              </a:rPr>
              <a:t>PCONP_PCGPIO	   </a:t>
            </a:r>
            <a:r>
              <a:rPr lang="en-US" sz="900" b="1" dirty="0" smtClean="0">
                <a:solidFill>
                  <a:srgbClr val="0070C0"/>
                </a:solidFill>
                <a:latin typeface="Consolas" pitchFamily="49" charset="0"/>
                <a:cs typeface="Consolas" pitchFamily="49" charset="0"/>
              </a:rPr>
              <a:t>EQU</a:t>
            </a:r>
            <a:r>
              <a:rPr lang="en-US" sz="900" b="1" dirty="0" smtClean="0">
                <a:latin typeface="Consolas" pitchFamily="49" charset="0"/>
                <a:cs typeface="Consolas" pitchFamily="49" charset="0"/>
              </a:rPr>
              <a:t> </a:t>
            </a:r>
            <a:r>
              <a:rPr lang="en-US" sz="900" b="1" dirty="0" smtClean="0">
                <a:solidFill>
                  <a:srgbClr val="FF0000"/>
                </a:solidFill>
                <a:latin typeface="Consolas" pitchFamily="49" charset="0"/>
                <a:cs typeface="Consolas" pitchFamily="49" charset="0"/>
              </a:rPr>
              <a:t>0x00008000</a:t>
            </a:r>
          </a:p>
          <a:p>
            <a:r>
              <a:rPr lang="en-US" sz="900" b="1" dirty="0" smtClean="0">
                <a:latin typeface="Consolas" pitchFamily="49" charset="0"/>
                <a:cs typeface="Consolas" pitchFamily="49" charset="0"/>
              </a:rPr>
              <a:t>...</a:t>
            </a:r>
          </a:p>
          <a:p>
            <a:r>
              <a:rPr lang="en-US" sz="900" b="1" dirty="0" smtClean="0">
                <a:latin typeface="Consolas" pitchFamily="49" charset="0"/>
                <a:cs typeface="Consolas" pitchFamily="49" charset="0"/>
              </a:rPr>
              <a:t>	</a:t>
            </a:r>
          </a:p>
        </p:txBody>
      </p:sp>
      <p:pic>
        <p:nvPicPr>
          <p:cNvPr id="3074" name="Picture 2"/>
          <p:cNvPicPr>
            <a:picLocks noChangeAspect="1" noChangeArrowheads="1"/>
          </p:cNvPicPr>
          <p:nvPr/>
        </p:nvPicPr>
        <p:blipFill>
          <a:blip r:embed="rId2" cstate="print"/>
          <a:srcRect/>
          <a:stretch>
            <a:fillRect/>
          </a:stretch>
        </p:blipFill>
        <p:spPr bwMode="auto">
          <a:xfrm>
            <a:off x="3657600" y="1295400"/>
            <a:ext cx="5391150" cy="1133475"/>
          </a:xfrm>
          <a:prstGeom prst="rect">
            <a:avLst/>
          </a:prstGeom>
          <a:noFill/>
          <a:ln w="9525">
            <a:noFill/>
            <a:miter lim="800000"/>
            <a:headEnd/>
            <a:tailEnd/>
          </a:ln>
        </p:spPr>
      </p:pic>
      <p:sp>
        <p:nvSpPr>
          <p:cNvPr id="45" name="TextBox 44"/>
          <p:cNvSpPr txBox="1"/>
          <p:nvPr/>
        </p:nvSpPr>
        <p:spPr>
          <a:xfrm>
            <a:off x="4495800" y="2895600"/>
            <a:ext cx="3945311" cy="3000821"/>
          </a:xfrm>
          <a:prstGeom prst="rect">
            <a:avLst/>
          </a:prstGeom>
          <a:noFill/>
        </p:spPr>
        <p:txBody>
          <a:bodyPr wrap="none" rtlCol="0">
            <a:spAutoFit/>
          </a:bodyPr>
          <a:lstStyle/>
          <a:p>
            <a:r>
              <a:rPr lang="en-US" sz="1050" b="1" dirty="0" smtClean="0">
                <a:solidFill>
                  <a:schemeClr val="bg1">
                    <a:lumMod val="50000"/>
                  </a:schemeClr>
                </a:solidFill>
                <a:latin typeface="Consolas" pitchFamily="49" charset="0"/>
                <a:cs typeface="Consolas" pitchFamily="49" charset="0"/>
              </a:rPr>
              <a:t>;</a:t>
            </a:r>
          </a:p>
          <a:p>
            <a:r>
              <a:rPr lang="en-US" sz="1050" b="1" dirty="0" smtClean="0">
                <a:solidFill>
                  <a:schemeClr val="bg1">
                    <a:lumMod val="50000"/>
                  </a:schemeClr>
                </a:solidFill>
                <a:latin typeface="Consolas" pitchFamily="49" charset="0"/>
                <a:cs typeface="Consolas" pitchFamily="49" charset="0"/>
              </a:rPr>
              <a:t>; Turn LCD On and PCTIM0, PCTIM1 Off</a:t>
            </a:r>
          </a:p>
          <a:p>
            <a:r>
              <a:rPr lang="en-US" sz="1050" b="1" dirty="0" smtClean="0">
                <a:solidFill>
                  <a:schemeClr val="bg1">
                    <a:lumMod val="50000"/>
                  </a:schemeClr>
                </a:solidFill>
                <a:latin typeface="Consolas" pitchFamily="49" charset="0"/>
                <a:cs typeface="Consolas" pitchFamily="49" charset="0"/>
              </a:rPr>
              <a:t>; ‘Absolute address’ and </a:t>
            </a:r>
          </a:p>
          <a:p>
            <a:r>
              <a:rPr lang="en-US" sz="1050" b="1" dirty="0" smtClean="0">
                <a:solidFill>
                  <a:schemeClr val="bg1">
                    <a:lumMod val="50000"/>
                  </a:schemeClr>
                </a:solidFill>
                <a:latin typeface="Consolas" pitchFamily="49" charset="0"/>
                <a:cs typeface="Consolas" pitchFamily="49" charset="0"/>
              </a:rPr>
              <a:t>; ‘Read-Modify-Write’ methods</a:t>
            </a:r>
          </a:p>
          <a:p>
            <a:r>
              <a:rPr lang="en-US" sz="1050" b="1" dirty="0" smtClean="0">
                <a:solidFill>
                  <a:schemeClr val="bg1">
                    <a:lumMod val="50000"/>
                  </a:schemeClr>
                </a:solidFill>
                <a:latin typeface="Consolas" pitchFamily="49" charset="0"/>
                <a:cs typeface="Consolas" pitchFamily="49" charset="0"/>
              </a:rPr>
              <a:t>;</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GET</a:t>
            </a:r>
            <a:r>
              <a:rPr lang="en-US" sz="1050" b="1" dirty="0" smtClean="0">
                <a:latin typeface="Consolas" pitchFamily="49" charset="0"/>
                <a:cs typeface="Consolas" pitchFamily="49" charset="0"/>
              </a:rPr>
              <a:t> BOARD.S</a:t>
            </a:r>
          </a:p>
          <a:p>
            <a:endParaRPr lang="en-US" sz="1050" b="1" dirty="0" smtClean="0">
              <a:latin typeface="Consolas" pitchFamily="49" charset="0"/>
              <a:cs typeface="Consolas" pitchFamily="49" charset="0"/>
            </a:endParaRPr>
          </a:p>
          <a:p>
            <a:r>
              <a:rPr lang="en-US" sz="1050" b="1" dirty="0" smtClean="0">
                <a:latin typeface="Consolas" pitchFamily="49" charset="0"/>
                <a:cs typeface="Consolas" pitchFamily="49" charset="0"/>
              </a:rPr>
              <a:t>ON_MASK  </a:t>
            </a:r>
            <a:r>
              <a:rPr lang="en-US" sz="1050" b="1" dirty="0" smtClean="0">
                <a:solidFill>
                  <a:srgbClr val="0070C0"/>
                </a:solidFill>
                <a:latin typeface="Consolas" pitchFamily="49" charset="0"/>
                <a:cs typeface="Consolas" pitchFamily="49" charset="0"/>
              </a:rPr>
              <a:t>EQU</a:t>
            </a:r>
            <a:r>
              <a:rPr lang="en-US" sz="1050" b="1" dirty="0" smtClean="0">
                <a:latin typeface="Consolas" pitchFamily="49" charset="0"/>
                <a:cs typeface="Consolas" pitchFamily="49" charset="0"/>
              </a:rPr>
              <a:t> (PCONP_PCLCD)</a:t>
            </a:r>
          </a:p>
          <a:p>
            <a:r>
              <a:rPr lang="en-US" sz="1050" b="1" dirty="0" smtClean="0">
                <a:latin typeface="Consolas" pitchFamily="49" charset="0"/>
                <a:cs typeface="Consolas" pitchFamily="49" charset="0"/>
              </a:rPr>
              <a:t>OFF_MASK </a:t>
            </a:r>
            <a:r>
              <a:rPr lang="en-US" sz="1050" b="1" dirty="0" smtClean="0">
                <a:solidFill>
                  <a:srgbClr val="0070C0"/>
                </a:solidFill>
                <a:latin typeface="Consolas" pitchFamily="49" charset="0"/>
                <a:cs typeface="Consolas" pitchFamily="49" charset="0"/>
              </a:rPr>
              <a:t>EQU</a:t>
            </a:r>
            <a:r>
              <a:rPr lang="en-US" sz="1050" b="1" dirty="0" smtClean="0">
                <a:latin typeface="Consolas" pitchFamily="49" charset="0"/>
                <a:cs typeface="Consolas" pitchFamily="49" charset="0"/>
              </a:rPr>
              <a:t> (PCONP_PCTIM0:OR:PCONP_PCTIM1)</a:t>
            </a:r>
          </a:p>
          <a:p>
            <a:r>
              <a:rPr lang="en-US" sz="1050" b="1" dirty="0" smtClean="0">
                <a:latin typeface="Consolas" pitchFamily="49" charset="0"/>
                <a:cs typeface="Consolas" pitchFamily="49" charset="0"/>
              </a:rPr>
              <a:t>. . .</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=SYSR_PCONP</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R2 = PCONP –- Read!</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LDR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R3</a:t>
            </a:r>
            <a:r>
              <a:rPr lang="en-US" sz="1050" b="1" dirty="0" smtClean="0">
                <a:latin typeface="Consolas" pitchFamily="49" charset="0"/>
                <a:cs typeface="Consolas" pitchFamily="49" charset="0"/>
              </a:rPr>
              <a:t>, =ON_MASK</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ORR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R3</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Modify! Turn On...</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 LDR </a:t>
            </a:r>
            <a:r>
              <a:rPr lang="en-US" sz="1050" b="1" dirty="0" smtClean="0">
                <a:solidFill>
                  <a:srgbClr val="00B050"/>
                </a:solidFill>
                <a:latin typeface="Consolas" pitchFamily="49" charset="0"/>
                <a:cs typeface="Consolas" pitchFamily="49" charset="0"/>
              </a:rPr>
              <a:t>R3</a:t>
            </a:r>
            <a:r>
              <a:rPr lang="en-US" sz="1050" b="1" dirty="0" smtClean="0">
                <a:latin typeface="Consolas" pitchFamily="49" charset="0"/>
                <a:cs typeface="Consolas" pitchFamily="49" charset="0"/>
              </a:rPr>
              <a:t>, =OFF_MASK</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BIC</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R3</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Modify! Turn Off</a:t>
            </a:r>
          </a:p>
          <a:p>
            <a:r>
              <a:rPr lang="en-US" sz="1050" b="1" dirty="0" smtClean="0">
                <a:latin typeface="Consolas" pitchFamily="49" charset="0"/>
                <a:cs typeface="Consolas" pitchFamily="49" charset="0"/>
              </a:rPr>
              <a:t>         </a:t>
            </a:r>
            <a:r>
              <a:rPr lang="en-US" sz="1050" b="1" dirty="0" smtClean="0">
                <a:solidFill>
                  <a:srgbClr val="0070C0"/>
                </a:solidFill>
                <a:latin typeface="Consolas" pitchFamily="49" charset="0"/>
                <a:cs typeface="Consolas" pitchFamily="49" charset="0"/>
              </a:rPr>
              <a:t>STR</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R2</a:t>
            </a:r>
            <a:r>
              <a:rPr lang="en-US" sz="1050" b="1" dirty="0" smtClean="0">
                <a:latin typeface="Consolas" pitchFamily="49" charset="0"/>
                <a:cs typeface="Consolas" pitchFamily="49" charset="0"/>
              </a:rPr>
              <a:t>, [</a:t>
            </a:r>
            <a:r>
              <a:rPr lang="en-US" sz="1050" b="1" dirty="0" smtClean="0">
                <a:solidFill>
                  <a:srgbClr val="00B050"/>
                </a:solidFill>
                <a:latin typeface="Consolas" pitchFamily="49" charset="0"/>
                <a:cs typeface="Consolas" pitchFamily="49" charset="0"/>
              </a:rPr>
              <a:t>R1</a:t>
            </a:r>
            <a:r>
              <a:rPr lang="en-US" sz="1050" b="1" dirty="0" smtClean="0">
                <a:latin typeface="Consolas" pitchFamily="49" charset="0"/>
                <a:cs typeface="Consolas" pitchFamily="49" charset="0"/>
              </a:rPr>
              <a:t>]       </a:t>
            </a:r>
            <a:r>
              <a:rPr lang="en-US" sz="1050" b="1" dirty="0" smtClean="0">
                <a:solidFill>
                  <a:schemeClr val="bg1">
                    <a:lumMod val="50000"/>
                  </a:schemeClr>
                </a:solidFill>
                <a:latin typeface="Consolas" pitchFamily="49" charset="0"/>
                <a:cs typeface="Consolas" pitchFamily="49" charset="0"/>
              </a:rPr>
              <a:t>; PCONP = R2 –- Write! </a:t>
            </a:r>
          </a:p>
          <a:p>
            <a:r>
              <a:rPr lang="en-US" sz="1050" b="1" dirty="0" smtClean="0">
                <a:latin typeface="Consolas" pitchFamily="49" charset="0"/>
                <a:cs typeface="Consolas" pitchFamily="49" charset="0"/>
              </a:rPr>
              <a:t>. . .</a:t>
            </a:r>
            <a:endParaRPr lang="en-US" sz="1050" b="1" dirty="0">
              <a:latin typeface="Consolas" pitchFamily="49" charset="0"/>
              <a:cs typeface="Consolas" pitchFamily="49" charset="0"/>
            </a:endParaRPr>
          </a:p>
        </p:txBody>
      </p:sp>
    </p:spTree>
    <p:extLst>
      <p:ext uri="{BB962C8B-B14F-4D97-AF65-F5344CB8AC3E}">
        <p14:creationId xmlns:p14="http://schemas.microsoft.com/office/powerpoint/2010/main" val="1727637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1982</TotalTime>
  <Words>2761</Words>
  <Application>Microsoft Office PowerPoint</Application>
  <PresentationFormat>On-screen Show (4:3)</PresentationFormat>
  <Paragraphs>689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CS 107: Computer Architecture and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107: Computer Architecture and Organization</dc:title>
  <dc:creator>Kira</dc:creator>
  <cp:lastModifiedBy>Kira</cp:lastModifiedBy>
  <cp:revision>70</cp:revision>
  <dcterms:created xsi:type="dcterms:W3CDTF">2006-08-16T00:00:00Z</dcterms:created>
  <dcterms:modified xsi:type="dcterms:W3CDTF">2020-03-30T03:57:00Z</dcterms:modified>
</cp:coreProperties>
</file>