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7" r:id="rId2"/>
    <p:sldId id="259"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6" r:id="rId20"/>
    <p:sldId id="277" r:id="rId21"/>
    <p:sldId id="281" r:id="rId22"/>
    <p:sldId id="279" r:id="rId23"/>
    <p:sldId id="299" r:id="rId24"/>
    <p:sldId id="302" r:id="rId25"/>
    <p:sldId id="301" r:id="rId26"/>
    <p:sldId id="303" r:id="rId27"/>
    <p:sldId id="304" r:id="rId28"/>
    <p:sldId id="305" r:id="rId29"/>
    <p:sldId id="306" r:id="rId30"/>
    <p:sldId id="307" r:id="rId31"/>
    <p:sldId id="309" r:id="rId32"/>
    <p:sldId id="308" r:id="rId33"/>
    <p:sldId id="278" r:id="rId34"/>
    <p:sldId id="283" r:id="rId35"/>
    <p:sldId id="284" r:id="rId36"/>
    <p:sldId id="285" r:id="rId37"/>
    <p:sldId id="286" r:id="rId38"/>
    <p:sldId id="280" r:id="rId39"/>
    <p:sldId id="287" r:id="rId40"/>
    <p:sldId id="288" r:id="rId41"/>
    <p:sldId id="289" r:id="rId42"/>
    <p:sldId id="291" r:id="rId43"/>
    <p:sldId id="292" r:id="rId44"/>
    <p:sldId id="293" r:id="rId45"/>
    <p:sldId id="294" r:id="rId46"/>
    <p:sldId id="295" r:id="rId47"/>
    <p:sldId id="296" r:id="rId48"/>
    <p:sldId id="297" r:id="rId49"/>
    <p:sldId id="298"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6" d="100"/>
          <a:sy n="126" d="100"/>
        </p:scale>
        <p:origin x="-1182"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E4CEB9-67AD-487F-B097-272B14564DD8}" type="datetimeFigureOut">
              <a:rPr lang="en-US" smtClean="0"/>
              <a:pPr/>
              <a:t>4/12/2020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5724F1-5713-462C-ADE5-F307122FF0AC}" type="slidenum">
              <a:rPr lang="en-US" smtClean="0"/>
              <a:pPr/>
              <a:t>‹#›</a:t>
            </a:fld>
            <a:endParaRPr lang="en-US"/>
          </a:p>
        </p:txBody>
      </p:sp>
    </p:spTree>
    <p:extLst>
      <p:ext uri="{BB962C8B-B14F-4D97-AF65-F5344CB8AC3E}">
        <p14:creationId xmlns:p14="http://schemas.microsoft.com/office/powerpoint/2010/main" val="2533636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5724F1-5713-462C-ADE5-F307122FF0AC}" type="slidenum">
              <a:rPr lang="en-US" smtClean="0"/>
              <a:pPr/>
              <a:t>18</a:t>
            </a:fld>
            <a:endParaRPr lang="en-US"/>
          </a:p>
        </p:txBody>
      </p:sp>
    </p:spTree>
    <p:extLst>
      <p:ext uri="{BB962C8B-B14F-4D97-AF65-F5344CB8AC3E}">
        <p14:creationId xmlns:p14="http://schemas.microsoft.com/office/powerpoint/2010/main" val="2514749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5724F1-5713-462C-ADE5-F307122FF0AC}" type="slidenum">
              <a:rPr lang="en-US" smtClean="0"/>
              <a:pPr/>
              <a:t>39</a:t>
            </a:fld>
            <a:endParaRPr lang="en-US"/>
          </a:p>
        </p:txBody>
      </p:sp>
    </p:spTree>
    <p:extLst>
      <p:ext uri="{BB962C8B-B14F-4D97-AF65-F5344CB8AC3E}">
        <p14:creationId xmlns:p14="http://schemas.microsoft.com/office/powerpoint/2010/main" val="25147491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5724F1-5713-462C-ADE5-F307122FF0AC}" type="slidenum">
              <a:rPr lang="en-US" smtClean="0"/>
              <a:pPr/>
              <a:t>40</a:t>
            </a:fld>
            <a:endParaRPr lang="en-US"/>
          </a:p>
        </p:txBody>
      </p:sp>
    </p:spTree>
    <p:extLst>
      <p:ext uri="{BB962C8B-B14F-4D97-AF65-F5344CB8AC3E}">
        <p14:creationId xmlns:p14="http://schemas.microsoft.com/office/powerpoint/2010/main" val="25147491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5724F1-5713-462C-ADE5-F307122FF0AC}" type="slidenum">
              <a:rPr lang="en-US" smtClean="0"/>
              <a:pPr/>
              <a:t>41</a:t>
            </a:fld>
            <a:endParaRPr lang="en-US"/>
          </a:p>
        </p:txBody>
      </p:sp>
    </p:spTree>
    <p:extLst>
      <p:ext uri="{BB962C8B-B14F-4D97-AF65-F5344CB8AC3E}">
        <p14:creationId xmlns:p14="http://schemas.microsoft.com/office/powerpoint/2010/main" val="2514749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5724F1-5713-462C-ADE5-F307122FF0AC}" type="slidenum">
              <a:rPr lang="en-US" smtClean="0"/>
              <a:pPr/>
              <a:t>19</a:t>
            </a:fld>
            <a:endParaRPr lang="en-US"/>
          </a:p>
        </p:txBody>
      </p:sp>
    </p:spTree>
    <p:extLst>
      <p:ext uri="{BB962C8B-B14F-4D97-AF65-F5344CB8AC3E}">
        <p14:creationId xmlns:p14="http://schemas.microsoft.com/office/powerpoint/2010/main" val="25147491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5724F1-5713-462C-ADE5-F307122FF0AC}" type="slidenum">
              <a:rPr lang="en-US" smtClean="0"/>
              <a:pPr/>
              <a:t>20</a:t>
            </a:fld>
            <a:endParaRPr lang="en-US"/>
          </a:p>
        </p:txBody>
      </p:sp>
    </p:spTree>
    <p:extLst>
      <p:ext uri="{BB962C8B-B14F-4D97-AF65-F5344CB8AC3E}">
        <p14:creationId xmlns:p14="http://schemas.microsoft.com/office/powerpoint/2010/main" val="2514749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5724F1-5713-462C-ADE5-F307122FF0AC}" type="slidenum">
              <a:rPr lang="en-US" smtClean="0"/>
              <a:pPr/>
              <a:t>33</a:t>
            </a:fld>
            <a:endParaRPr lang="en-US"/>
          </a:p>
        </p:txBody>
      </p:sp>
    </p:spTree>
    <p:extLst>
      <p:ext uri="{BB962C8B-B14F-4D97-AF65-F5344CB8AC3E}">
        <p14:creationId xmlns:p14="http://schemas.microsoft.com/office/powerpoint/2010/main" val="2514749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5724F1-5713-462C-ADE5-F307122FF0AC}" type="slidenum">
              <a:rPr lang="en-US" smtClean="0"/>
              <a:pPr/>
              <a:t>34</a:t>
            </a:fld>
            <a:endParaRPr lang="en-US"/>
          </a:p>
        </p:txBody>
      </p:sp>
    </p:spTree>
    <p:extLst>
      <p:ext uri="{BB962C8B-B14F-4D97-AF65-F5344CB8AC3E}">
        <p14:creationId xmlns:p14="http://schemas.microsoft.com/office/powerpoint/2010/main" val="25147491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5724F1-5713-462C-ADE5-F307122FF0AC}" type="slidenum">
              <a:rPr lang="en-US" smtClean="0"/>
              <a:pPr/>
              <a:t>35</a:t>
            </a:fld>
            <a:endParaRPr lang="en-US"/>
          </a:p>
        </p:txBody>
      </p:sp>
    </p:spTree>
    <p:extLst>
      <p:ext uri="{BB962C8B-B14F-4D97-AF65-F5344CB8AC3E}">
        <p14:creationId xmlns:p14="http://schemas.microsoft.com/office/powerpoint/2010/main" val="2514749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5724F1-5713-462C-ADE5-F307122FF0AC}" type="slidenum">
              <a:rPr lang="en-US" smtClean="0"/>
              <a:pPr/>
              <a:t>36</a:t>
            </a:fld>
            <a:endParaRPr lang="en-US"/>
          </a:p>
        </p:txBody>
      </p:sp>
    </p:spTree>
    <p:extLst>
      <p:ext uri="{BB962C8B-B14F-4D97-AF65-F5344CB8AC3E}">
        <p14:creationId xmlns:p14="http://schemas.microsoft.com/office/powerpoint/2010/main" val="25147491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5724F1-5713-462C-ADE5-F307122FF0AC}" type="slidenum">
              <a:rPr lang="en-US" smtClean="0"/>
              <a:pPr/>
              <a:t>37</a:t>
            </a:fld>
            <a:endParaRPr lang="en-US"/>
          </a:p>
        </p:txBody>
      </p:sp>
    </p:spTree>
    <p:extLst>
      <p:ext uri="{BB962C8B-B14F-4D97-AF65-F5344CB8AC3E}">
        <p14:creationId xmlns:p14="http://schemas.microsoft.com/office/powerpoint/2010/main" val="25147491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5724F1-5713-462C-ADE5-F307122FF0AC}" type="slidenum">
              <a:rPr lang="en-US" smtClean="0"/>
              <a:pPr/>
              <a:t>38</a:t>
            </a:fld>
            <a:endParaRPr lang="en-US"/>
          </a:p>
        </p:txBody>
      </p:sp>
    </p:spTree>
    <p:extLst>
      <p:ext uri="{BB962C8B-B14F-4D97-AF65-F5344CB8AC3E}">
        <p14:creationId xmlns:p14="http://schemas.microsoft.com/office/powerpoint/2010/main" val="2514749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6E56DD2-F29F-41FF-8AFF-26E4D8CAFFB8}" type="datetimeFigureOut">
              <a:rPr lang="en-US" smtClean="0"/>
              <a:pPr/>
              <a:t>4/12/2020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24039D-964A-44FA-BFE2-7D03C33C1D07}" type="slidenum">
              <a:rPr lang="en-US" smtClean="0"/>
              <a:pPr/>
              <a:t>‹#›</a:t>
            </a:fld>
            <a:endParaRPr lang="en-US"/>
          </a:p>
        </p:txBody>
      </p:sp>
    </p:spTree>
    <p:extLst>
      <p:ext uri="{BB962C8B-B14F-4D97-AF65-F5344CB8AC3E}">
        <p14:creationId xmlns:p14="http://schemas.microsoft.com/office/powerpoint/2010/main" val="3272100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E56DD2-F29F-41FF-8AFF-26E4D8CAFFB8}" type="datetimeFigureOut">
              <a:rPr lang="en-US" smtClean="0"/>
              <a:pPr/>
              <a:t>4/12/2020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24039D-964A-44FA-BFE2-7D03C33C1D07}" type="slidenum">
              <a:rPr lang="en-US" smtClean="0"/>
              <a:pPr/>
              <a:t>‹#›</a:t>
            </a:fld>
            <a:endParaRPr lang="en-US"/>
          </a:p>
        </p:txBody>
      </p:sp>
    </p:spTree>
    <p:extLst>
      <p:ext uri="{BB962C8B-B14F-4D97-AF65-F5344CB8AC3E}">
        <p14:creationId xmlns:p14="http://schemas.microsoft.com/office/powerpoint/2010/main" val="643546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E56DD2-F29F-41FF-8AFF-26E4D8CAFFB8}" type="datetimeFigureOut">
              <a:rPr lang="en-US" smtClean="0"/>
              <a:pPr/>
              <a:t>4/12/2020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24039D-964A-44FA-BFE2-7D03C33C1D07}" type="slidenum">
              <a:rPr lang="en-US" smtClean="0"/>
              <a:pPr/>
              <a:t>‹#›</a:t>
            </a:fld>
            <a:endParaRPr lang="en-US"/>
          </a:p>
        </p:txBody>
      </p:sp>
    </p:spTree>
    <p:extLst>
      <p:ext uri="{BB962C8B-B14F-4D97-AF65-F5344CB8AC3E}">
        <p14:creationId xmlns:p14="http://schemas.microsoft.com/office/powerpoint/2010/main" val="1098770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E56DD2-F29F-41FF-8AFF-26E4D8CAFFB8}" type="datetimeFigureOut">
              <a:rPr lang="en-US" smtClean="0"/>
              <a:pPr/>
              <a:t>4/12/2020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24039D-964A-44FA-BFE2-7D03C33C1D07}" type="slidenum">
              <a:rPr lang="en-US" smtClean="0"/>
              <a:pPr/>
              <a:t>‹#›</a:t>
            </a:fld>
            <a:endParaRPr lang="en-US"/>
          </a:p>
        </p:txBody>
      </p:sp>
    </p:spTree>
    <p:extLst>
      <p:ext uri="{BB962C8B-B14F-4D97-AF65-F5344CB8AC3E}">
        <p14:creationId xmlns:p14="http://schemas.microsoft.com/office/powerpoint/2010/main" val="3958703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E56DD2-F29F-41FF-8AFF-26E4D8CAFFB8}" type="datetimeFigureOut">
              <a:rPr lang="en-US" smtClean="0"/>
              <a:pPr/>
              <a:t>4/12/2020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24039D-964A-44FA-BFE2-7D03C33C1D07}" type="slidenum">
              <a:rPr lang="en-US" smtClean="0"/>
              <a:pPr/>
              <a:t>‹#›</a:t>
            </a:fld>
            <a:endParaRPr lang="en-US"/>
          </a:p>
        </p:txBody>
      </p:sp>
    </p:spTree>
    <p:extLst>
      <p:ext uri="{BB962C8B-B14F-4D97-AF65-F5344CB8AC3E}">
        <p14:creationId xmlns:p14="http://schemas.microsoft.com/office/powerpoint/2010/main" val="3192568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6E56DD2-F29F-41FF-8AFF-26E4D8CAFFB8}" type="datetimeFigureOut">
              <a:rPr lang="en-US" smtClean="0"/>
              <a:pPr/>
              <a:t>4/12/2020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24039D-964A-44FA-BFE2-7D03C33C1D07}" type="slidenum">
              <a:rPr lang="en-US" smtClean="0"/>
              <a:pPr/>
              <a:t>‹#›</a:t>
            </a:fld>
            <a:endParaRPr lang="en-US"/>
          </a:p>
        </p:txBody>
      </p:sp>
    </p:spTree>
    <p:extLst>
      <p:ext uri="{BB962C8B-B14F-4D97-AF65-F5344CB8AC3E}">
        <p14:creationId xmlns:p14="http://schemas.microsoft.com/office/powerpoint/2010/main" val="167044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6E56DD2-F29F-41FF-8AFF-26E4D8CAFFB8}" type="datetimeFigureOut">
              <a:rPr lang="en-US" smtClean="0"/>
              <a:pPr/>
              <a:t>4/12/2020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24039D-964A-44FA-BFE2-7D03C33C1D07}" type="slidenum">
              <a:rPr lang="en-US" smtClean="0"/>
              <a:pPr/>
              <a:t>‹#›</a:t>
            </a:fld>
            <a:endParaRPr lang="en-US"/>
          </a:p>
        </p:txBody>
      </p:sp>
    </p:spTree>
    <p:extLst>
      <p:ext uri="{BB962C8B-B14F-4D97-AF65-F5344CB8AC3E}">
        <p14:creationId xmlns:p14="http://schemas.microsoft.com/office/powerpoint/2010/main" val="703398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6E56DD2-F29F-41FF-8AFF-26E4D8CAFFB8}" type="datetimeFigureOut">
              <a:rPr lang="en-US" smtClean="0"/>
              <a:pPr/>
              <a:t>4/12/2020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24039D-964A-44FA-BFE2-7D03C33C1D07}" type="slidenum">
              <a:rPr lang="en-US" smtClean="0"/>
              <a:pPr/>
              <a:t>‹#›</a:t>
            </a:fld>
            <a:endParaRPr lang="en-US"/>
          </a:p>
        </p:txBody>
      </p:sp>
    </p:spTree>
    <p:extLst>
      <p:ext uri="{BB962C8B-B14F-4D97-AF65-F5344CB8AC3E}">
        <p14:creationId xmlns:p14="http://schemas.microsoft.com/office/powerpoint/2010/main" val="1525054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E56DD2-F29F-41FF-8AFF-26E4D8CAFFB8}" type="datetimeFigureOut">
              <a:rPr lang="en-US" smtClean="0"/>
              <a:pPr/>
              <a:t>4/12/2020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24039D-964A-44FA-BFE2-7D03C33C1D07}" type="slidenum">
              <a:rPr lang="en-US" smtClean="0"/>
              <a:pPr/>
              <a:t>‹#›</a:t>
            </a:fld>
            <a:endParaRPr lang="en-US"/>
          </a:p>
        </p:txBody>
      </p:sp>
    </p:spTree>
    <p:extLst>
      <p:ext uri="{BB962C8B-B14F-4D97-AF65-F5344CB8AC3E}">
        <p14:creationId xmlns:p14="http://schemas.microsoft.com/office/powerpoint/2010/main" val="1513845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E56DD2-F29F-41FF-8AFF-26E4D8CAFFB8}" type="datetimeFigureOut">
              <a:rPr lang="en-US" smtClean="0"/>
              <a:pPr/>
              <a:t>4/12/2020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24039D-964A-44FA-BFE2-7D03C33C1D07}" type="slidenum">
              <a:rPr lang="en-US" smtClean="0"/>
              <a:pPr/>
              <a:t>‹#›</a:t>
            </a:fld>
            <a:endParaRPr lang="en-US"/>
          </a:p>
        </p:txBody>
      </p:sp>
    </p:spTree>
    <p:extLst>
      <p:ext uri="{BB962C8B-B14F-4D97-AF65-F5344CB8AC3E}">
        <p14:creationId xmlns:p14="http://schemas.microsoft.com/office/powerpoint/2010/main" val="2659014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E56DD2-F29F-41FF-8AFF-26E4D8CAFFB8}" type="datetimeFigureOut">
              <a:rPr lang="en-US" smtClean="0"/>
              <a:pPr/>
              <a:t>4/12/2020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24039D-964A-44FA-BFE2-7D03C33C1D07}" type="slidenum">
              <a:rPr lang="en-US" smtClean="0"/>
              <a:pPr/>
              <a:t>‹#›</a:t>
            </a:fld>
            <a:endParaRPr lang="en-US"/>
          </a:p>
        </p:txBody>
      </p:sp>
    </p:spTree>
    <p:extLst>
      <p:ext uri="{BB962C8B-B14F-4D97-AF65-F5344CB8AC3E}">
        <p14:creationId xmlns:p14="http://schemas.microsoft.com/office/powerpoint/2010/main" val="4065442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E56DD2-F29F-41FF-8AFF-26E4D8CAFFB8}" type="datetimeFigureOut">
              <a:rPr lang="en-US" smtClean="0"/>
              <a:pPr/>
              <a:t>4/12/2020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24039D-964A-44FA-BFE2-7D03C33C1D07}" type="slidenum">
              <a:rPr lang="en-US" smtClean="0"/>
              <a:pPr/>
              <a:t>‹#›</a:t>
            </a:fld>
            <a:endParaRPr lang="en-US"/>
          </a:p>
        </p:txBody>
      </p:sp>
    </p:spTree>
    <p:extLst>
      <p:ext uri="{BB962C8B-B14F-4D97-AF65-F5344CB8AC3E}">
        <p14:creationId xmlns:p14="http://schemas.microsoft.com/office/powerpoint/2010/main" val="27138067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7.xml"/><Relationship Id="rId6" Type="http://schemas.openxmlformats.org/officeDocument/2006/relationships/image" Target="../media/image22.jpeg"/><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3.jpe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jpe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31.jpeg"/><Relationship Id="rId5" Type="http://schemas.openxmlformats.org/officeDocument/2006/relationships/image" Target="../media/image30.jpe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7.xml"/><Relationship Id="rId4" Type="http://schemas.openxmlformats.org/officeDocument/2006/relationships/image" Target="../media/image36.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8.png"/><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4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image" Target="../media/image50.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 Id="rId4" Type="http://schemas.openxmlformats.org/officeDocument/2006/relationships/image" Target="../media/image54.png"/></Relationships>
</file>

<file path=ppt/slides/_rels/slide4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 Id="rId5" Type="http://schemas.openxmlformats.org/officeDocument/2006/relationships/image" Target="../media/image55.png"/><Relationship Id="rId4" Type="http://schemas.openxmlformats.org/officeDocument/2006/relationships/image" Target="../media/image5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emf"/></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3000"/>
            <a:ext cx="7772400" cy="1470025"/>
          </a:xfrm>
        </p:spPr>
        <p:txBody>
          <a:bodyPr>
            <a:normAutofit/>
          </a:bodyPr>
          <a:lstStyle/>
          <a:p>
            <a:r>
              <a:rPr lang="en-US" sz="3200" dirty="0"/>
              <a:t>CS 107: Computer Architecture and Organization</a:t>
            </a:r>
          </a:p>
        </p:txBody>
      </p:sp>
      <p:sp>
        <p:nvSpPr>
          <p:cNvPr id="3" name="Subtitle 2"/>
          <p:cNvSpPr>
            <a:spLocks noGrp="1"/>
          </p:cNvSpPr>
          <p:nvPr>
            <p:ph type="subTitle" idx="1"/>
          </p:nvPr>
        </p:nvSpPr>
        <p:spPr>
          <a:xfrm>
            <a:off x="1447800" y="3124200"/>
            <a:ext cx="6400800" cy="1752600"/>
          </a:xfrm>
        </p:spPr>
        <p:txBody>
          <a:bodyPr/>
          <a:lstStyle/>
          <a:p>
            <a:r>
              <a:rPr lang="en-US" dirty="0"/>
              <a:t>SBCC</a:t>
            </a:r>
          </a:p>
          <a:p>
            <a:r>
              <a:rPr lang="en-US" dirty="0"/>
              <a:t> </a:t>
            </a:r>
            <a:r>
              <a:rPr lang="en-US" dirty="0" smtClean="0"/>
              <a:t>Spring 2020</a:t>
            </a:r>
            <a:endParaRPr lang="en-US" dirty="0"/>
          </a:p>
          <a:p>
            <a:endParaRPr lang="en-US" dirty="0"/>
          </a:p>
        </p:txBody>
      </p:sp>
    </p:spTree>
    <p:extLst>
      <p:ext uri="{BB962C8B-B14F-4D97-AF65-F5344CB8AC3E}">
        <p14:creationId xmlns:p14="http://schemas.microsoft.com/office/powerpoint/2010/main" val="1489313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 y="762000"/>
            <a:ext cx="947738" cy="1039751"/>
          </a:xfrm>
          <a:prstGeom prst="rect">
            <a:avLst/>
          </a:prstGeom>
        </p:spPr>
      </p:pic>
      <p:sp>
        <p:nvSpPr>
          <p:cNvPr id="6" name="Rectangle 5"/>
          <p:cNvSpPr/>
          <p:nvPr/>
        </p:nvSpPr>
        <p:spPr>
          <a:xfrm>
            <a:off x="1828800" y="682949"/>
            <a:ext cx="6934200" cy="1323439"/>
          </a:xfrm>
          <a:prstGeom prst="rect">
            <a:avLst/>
          </a:prstGeom>
        </p:spPr>
        <p:txBody>
          <a:bodyPr wrap="square">
            <a:spAutoFit/>
          </a:bodyPr>
          <a:lstStyle/>
          <a:p>
            <a:r>
              <a:rPr lang="en-US" sz="1600" b="1" dirty="0" smtClean="0"/>
              <a:t>I²C (Inter-Integrated Circuit)</a:t>
            </a:r>
            <a:r>
              <a:rPr lang="en-US" sz="1600" dirty="0" smtClean="0"/>
              <a:t>, pronounced </a:t>
            </a:r>
            <a:r>
              <a:rPr lang="en-US" sz="1600" b="1" dirty="0" smtClean="0"/>
              <a:t>I-squared-C</a:t>
            </a:r>
            <a:r>
              <a:rPr lang="en-US" sz="1600" dirty="0" smtClean="0"/>
              <a:t>, is a master-slave serial computer bus invented by Philips Semiconductor (now NXP Semiconductors). It is typically used for attaching lower-speed peripheral ICs to processors and microcontrollers in short-distance, intra-board communication. Alternatively I²C is spelled </a:t>
            </a:r>
            <a:r>
              <a:rPr lang="en-US" sz="1600" b="1" dirty="0" smtClean="0"/>
              <a:t>I2C</a:t>
            </a:r>
            <a:r>
              <a:rPr lang="en-US" sz="1600" dirty="0" smtClean="0"/>
              <a:t> (</a:t>
            </a:r>
            <a:r>
              <a:rPr lang="en-US" sz="1600" b="1" dirty="0" smtClean="0"/>
              <a:t>pronounced I-two-C</a:t>
            </a:r>
            <a:r>
              <a:rPr lang="en-US" sz="1600" dirty="0" smtClean="0"/>
              <a:t>) or </a:t>
            </a:r>
            <a:r>
              <a:rPr lang="en-US" sz="1600" b="1" dirty="0" smtClean="0"/>
              <a:t>IIC</a:t>
            </a:r>
            <a:r>
              <a:rPr lang="en-US" sz="1600" dirty="0" smtClean="0"/>
              <a:t> (</a:t>
            </a:r>
            <a:r>
              <a:rPr lang="en-US" sz="1600" b="1" dirty="0" smtClean="0"/>
              <a:t>pronounced I-I-C</a:t>
            </a:r>
            <a:r>
              <a:rPr lang="en-US" sz="1600" dirty="0" smtClean="0"/>
              <a:t>).</a:t>
            </a:r>
            <a:endParaRPr lang="en-US" sz="1600"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10100" y="5029200"/>
            <a:ext cx="4152900" cy="1372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600" y="2514600"/>
            <a:ext cx="8001000" cy="1333500"/>
          </a:xfrm>
          <a:prstGeom prst="rect">
            <a:avLst/>
          </a:prstGeom>
        </p:spPr>
      </p:pic>
      <p:sp>
        <p:nvSpPr>
          <p:cNvPr id="8" name="Rectangle 7"/>
          <p:cNvSpPr/>
          <p:nvPr/>
        </p:nvSpPr>
        <p:spPr>
          <a:xfrm>
            <a:off x="517077" y="4457465"/>
            <a:ext cx="3886200" cy="1938992"/>
          </a:xfrm>
          <a:prstGeom prst="rect">
            <a:avLst/>
          </a:prstGeom>
        </p:spPr>
        <p:txBody>
          <a:bodyPr wrap="square">
            <a:spAutoFit/>
          </a:bodyPr>
          <a:lstStyle/>
          <a:p>
            <a:pPr marL="228600" indent="-228600">
              <a:buFont typeface="+mj-lt"/>
              <a:buAutoNum type="arabicPeriod"/>
            </a:pPr>
            <a:r>
              <a:rPr lang="en-US" sz="1200" b="1" dirty="0" smtClean="0"/>
              <a:t>Data Transfer is initiated with a START bit (S) signaled by SDA being pulled low while SCL stays high.</a:t>
            </a:r>
          </a:p>
          <a:p>
            <a:pPr marL="228600" indent="-228600">
              <a:buFont typeface="+mj-lt"/>
              <a:buAutoNum type="arabicPeriod"/>
            </a:pPr>
            <a:r>
              <a:rPr lang="en-US" sz="1200" b="1" dirty="0" smtClean="0"/>
              <a:t>SDA sets the 1st data bit level while keeping SCL low (during blue bar time) .</a:t>
            </a:r>
          </a:p>
          <a:p>
            <a:pPr marL="228600" indent="-228600">
              <a:buFont typeface="+mj-lt"/>
              <a:buAutoNum type="arabicPeriod"/>
            </a:pPr>
            <a:r>
              <a:rPr lang="en-US" sz="1200" b="1" dirty="0" smtClean="0"/>
              <a:t>The data is sampled (received) when SCL rises (green) for the first bit (B1).</a:t>
            </a:r>
          </a:p>
          <a:p>
            <a:pPr marL="228600" indent="-228600">
              <a:buFont typeface="+mj-lt"/>
              <a:buAutoNum type="arabicPeriod"/>
            </a:pPr>
            <a:r>
              <a:rPr lang="en-US" sz="1200" b="1" dirty="0" smtClean="0"/>
              <a:t>This process repeats, SDA transitioning while SCL is low, and the data being read while SCL is high (B2, </a:t>
            </a:r>
            <a:r>
              <a:rPr lang="en-US" sz="1200" b="1" dirty="0" err="1" smtClean="0"/>
              <a:t>Bn</a:t>
            </a:r>
            <a:r>
              <a:rPr lang="en-US" sz="1200" b="1" dirty="0" smtClean="0"/>
              <a:t>).</a:t>
            </a:r>
          </a:p>
          <a:p>
            <a:pPr marL="228600" indent="-228600">
              <a:buFont typeface="+mj-lt"/>
              <a:buAutoNum type="arabicPeriod"/>
            </a:pPr>
            <a:r>
              <a:rPr lang="en-US" sz="1200" b="1" dirty="0" smtClean="0"/>
              <a:t>A STOP bit (P) is signaled when SDA is pulled high while SCL is high.</a:t>
            </a:r>
            <a:endParaRPr lang="en-US" sz="1200" b="1" dirty="0"/>
          </a:p>
        </p:txBody>
      </p:sp>
      <p:sp>
        <p:nvSpPr>
          <p:cNvPr id="9" name="Arc 8"/>
          <p:cNvSpPr/>
          <p:nvPr/>
        </p:nvSpPr>
        <p:spPr>
          <a:xfrm rot="10800000">
            <a:off x="1472030" y="3482760"/>
            <a:ext cx="1142058" cy="730678"/>
          </a:xfrm>
          <a:prstGeom prst="arc">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sp>
        <p:nvSpPr>
          <p:cNvPr id="10" name="Arc 9"/>
          <p:cNvSpPr/>
          <p:nvPr/>
        </p:nvSpPr>
        <p:spPr>
          <a:xfrm>
            <a:off x="4267200" y="4213439"/>
            <a:ext cx="914400" cy="914400"/>
          </a:xfrm>
          <a:prstGeom prst="arc">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cxnSp>
        <p:nvCxnSpPr>
          <p:cNvPr id="15" name="Straight Connector 14"/>
          <p:cNvCxnSpPr/>
          <p:nvPr/>
        </p:nvCxnSpPr>
        <p:spPr>
          <a:xfrm>
            <a:off x="2043059" y="4213439"/>
            <a:ext cx="2681341"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24" name="Straight Arrow Connector 23"/>
          <p:cNvCxnSpPr/>
          <p:nvPr/>
        </p:nvCxnSpPr>
        <p:spPr>
          <a:xfrm>
            <a:off x="5181600" y="4670639"/>
            <a:ext cx="0" cy="358561"/>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26" name="Straight Arrow Connector 25"/>
          <p:cNvCxnSpPr/>
          <p:nvPr/>
        </p:nvCxnSpPr>
        <p:spPr>
          <a:xfrm>
            <a:off x="8077200" y="3657600"/>
            <a:ext cx="533400" cy="1470239"/>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27" name="Right Brace 26"/>
          <p:cNvSpPr/>
          <p:nvPr/>
        </p:nvSpPr>
        <p:spPr>
          <a:xfrm rot="5400000">
            <a:off x="4669007" y="1371600"/>
            <a:ext cx="192022" cy="4953000"/>
          </a:xfrm>
          <a:prstGeom prst="rightBrace">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sp>
        <p:nvSpPr>
          <p:cNvPr id="28" name="Arc 27"/>
          <p:cNvSpPr/>
          <p:nvPr/>
        </p:nvSpPr>
        <p:spPr>
          <a:xfrm rot="10800000">
            <a:off x="4783281" y="3715511"/>
            <a:ext cx="568982" cy="457200"/>
          </a:xfrm>
          <a:prstGeom prst="arc">
            <a:avLst/>
          </a:prstGeom>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cxnSp>
        <p:nvCxnSpPr>
          <p:cNvPr id="30" name="Straight Connector 29"/>
          <p:cNvCxnSpPr/>
          <p:nvPr/>
        </p:nvCxnSpPr>
        <p:spPr>
          <a:xfrm>
            <a:off x="5067771" y="4172712"/>
            <a:ext cx="228129" cy="0"/>
          </a:xfrm>
          <a:prstGeom prst="line">
            <a:avLst/>
          </a:prstGeom>
        </p:spPr>
        <p:style>
          <a:lnRef idx="2">
            <a:schemeClr val="accent3"/>
          </a:lnRef>
          <a:fillRef idx="0">
            <a:schemeClr val="accent3"/>
          </a:fillRef>
          <a:effectRef idx="1">
            <a:schemeClr val="accent3"/>
          </a:effectRef>
          <a:fontRef idx="minor">
            <a:schemeClr val="tx1"/>
          </a:fontRef>
        </p:style>
      </p:cxnSp>
      <p:sp>
        <p:nvSpPr>
          <p:cNvPr id="31" name="Arc 30"/>
          <p:cNvSpPr/>
          <p:nvPr/>
        </p:nvSpPr>
        <p:spPr>
          <a:xfrm>
            <a:off x="5067300" y="4169643"/>
            <a:ext cx="457200" cy="402357"/>
          </a:xfrm>
          <a:prstGeom prst="arc">
            <a:avLst/>
          </a:prstGeom>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cxnSp>
        <p:nvCxnSpPr>
          <p:cNvPr id="2049" name="Straight Arrow Connector 2048"/>
          <p:cNvCxnSpPr/>
          <p:nvPr/>
        </p:nvCxnSpPr>
        <p:spPr>
          <a:xfrm>
            <a:off x="5524500" y="4392719"/>
            <a:ext cx="0" cy="941281"/>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36" name="TextBox 35"/>
          <p:cNvSpPr txBox="1"/>
          <p:nvPr/>
        </p:nvSpPr>
        <p:spPr>
          <a:xfrm>
            <a:off x="4128237" y="2161529"/>
            <a:ext cx="963725" cy="307777"/>
          </a:xfrm>
          <a:prstGeom prst="rect">
            <a:avLst/>
          </a:prstGeom>
          <a:noFill/>
        </p:spPr>
        <p:txBody>
          <a:bodyPr wrap="none" rtlCol="0">
            <a:spAutoFit/>
          </a:bodyPr>
          <a:lstStyle/>
          <a:p>
            <a:r>
              <a:rPr lang="en-US" sz="1400" b="1" dirty="0" smtClean="0"/>
              <a:t>I2C Timing</a:t>
            </a:r>
            <a:endParaRPr lang="en-US" sz="1400" b="1" dirty="0"/>
          </a:p>
        </p:txBody>
      </p:sp>
      <p:sp>
        <p:nvSpPr>
          <p:cNvPr id="19" name="TextBox 18"/>
          <p:cNvSpPr txBox="1"/>
          <p:nvPr/>
        </p:nvSpPr>
        <p:spPr>
          <a:xfrm>
            <a:off x="0" y="307319"/>
            <a:ext cx="9144000" cy="369332"/>
          </a:xfrm>
          <a:prstGeom prst="rect">
            <a:avLst/>
          </a:prstGeom>
          <a:noFill/>
        </p:spPr>
        <p:txBody>
          <a:bodyPr wrap="square" rtlCol="0">
            <a:spAutoFit/>
          </a:bodyPr>
          <a:lstStyle/>
          <a:p>
            <a:pPr algn="ctr"/>
            <a:r>
              <a:rPr lang="en-US" b="1" dirty="0" smtClean="0"/>
              <a:t>Serial Interfaces</a:t>
            </a:r>
            <a:endParaRPr lang="en-US" b="1" dirty="0"/>
          </a:p>
        </p:txBody>
      </p:sp>
    </p:spTree>
    <p:extLst>
      <p:ext uri="{BB962C8B-B14F-4D97-AF65-F5344CB8AC3E}">
        <p14:creationId xmlns:p14="http://schemas.microsoft.com/office/powerpoint/2010/main" val="2164944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676651"/>
            <a:ext cx="8229600" cy="584775"/>
          </a:xfrm>
          <a:prstGeom prst="rect">
            <a:avLst/>
          </a:prstGeom>
        </p:spPr>
        <p:txBody>
          <a:bodyPr wrap="square">
            <a:spAutoFit/>
          </a:bodyPr>
          <a:lstStyle/>
          <a:p>
            <a:r>
              <a:rPr lang="en-US" sz="1600" b="1" dirty="0" smtClean="0"/>
              <a:t>1-Wire</a:t>
            </a:r>
            <a:r>
              <a:rPr lang="en-US" sz="1600" dirty="0" smtClean="0"/>
              <a:t> is a device communications bus system designed by Dallas Semiconductor Corp. that provides low-speed data, signaling, and power over a single conductor.</a:t>
            </a:r>
            <a:endParaRPr lang="en-US" sz="1600" dirty="0"/>
          </a:p>
        </p:txBody>
      </p:sp>
      <p:sp>
        <p:nvSpPr>
          <p:cNvPr id="7" name="Rectangle 6"/>
          <p:cNvSpPr/>
          <p:nvPr/>
        </p:nvSpPr>
        <p:spPr>
          <a:xfrm>
            <a:off x="4527916" y="2095500"/>
            <a:ext cx="1219200" cy="1447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7315199" y="2514600"/>
            <a:ext cx="838200"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085293" y="1878236"/>
            <a:ext cx="1524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p:nvPr/>
        </p:nvCxnSpPr>
        <p:spPr>
          <a:xfrm>
            <a:off x="5747116" y="2667000"/>
            <a:ext cx="1557377" cy="0"/>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a:stCxn id="12" idx="2"/>
          </p:cNvCxnSpPr>
          <p:nvPr/>
        </p:nvCxnSpPr>
        <p:spPr>
          <a:xfrm>
            <a:off x="6161493" y="2335436"/>
            <a:ext cx="0" cy="331564"/>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a:endCxn id="12" idx="0"/>
          </p:cNvCxnSpPr>
          <p:nvPr/>
        </p:nvCxnSpPr>
        <p:spPr>
          <a:xfrm>
            <a:off x="6161493" y="1714500"/>
            <a:ext cx="0" cy="163736"/>
          </a:xfrm>
          <a:prstGeom prst="line">
            <a:avLst/>
          </a:prstGeom>
        </p:spPr>
        <p:style>
          <a:lnRef idx="1">
            <a:schemeClr val="dk1"/>
          </a:lnRef>
          <a:fillRef idx="0">
            <a:schemeClr val="dk1"/>
          </a:fillRef>
          <a:effectRef idx="0">
            <a:schemeClr val="dk1"/>
          </a:effectRef>
          <a:fontRef idx="minor">
            <a:schemeClr val="tx1"/>
          </a:fontRef>
        </p:style>
      </p:cxnSp>
      <p:sp>
        <p:nvSpPr>
          <p:cNvPr id="23" name="TextBox 22"/>
          <p:cNvSpPr txBox="1"/>
          <p:nvPr/>
        </p:nvSpPr>
        <p:spPr>
          <a:xfrm>
            <a:off x="5911456" y="1345168"/>
            <a:ext cx="500073" cy="369332"/>
          </a:xfrm>
          <a:prstGeom prst="rect">
            <a:avLst/>
          </a:prstGeom>
          <a:noFill/>
        </p:spPr>
        <p:txBody>
          <a:bodyPr wrap="none" rtlCol="0">
            <a:spAutoFit/>
          </a:bodyPr>
          <a:lstStyle/>
          <a:p>
            <a:r>
              <a:rPr lang="en-US" dirty="0" err="1" smtClean="0"/>
              <a:t>Vcc</a:t>
            </a:r>
            <a:endParaRPr lang="en-US" dirty="0"/>
          </a:p>
        </p:txBody>
      </p:sp>
      <p:cxnSp>
        <p:nvCxnSpPr>
          <p:cNvPr id="29" name="Straight Connector 28"/>
          <p:cNvCxnSpPr/>
          <p:nvPr/>
        </p:nvCxnSpPr>
        <p:spPr>
          <a:xfrm flipH="1">
            <a:off x="7169097" y="3235666"/>
            <a:ext cx="152400" cy="0"/>
          </a:xfrm>
          <a:prstGeom prst="line">
            <a:avLst/>
          </a:prstGeom>
        </p:spPr>
        <p:style>
          <a:lnRef idx="1">
            <a:schemeClr val="dk1"/>
          </a:lnRef>
          <a:fillRef idx="0">
            <a:schemeClr val="dk1"/>
          </a:fillRef>
          <a:effectRef idx="0">
            <a:schemeClr val="dk1"/>
          </a:effectRef>
          <a:fontRef idx="minor">
            <a:schemeClr val="tx1"/>
          </a:fontRef>
        </p:style>
      </p:cxnSp>
      <p:cxnSp>
        <p:nvCxnSpPr>
          <p:cNvPr id="2051" name="Straight Connector 2050"/>
          <p:cNvCxnSpPr/>
          <p:nvPr/>
        </p:nvCxnSpPr>
        <p:spPr>
          <a:xfrm>
            <a:off x="7169097" y="3235666"/>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2055" name="Straight Connector 2054"/>
          <p:cNvCxnSpPr>
            <a:stCxn id="7" idx="2"/>
          </p:cNvCxnSpPr>
          <p:nvPr/>
        </p:nvCxnSpPr>
        <p:spPr>
          <a:xfrm>
            <a:off x="5137516" y="3543300"/>
            <a:ext cx="0" cy="266700"/>
          </a:xfrm>
          <a:prstGeom prst="line">
            <a:avLst/>
          </a:prstGeom>
        </p:spPr>
        <p:style>
          <a:lnRef idx="1">
            <a:schemeClr val="dk1"/>
          </a:lnRef>
          <a:fillRef idx="0">
            <a:schemeClr val="dk1"/>
          </a:fillRef>
          <a:effectRef idx="0">
            <a:schemeClr val="dk1"/>
          </a:effectRef>
          <a:fontRef idx="minor">
            <a:schemeClr val="tx1"/>
          </a:fontRef>
        </p:style>
      </p:cxnSp>
      <p:cxnSp>
        <p:nvCxnSpPr>
          <p:cNvPr id="2057" name="Straight Connector 2056"/>
          <p:cNvCxnSpPr/>
          <p:nvPr/>
        </p:nvCxnSpPr>
        <p:spPr>
          <a:xfrm>
            <a:off x="5023216" y="3810000"/>
            <a:ext cx="228600" cy="0"/>
          </a:xfrm>
          <a:prstGeom prst="line">
            <a:avLst/>
          </a:prstGeom>
        </p:spPr>
        <p:style>
          <a:lnRef idx="3">
            <a:schemeClr val="dk1"/>
          </a:lnRef>
          <a:fillRef idx="0">
            <a:schemeClr val="dk1"/>
          </a:fillRef>
          <a:effectRef idx="2">
            <a:schemeClr val="dk1"/>
          </a:effectRef>
          <a:fontRef idx="minor">
            <a:schemeClr val="tx1"/>
          </a:fontRef>
        </p:style>
      </p:cxnSp>
      <p:sp>
        <p:nvSpPr>
          <p:cNvPr id="2058" name="TextBox 2057"/>
          <p:cNvSpPr txBox="1"/>
          <p:nvPr/>
        </p:nvSpPr>
        <p:spPr>
          <a:xfrm>
            <a:off x="4876867" y="2482333"/>
            <a:ext cx="521297" cy="461665"/>
          </a:xfrm>
          <a:prstGeom prst="rect">
            <a:avLst/>
          </a:prstGeom>
          <a:noFill/>
        </p:spPr>
        <p:txBody>
          <a:bodyPr wrap="none" rtlCol="0">
            <a:spAutoFit/>
          </a:bodyPr>
          <a:lstStyle/>
          <a:p>
            <a:r>
              <a:rPr lang="en-US" sz="2400" b="1" dirty="0" smtClean="0"/>
              <a:t>µC</a:t>
            </a:r>
            <a:endParaRPr lang="en-US" sz="2400" b="1" dirty="0"/>
          </a:p>
        </p:txBody>
      </p:sp>
      <p:cxnSp>
        <p:nvCxnSpPr>
          <p:cNvPr id="44" name="Straight Connector 43"/>
          <p:cNvCxnSpPr/>
          <p:nvPr/>
        </p:nvCxnSpPr>
        <p:spPr>
          <a:xfrm>
            <a:off x="7048499" y="3676650"/>
            <a:ext cx="228600" cy="0"/>
          </a:xfrm>
          <a:prstGeom prst="line">
            <a:avLst/>
          </a:prstGeom>
        </p:spPr>
        <p:style>
          <a:lnRef idx="3">
            <a:schemeClr val="dk1"/>
          </a:lnRef>
          <a:fillRef idx="0">
            <a:schemeClr val="dk1"/>
          </a:fillRef>
          <a:effectRef idx="2">
            <a:schemeClr val="dk1"/>
          </a:effectRef>
          <a:fontRef idx="minor">
            <a:schemeClr val="tx1"/>
          </a:fontRef>
        </p:style>
      </p:cxnSp>
      <p:cxnSp>
        <p:nvCxnSpPr>
          <p:cNvPr id="45" name="Straight Connector 44"/>
          <p:cNvCxnSpPr/>
          <p:nvPr/>
        </p:nvCxnSpPr>
        <p:spPr>
          <a:xfrm>
            <a:off x="7772399" y="2942896"/>
            <a:ext cx="228600" cy="0"/>
          </a:xfrm>
          <a:prstGeom prst="line">
            <a:avLst/>
          </a:prstGeom>
        </p:spPr>
        <p:style>
          <a:lnRef idx="3">
            <a:schemeClr val="dk1"/>
          </a:lnRef>
          <a:fillRef idx="0">
            <a:schemeClr val="dk1"/>
          </a:fillRef>
          <a:effectRef idx="2">
            <a:schemeClr val="dk1"/>
          </a:effectRef>
          <a:fontRef idx="minor">
            <a:schemeClr val="tx1"/>
          </a:fontRef>
        </p:style>
      </p:cxnSp>
      <p:cxnSp>
        <p:nvCxnSpPr>
          <p:cNvPr id="46" name="Straight Connector 45"/>
          <p:cNvCxnSpPr/>
          <p:nvPr/>
        </p:nvCxnSpPr>
        <p:spPr>
          <a:xfrm>
            <a:off x="7772399" y="3048000"/>
            <a:ext cx="228600" cy="0"/>
          </a:xfrm>
          <a:prstGeom prst="line">
            <a:avLst/>
          </a:prstGeom>
        </p:spPr>
        <p:style>
          <a:lnRef idx="3">
            <a:schemeClr val="dk1"/>
          </a:lnRef>
          <a:fillRef idx="0">
            <a:schemeClr val="dk1"/>
          </a:fillRef>
          <a:effectRef idx="2">
            <a:schemeClr val="dk1"/>
          </a:effectRef>
          <a:fontRef idx="minor">
            <a:schemeClr val="tx1"/>
          </a:fontRef>
        </p:style>
      </p:cxnSp>
      <p:sp>
        <p:nvSpPr>
          <p:cNvPr id="2059" name="Rectangle 2058"/>
          <p:cNvSpPr/>
          <p:nvPr/>
        </p:nvSpPr>
        <p:spPr>
          <a:xfrm>
            <a:off x="7439575" y="2843599"/>
            <a:ext cx="228600" cy="2564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61" name="Straight Connector 2060"/>
          <p:cNvCxnSpPr/>
          <p:nvPr/>
        </p:nvCxnSpPr>
        <p:spPr>
          <a:xfrm>
            <a:off x="7321497" y="2667000"/>
            <a:ext cx="565202" cy="0"/>
          </a:xfrm>
          <a:prstGeom prst="line">
            <a:avLst/>
          </a:prstGeom>
        </p:spPr>
        <p:style>
          <a:lnRef idx="1">
            <a:schemeClr val="dk1"/>
          </a:lnRef>
          <a:fillRef idx="0">
            <a:schemeClr val="dk1"/>
          </a:fillRef>
          <a:effectRef idx="0">
            <a:schemeClr val="dk1"/>
          </a:effectRef>
          <a:fontRef idx="minor">
            <a:schemeClr val="tx1"/>
          </a:fontRef>
        </p:style>
      </p:cxnSp>
      <p:cxnSp>
        <p:nvCxnSpPr>
          <p:cNvPr id="2063" name="Straight Connector 2062"/>
          <p:cNvCxnSpPr>
            <a:endCxn id="2059" idx="0"/>
          </p:cNvCxnSpPr>
          <p:nvPr/>
        </p:nvCxnSpPr>
        <p:spPr>
          <a:xfrm>
            <a:off x="7553875" y="2667000"/>
            <a:ext cx="0" cy="176599"/>
          </a:xfrm>
          <a:prstGeom prst="line">
            <a:avLst/>
          </a:prstGeom>
        </p:spPr>
        <p:style>
          <a:lnRef idx="1">
            <a:schemeClr val="dk1"/>
          </a:lnRef>
          <a:fillRef idx="0">
            <a:schemeClr val="dk1"/>
          </a:fillRef>
          <a:effectRef idx="0">
            <a:schemeClr val="dk1"/>
          </a:effectRef>
          <a:fontRef idx="minor">
            <a:schemeClr val="tx1"/>
          </a:fontRef>
        </p:style>
      </p:cxnSp>
      <p:cxnSp>
        <p:nvCxnSpPr>
          <p:cNvPr id="2065" name="Straight Connector 2064"/>
          <p:cNvCxnSpPr/>
          <p:nvPr/>
        </p:nvCxnSpPr>
        <p:spPr>
          <a:xfrm>
            <a:off x="7886699" y="2667000"/>
            <a:ext cx="0" cy="275896"/>
          </a:xfrm>
          <a:prstGeom prst="line">
            <a:avLst/>
          </a:prstGeom>
        </p:spPr>
        <p:style>
          <a:lnRef idx="1">
            <a:schemeClr val="dk1"/>
          </a:lnRef>
          <a:fillRef idx="0">
            <a:schemeClr val="dk1"/>
          </a:fillRef>
          <a:effectRef idx="0">
            <a:schemeClr val="dk1"/>
          </a:effectRef>
          <a:fontRef idx="minor">
            <a:schemeClr val="tx1"/>
          </a:fontRef>
        </p:style>
      </p:cxnSp>
      <p:cxnSp>
        <p:nvCxnSpPr>
          <p:cNvPr id="2067" name="Straight Connector 2066"/>
          <p:cNvCxnSpPr/>
          <p:nvPr/>
        </p:nvCxnSpPr>
        <p:spPr>
          <a:xfrm>
            <a:off x="7886699" y="3072472"/>
            <a:ext cx="0" cy="135665"/>
          </a:xfrm>
          <a:prstGeom prst="line">
            <a:avLst/>
          </a:prstGeom>
        </p:spPr>
        <p:style>
          <a:lnRef idx="1">
            <a:schemeClr val="dk1"/>
          </a:lnRef>
          <a:fillRef idx="0">
            <a:schemeClr val="dk1"/>
          </a:fillRef>
          <a:effectRef idx="0">
            <a:schemeClr val="dk1"/>
          </a:effectRef>
          <a:fontRef idx="minor">
            <a:schemeClr val="tx1"/>
          </a:fontRef>
        </p:style>
      </p:cxnSp>
      <p:cxnSp>
        <p:nvCxnSpPr>
          <p:cNvPr id="2069" name="Straight Connector 2068"/>
          <p:cNvCxnSpPr/>
          <p:nvPr/>
        </p:nvCxnSpPr>
        <p:spPr>
          <a:xfrm>
            <a:off x="7321497" y="3235666"/>
            <a:ext cx="565202" cy="0"/>
          </a:xfrm>
          <a:prstGeom prst="line">
            <a:avLst/>
          </a:prstGeom>
        </p:spPr>
        <p:style>
          <a:lnRef idx="1">
            <a:schemeClr val="dk1"/>
          </a:lnRef>
          <a:fillRef idx="0">
            <a:schemeClr val="dk1"/>
          </a:fillRef>
          <a:effectRef idx="0">
            <a:schemeClr val="dk1"/>
          </a:effectRef>
          <a:fontRef idx="minor">
            <a:schemeClr val="tx1"/>
          </a:fontRef>
        </p:style>
      </p:cxnSp>
      <p:sp>
        <p:nvSpPr>
          <p:cNvPr id="2070" name="TextBox 2069"/>
          <p:cNvSpPr txBox="1"/>
          <p:nvPr/>
        </p:nvSpPr>
        <p:spPr>
          <a:xfrm>
            <a:off x="7866083" y="2602468"/>
            <a:ext cx="308098" cy="369332"/>
          </a:xfrm>
          <a:prstGeom prst="rect">
            <a:avLst/>
          </a:prstGeom>
          <a:noFill/>
        </p:spPr>
        <p:txBody>
          <a:bodyPr wrap="none" rtlCol="0">
            <a:spAutoFit/>
          </a:bodyPr>
          <a:lstStyle/>
          <a:p>
            <a:r>
              <a:rPr lang="en-US" b="1" dirty="0" smtClean="0"/>
              <a:t>C</a:t>
            </a:r>
            <a:endParaRPr lang="en-US" b="1" dirty="0"/>
          </a:p>
        </p:txBody>
      </p:sp>
      <p:pic>
        <p:nvPicPr>
          <p:cNvPr id="2071" name="Picture 207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66177" y="4234453"/>
            <a:ext cx="2953900" cy="1905000"/>
          </a:xfrm>
          <a:prstGeom prst="rect">
            <a:avLst/>
          </a:prstGeom>
        </p:spPr>
      </p:pic>
      <p:sp>
        <p:nvSpPr>
          <p:cNvPr id="2072" name="TextBox 2071"/>
          <p:cNvSpPr txBox="1"/>
          <p:nvPr/>
        </p:nvSpPr>
        <p:spPr>
          <a:xfrm>
            <a:off x="6087576" y="6216134"/>
            <a:ext cx="662297" cy="276999"/>
          </a:xfrm>
          <a:prstGeom prst="rect">
            <a:avLst/>
          </a:prstGeom>
          <a:noFill/>
        </p:spPr>
        <p:txBody>
          <a:bodyPr wrap="none" rtlCol="0">
            <a:spAutoFit/>
          </a:bodyPr>
          <a:lstStyle/>
          <a:p>
            <a:r>
              <a:rPr lang="en-US" sz="1200" b="1" dirty="0" err="1" smtClean="0"/>
              <a:t>iButton</a:t>
            </a:r>
            <a:endParaRPr lang="en-US" sz="1200" b="1" dirty="0"/>
          </a:p>
        </p:txBody>
      </p:sp>
      <p:sp>
        <p:nvSpPr>
          <p:cNvPr id="61" name="TextBox 60"/>
          <p:cNvSpPr txBox="1"/>
          <p:nvPr/>
        </p:nvSpPr>
        <p:spPr>
          <a:xfrm>
            <a:off x="561738" y="1525875"/>
            <a:ext cx="2998879" cy="2492990"/>
          </a:xfrm>
          <a:prstGeom prst="rect">
            <a:avLst/>
          </a:prstGeom>
          <a:noFill/>
        </p:spPr>
        <p:txBody>
          <a:bodyPr wrap="square" rtlCol="0">
            <a:spAutoFit/>
          </a:bodyPr>
          <a:lstStyle/>
          <a:p>
            <a:pPr marL="171450" indent="-171450">
              <a:buFont typeface="Wingdings" panose="05000000000000000000" pitchFamily="2" charset="2"/>
              <a:buChar char="q"/>
            </a:pPr>
            <a:r>
              <a:rPr lang="en-US" sz="1200" dirty="0" smtClean="0"/>
              <a:t>Master-Slave.</a:t>
            </a:r>
          </a:p>
          <a:p>
            <a:pPr marL="171450" indent="-171450">
              <a:buFont typeface="Wingdings" panose="05000000000000000000" pitchFamily="2" charset="2"/>
              <a:buChar char="q"/>
            </a:pPr>
            <a:r>
              <a:rPr lang="en-US" sz="1200" dirty="0" smtClean="0"/>
              <a:t>Only one bidirectional line.</a:t>
            </a:r>
          </a:p>
          <a:p>
            <a:pPr marL="171450" indent="-171450">
              <a:buFont typeface="Wingdings" panose="05000000000000000000" pitchFamily="2" charset="2"/>
              <a:buChar char="q"/>
            </a:pPr>
            <a:r>
              <a:rPr lang="en-US" sz="1200" dirty="0" smtClean="0"/>
              <a:t>May be powered by data line.</a:t>
            </a:r>
          </a:p>
          <a:p>
            <a:pPr marL="171450" indent="-171450">
              <a:buFont typeface="Wingdings" panose="05000000000000000000" pitchFamily="2" charset="2"/>
              <a:buChar char="q"/>
            </a:pPr>
            <a:r>
              <a:rPr lang="en-US" sz="1200" dirty="0" smtClean="0"/>
              <a:t>Low speed.</a:t>
            </a:r>
          </a:p>
          <a:p>
            <a:pPr marL="171450" indent="-171450">
              <a:buFont typeface="Wingdings" panose="05000000000000000000" pitchFamily="2" charset="2"/>
              <a:buChar char="q"/>
            </a:pPr>
            <a:r>
              <a:rPr lang="en-US" sz="1200" dirty="0" smtClean="0"/>
              <a:t>May be more than one device connected to the line (Addressing mode).</a:t>
            </a:r>
          </a:p>
          <a:p>
            <a:pPr marL="171450" indent="-171450">
              <a:buFont typeface="Wingdings" panose="05000000000000000000" pitchFamily="2" charset="2"/>
              <a:buChar char="q"/>
            </a:pPr>
            <a:r>
              <a:rPr lang="en-US" sz="1200" dirty="0" smtClean="0"/>
              <a:t>Typical applications: </a:t>
            </a:r>
          </a:p>
          <a:p>
            <a:pPr marL="628650" lvl="1" indent="-171450">
              <a:buFont typeface="Wingdings" panose="05000000000000000000" pitchFamily="2" charset="2"/>
              <a:buChar char="§"/>
            </a:pPr>
            <a:r>
              <a:rPr lang="en-US" sz="1200" dirty="0" smtClean="0"/>
              <a:t>Low speed sensors (Temperature, Pressure, etc.)</a:t>
            </a:r>
          </a:p>
          <a:p>
            <a:pPr marL="628650" lvl="1" indent="-171450">
              <a:buFont typeface="Wingdings" panose="05000000000000000000" pitchFamily="2" charset="2"/>
              <a:buChar char="§"/>
            </a:pPr>
            <a:r>
              <a:rPr lang="en-US" sz="1200" dirty="0" smtClean="0"/>
              <a:t>EEPROM Memory.</a:t>
            </a:r>
          </a:p>
          <a:p>
            <a:pPr marL="628650" lvl="1" indent="-171450">
              <a:buFont typeface="Wingdings" panose="05000000000000000000" pitchFamily="2" charset="2"/>
              <a:buChar char="§"/>
            </a:pPr>
            <a:r>
              <a:rPr lang="en-US" sz="1200" dirty="0" smtClean="0"/>
              <a:t>ID, Serial number storage.</a:t>
            </a:r>
          </a:p>
          <a:p>
            <a:pPr marL="628650" lvl="1" indent="-171450">
              <a:buFont typeface="Wingdings" panose="05000000000000000000" pitchFamily="2" charset="2"/>
              <a:buChar char="§"/>
            </a:pPr>
            <a:r>
              <a:rPr lang="en-US" sz="1200" dirty="0" smtClean="0"/>
              <a:t>Real-time clocks.</a:t>
            </a:r>
          </a:p>
          <a:p>
            <a:pPr marL="171450" indent="-171450">
              <a:buFont typeface="Wingdings" panose="05000000000000000000" pitchFamily="2" charset="2"/>
              <a:buChar char="§"/>
            </a:pPr>
            <a:endParaRPr lang="en-US" sz="1200" dirty="0"/>
          </a:p>
        </p:txBody>
      </p:sp>
      <p:sp>
        <p:nvSpPr>
          <p:cNvPr id="30" name="TextBox 29"/>
          <p:cNvSpPr txBox="1"/>
          <p:nvPr/>
        </p:nvSpPr>
        <p:spPr>
          <a:xfrm>
            <a:off x="0" y="307319"/>
            <a:ext cx="9144000" cy="369332"/>
          </a:xfrm>
          <a:prstGeom prst="rect">
            <a:avLst/>
          </a:prstGeom>
          <a:noFill/>
        </p:spPr>
        <p:txBody>
          <a:bodyPr wrap="square" rtlCol="0">
            <a:spAutoFit/>
          </a:bodyPr>
          <a:lstStyle/>
          <a:p>
            <a:pPr algn="ctr"/>
            <a:r>
              <a:rPr lang="en-US" b="1" dirty="0" smtClean="0"/>
              <a:t>Serial Interfaces</a:t>
            </a:r>
            <a:endParaRPr lang="en-US" b="1" dirty="0"/>
          </a:p>
        </p:txBody>
      </p:sp>
    </p:spTree>
    <p:extLst>
      <p:ext uri="{BB962C8B-B14F-4D97-AF65-F5344CB8AC3E}">
        <p14:creationId xmlns:p14="http://schemas.microsoft.com/office/powerpoint/2010/main" val="4159059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676651"/>
            <a:ext cx="8229600" cy="584775"/>
          </a:xfrm>
          <a:prstGeom prst="rect">
            <a:avLst/>
          </a:prstGeom>
        </p:spPr>
        <p:txBody>
          <a:bodyPr wrap="square">
            <a:spAutoFit/>
          </a:bodyPr>
          <a:lstStyle/>
          <a:p>
            <a:r>
              <a:rPr lang="en-US" sz="1600" b="1" dirty="0" smtClean="0"/>
              <a:t>1-Wire</a:t>
            </a:r>
            <a:r>
              <a:rPr lang="en-US" sz="1600" dirty="0" smtClean="0"/>
              <a:t> is a device communications bus system designed by Dallas Semiconductor Corp. that provides low-speed data, signaling, and power over a single conductor.</a:t>
            </a:r>
            <a:endParaRPr lang="en-US" sz="1600" dirty="0"/>
          </a:p>
        </p:txBody>
      </p:sp>
      <p:cxnSp>
        <p:nvCxnSpPr>
          <p:cNvPr id="5" name="Straight Connector 4"/>
          <p:cNvCxnSpPr/>
          <p:nvPr/>
        </p:nvCxnSpPr>
        <p:spPr>
          <a:xfrm>
            <a:off x="919509" y="3047267"/>
            <a:ext cx="381000" cy="0"/>
          </a:xfrm>
          <a:prstGeom prst="line">
            <a:avLst/>
          </a:prstGeom>
        </p:spPr>
        <p:style>
          <a:lnRef idx="3">
            <a:schemeClr val="dk1"/>
          </a:lnRef>
          <a:fillRef idx="0">
            <a:schemeClr val="dk1"/>
          </a:fillRef>
          <a:effectRef idx="2">
            <a:schemeClr val="dk1"/>
          </a:effectRef>
          <a:fontRef idx="minor">
            <a:schemeClr val="tx1"/>
          </a:fontRef>
        </p:style>
      </p:cxnSp>
      <p:cxnSp>
        <p:nvCxnSpPr>
          <p:cNvPr id="8" name="Straight Connector 7"/>
          <p:cNvCxnSpPr/>
          <p:nvPr/>
        </p:nvCxnSpPr>
        <p:spPr>
          <a:xfrm>
            <a:off x="1300509" y="3047267"/>
            <a:ext cx="0" cy="914400"/>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a:off x="1300509" y="3961667"/>
            <a:ext cx="609600" cy="0"/>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p:cNvCxnSpPr/>
          <p:nvPr/>
        </p:nvCxnSpPr>
        <p:spPr>
          <a:xfrm flipV="1">
            <a:off x="1910109" y="3047267"/>
            <a:ext cx="0" cy="914400"/>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p:cNvCxnSpPr/>
          <p:nvPr/>
        </p:nvCxnSpPr>
        <p:spPr>
          <a:xfrm>
            <a:off x="1910109" y="3047267"/>
            <a:ext cx="1828800" cy="0"/>
          </a:xfrm>
          <a:prstGeom prst="line">
            <a:avLst/>
          </a:prstGeom>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919509" y="4037867"/>
            <a:ext cx="2819400" cy="0"/>
          </a:xfrm>
          <a:prstGeom prst="line">
            <a:avLst/>
          </a:prstGeom>
        </p:spPr>
        <p:style>
          <a:lnRef idx="2">
            <a:schemeClr val="dk1"/>
          </a:lnRef>
          <a:fillRef idx="0">
            <a:schemeClr val="dk1"/>
          </a:fillRef>
          <a:effectRef idx="1">
            <a:schemeClr val="dk1"/>
          </a:effectRef>
          <a:fontRef idx="minor">
            <a:schemeClr val="tx1"/>
          </a:fontRef>
        </p:style>
      </p:cxnSp>
      <p:cxnSp>
        <p:nvCxnSpPr>
          <p:cNvPr id="48" name="Straight Connector 47"/>
          <p:cNvCxnSpPr/>
          <p:nvPr/>
        </p:nvCxnSpPr>
        <p:spPr>
          <a:xfrm>
            <a:off x="919509" y="4571267"/>
            <a:ext cx="381000" cy="0"/>
          </a:xfrm>
          <a:prstGeom prst="line">
            <a:avLst/>
          </a:prstGeom>
        </p:spPr>
        <p:style>
          <a:lnRef idx="3">
            <a:schemeClr val="dk1"/>
          </a:lnRef>
          <a:fillRef idx="0">
            <a:schemeClr val="dk1"/>
          </a:fillRef>
          <a:effectRef idx="2">
            <a:schemeClr val="dk1"/>
          </a:effectRef>
          <a:fontRef idx="minor">
            <a:schemeClr val="tx1"/>
          </a:fontRef>
        </p:style>
      </p:cxnSp>
      <p:cxnSp>
        <p:nvCxnSpPr>
          <p:cNvPr id="49" name="Straight Connector 48"/>
          <p:cNvCxnSpPr/>
          <p:nvPr/>
        </p:nvCxnSpPr>
        <p:spPr>
          <a:xfrm>
            <a:off x="1300509" y="4571267"/>
            <a:ext cx="0" cy="914400"/>
          </a:xfrm>
          <a:prstGeom prst="line">
            <a:avLst/>
          </a:prstGeom>
        </p:spPr>
        <p:style>
          <a:lnRef idx="3">
            <a:schemeClr val="dk1"/>
          </a:lnRef>
          <a:fillRef idx="0">
            <a:schemeClr val="dk1"/>
          </a:fillRef>
          <a:effectRef idx="2">
            <a:schemeClr val="dk1"/>
          </a:effectRef>
          <a:fontRef idx="minor">
            <a:schemeClr val="tx1"/>
          </a:fontRef>
        </p:style>
      </p:cxnSp>
      <p:cxnSp>
        <p:nvCxnSpPr>
          <p:cNvPr id="50" name="Straight Connector 49"/>
          <p:cNvCxnSpPr/>
          <p:nvPr/>
        </p:nvCxnSpPr>
        <p:spPr>
          <a:xfrm>
            <a:off x="1300509" y="5485667"/>
            <a:ext cx="1675140" cy="0"/>
          </a:xfrm>
          <a:prstGeom prst="line">
            <a:avLst/>
          </a:prstGeom>
        </p:spPr>
        <p:style>
          <a:lnRef idx="3">
            <a:schemeClr val="dk1"/>
          </a:lnRef>
          <a:fillRef idx="0">
            <a:schemeClr val="dk1"/>
          </a:fillRef>
          <a:effectRef idx="2">
            <a:schemeClr val="dk1"/>
          </a:effectRef>
          <a:fontRef idx="minor">
            <a:schemeClr val="tx1"/>
          </a:fontRef>
        </p:style>
      </p:cxnSp>
      <p:cxnSp>
        <p:nvCxnSpPr>
          <p:cNvPr id="51" name="Straight Connector 50"/>
          <p:cNvCxnSpPr/>
          <p:nvPr/>
        </p:nvCxnSpPr>
        <p:spPr>
          <a:xfrm flipV="1">
            <a:off x="2975649" y="4571267"/>
            <a:ext cx="0" cy="914400"/>
          </a:xfrm>
          <a:prstGeom prst="line">
            <a:avLst/>
          </a:prstGeom>
        </p:spPr>
        <p:style>
          <a:lnRef idx="3">
            <a:schemeClr val="dk1"/>
          </a:lnRef>
          <a:fillRef idx="0">
            <a:schemeClr val="dk1"/>
          </a:fillRef>
          <a:effectRef idx="2">
            <a:schemeClr val="dk1"/>
          </a:effectRef>
          <a:fontRef idx="minor">
            <a:schemeClr val="tx1"/>
          </a:fontRef>
        </p:style>
      </p:cxnSp>
      <p:cxnSp>
        <p:nvCxnSpPr>
          <p:cNvPr id="52" name="Straight Connector 51"/>
          <p:cNvCxnSpPr/>
          <p:nvPr/>
        </p:nvCxnSpPr>
        <p:spPr>
          <a:xfrm>
            <a:off x="2975649" y="4571267"/>
            <a:ext cx="763260" cy="0"/>
          </a:xfrm>
          <a:prstGeom prst="line">
            <a:avLst/>
          </a:prstGeom>
        </p:spPr>
        <p:style>
          <a:lnRef idx="3">
            <a:schemeClr val="dk1"/>
          </a:lnRef>
          <a:fillRef idx="0">
            <a:schemeClr val="dk1"/>
          </a:fillRef>
          <a:effectRef idx="2">
            <a:schemeClr val="dk1"/>
          </a:effectRef>
          <a:fontRef idx="minor">
            <a:schemeClr val="tx1"/>
          </a:fontRef>
        </p:style>
      </p:cxnSp>
      <p:cxnSp>
        <p:nvCxnSpPr>
          <p:cNvPr id="53" name="Straight Connector 52"/>
          <p:cNvCxnSpPr/>
          <p:nvPr/>
        </p:nvCxnSpPr>
        <p:spPr>
          <a:xfrm>
            <a:off x="919509" y="5561867"/>
            <a:ext cx="2819400" cy="0"/>
          </a:xfrm>
          <a:prstGeom prst="line">
            <a:avLst/>
          </a:prstGeom>
        </p:spPr>
        <p:style>
          <a:lnRef idx="2">
            <a:schemeClr val="dk1"/>
          </a:lnRef>
          <a:fillRef idx="0">
            <a:schemeClr val="dk1"/>
          </a:fillRef>
          <a:effectRef idx="1">
            <a:schemeClr val="dk1"/>
          </a:effectRef>
          <a:fontRef idx="minor">
            <a:schemeClr val="tx1"/>
          </a:fontRef>
        </p:style>
      </p:cxnSp>
      <p:sp>
        <p:nvSpPr>
          <p:cNvPr id="2073" name="TextBox 2072"/>
          <p:cNvSpPr txBox="1"/>
          <p:nvPr/>
        </p:nvSpPr>
        <p:spPr>
          <a:xfrm>
            <a:off x="491069" y="2862601"/>
            <a:ext cx="320922" cy="276999"/>
          </a:xfrm>
          <a:prstGeom prst="rect">
            <a:avLst/>
          </a:prstGeom>
          <a:noFill/>
        </p:spPr>
        <p:txBody>
          <a:bodyPr wrap="none" rtlCol="0">
            <a:spAutoFit/>
          </a:bodyPr>
          <a:lstStyle/>
          <a:p>
            <a:r>
              <a:rPr lang="en-US" sz="1200" b="1" dirty="0" smtClean="0"/>
              <a:t>Hi</a:t>
            </a:r>
            <a:endParaRPr lang="en-US" sz="1200" b="1" dirty="0"/>
          </a:p>
        </p:txBody>
      </p:sp>
      <p:sp>
        <p:nvSpPr>
          <p:cNvPr id="68" name="TextBox 67"/>
          <p:cNvSpPr txBox="1"/>
          <p:nvPr/>
        </p:nvSpPr>
        <p:spPr>
          <a:xfrm>
            <a:off x="491069" y="4386601"/>
            <a:ext cx="343364" cy="307777"/>
          </a:xfrm>
          <a:prstGeom prst="rect">
            <a:avLst/>
          </a:prstGeom>
          <a:noFill/>
        </p:spPr>
        <p:txBody>
          <a:bodyPr wrap="none" rtlCol="0">
            <a:spAutoFit/>
          </a:bodyPr>
          <a:lstStyle/>
          <a:p>
            <a:r>
              <a:rPr lang="en-US" sz="1400" b="1" dirty="0" smtClean="0"/>
              <a:t>Hi</a:t>
            </a:r>
            <a:endParaRPr lang="en-US" sz="1400" b="1" dirty="0"/>
          </a:p>
        </p:txBody>
      </p:sp>
      <p:sp>
        <p:nvSpPr>
          <p:cNvPr id="69" name="TextBox 68"/>
          <p:cNvSpPr txBox="1"/>
          <p:nvPr/>
        </p:nvSpPr>
        <p:spPr>
          <a:xfrm>
            <a:off x="491069" y="3777001"/>
            <a:ext cx="448841" cy="276999"/>
          </a:xfrm>
          <a:prstGeom prst="rect">
            <a:avLst/>
          </a:prstGeom>
          <a:noFill/>
        </p:spPr>
        <p:txBody>
          <a:bodyPr wrap="none" rtlCol="0">
            <a:spAutoFit/>
          </a:bodyPr>
          <a:lstStyle/>
          <a:p>
            <a:r>
              <a:rPr lang="en-US" sz="1200" b="1" dirty="0" smtClean="0"/>
              <a:t>Low</a:t>
            </a:r>
            <a:endParaRPr lang="en-US" sz="1200" b="1" dirty="0"/>
          </a:p>
        </p:txBody>
      </p:sp>
      <p:sp>
        <p:nvSpPr>
          <p:cNvPr id="70" name="TextBox 69"/>
          <p:cNvSpPr txBox="1"/>
          <p:nvPr/>
        </p:nvSpPr>
        <p:spPr>
          <a:xfrm>
            <a:off x="469277" y="5347167"/>
            <a:ext cx="448841" cy="276999"/>
          </a:xfrm>
          <a:prstGeom prst="rect">
            <a:avLst/>
          </a:prstGeom>
          <a:noFill/>
        </p:spPr>
        <p:txBody>
          <a:bodyPr wrap="none" rtlCol="0">
            <a:spAutoFit/>
          </a:bodyPr>
          <a:lstStyle/>
          <a:p>
            <a:r>
              <a:rPr lang="en-US" sz="1200" b="1" dirty="0" smtClean="0"/>
              <a:t>Low</a:t>
            </a:r>
            <a:endParaRPr lang="en-US" sz="1200" b="1" dirty="0"/>
          </a:p>
        </p:txBody>
      </p:sp>
      <p:sp>
        <p:nvSpPr>
          <p:cNvPr id="2074" name="TextBox 2073"/>
          <p:cNvSpPr txBox="1"/>
          <p:nvPr/>
        </p:nvSpPr>
        <p:spPr>
          <a:xfrm>
            <a:off x="1203175" y="1400614"/>
            <a:ext cx="1869807" cy="307777"/>
          </a:xfrm>
          <a:prstGeom prst="rect">
            <a:avLst/>
          </a:prstGeom>
          <a:noFill/>
        </p:spPr>
        <p:txBody>
          <a:bodyPr wrap="none" rtlCol="0">
            <a:spAutoFit/>
          </a:bodyPr>
          <a:lstStyle/>
          <a:p>
            <a:r>
              <a:rPr lang="en-US" sz="1400" b="1" dirty="0" smtClean="0"/>
              <a:t>Master Writes to Slave</a:t>
            </a:r>
            <a:endParaRPr lang="en-US" sz="1400" b="1" dirty="0"/>
          </a:p>
        </p:txBody>
      </p:sp>
      <p:cxnSp>
        <p:nvCxnSpPr>
          <p:cNvPr id="72" name="Straight Connector 71"/>
          <p:cNvCxnSpPr/>
          <p:nvPr/>
        </p:nvCxnSpPr>
        <p:spPr>
          <a:xfrm>
            <a:off x="1300509" y="2872900"/>
            <a:ext cx="3542" cy="3178433"/>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2076" name="TextBox 2075"/>
          <p:cNvSpPr txBox="1"/>
          <p:nvPr/>
        </p:nvSpPr>
        <p:spPr>
          <a:xfrm>
            <a:off x="285014" y="1860333"/>
            <a:ext cx="1416727" cy="938719"/>
          </a:xfrm>
          <a:prstGeom prst="rect">
            <a:avLst/>
          </a:prstGeom>
          <a:noFill/>
        </p:spPr>
        <p:txBody>
          <a:bodyPr wrap="square" rtlCol="0">
            <a:spAutoFit/>
          </a:bodyPr>
          <a:lstStyle/>
          <a:p>
            <a:pPr marL="171450" indent="-171450">
              <a:buFont typeface="Arial" panose="020B0604020202020204" pitchFamily="34" charset="0"/>
              <a:buChar char="•"/>
            </a:pPr>
            <a:r>
              <a:rPr lang="en-US" sz="1100" b="1" dirty="0" smtClean="0">
                <a:solidFill>
                  <a:srgbClr val="0070C0"/>
                </a:solidFill>
              </a:rPr>
              <a:t>Master set data line to Low.</a:t>
            </a:r>
          </a:p>
          <a:p>
            <a:pPr marL="171450" indent="-171450">
              <a:buFont typeface="Arial" panose="020B0604020202020204" pitchFamily="34" charset="0"/>
              <a:buChar char="•"/>
            </a:pPr>
            <a:r>
              <a:rPr lang="en-US" sz="1100" b="1" dirty="0" smtClean="0">
                <a:solidFill>
                  <a:srgbClr val="0070C0"/>
                </a:solidFill>
              </a:rPr>
              <a:t>Slave starts sampling time delay.</a:t>
            </a:r>
            <a:endParaRPr lang="en-US" sz="1100" b="1" dirty="0">
              <a:solidFill>
                <a:srgbClr val="0070C0"/>
              </a:solidFill>
            </a:endParaRPr>
          </a:p>
        </p:txBody>
      </p:sp>
      <p:cxnSp>
        <p:nvCxnSpPr>
          <p:cNvPr id="75" name="Straight Connector 74"/>
          <p:cNvCxnSpPr/>
          <p:nvPr/>
        </p:nvCxnSpPr>
        <p:spPr>
          <a:xfrm>
            <a:off x="2266927" y="2872900"/>
            <a:ext cx="0" cy="3193047"/>
          </a:xfrm>
          <a:prstGeom prst="line">
            <a:avLst/>
          </a:prstGeom>
          <a:ln>
            <a:solidFill>
              <a:schemeClr val="accent2">
                <a:lumMod val="60000"/>
                <a:lumOff val="4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2079" name="Straight Arrow Connector 2078"/>
          <p:cNvCxnSpPr/>
          <p:nvPr/>
        </p:nvCxnSpPr>
        <p:spPr>
          <a:xfrm>
            <a:off x="1304051" y="5822733"/>
            <a:ext cx="920696" cy="0"/>
          </a:xfrm>
          <a:prstGeom prst="straightConnector1">
            <a:avLst/>
          </a:prstGeom>
          <a:ln>
            <a:solidFill>
              <a:schemeClr val="accent2">
                <a:lumMod val="60000"/>
                <a:lumOff val="40000"/>
              </a:schemeClr>
            </a:solidFill>
            <a:prstDash val="sysDash"/>
            <a:headEnd type="arrow"/>
            <a:tailEnd type="arrow"/>
          </a:ln>
        </p:spPr>
        <p:style>
          <a:lnRef idx="2">
            <a:schemeClr val="accent2"/>
          </a:lnRef>
          <a:fillRef idx="0">
            <a:schemeClr val="accent2"/>
          </a:fillRef>
          <a:effectRef idx="1">
            <a:schemeClr val="accent2"/>
          </a:effectRef>
          <a:fontRef idx="minor">
            <a:schemeClr val="tx1"/>
          </a:fontRef>
        </p:style>
      </p:cxnSp>
      <p:sp>
        <p:nvSpPr>
          <p:cNvPr id="32" name="TextBox 31"/>
          <p:cNvSpPr txBox="1"/>
          <p:nvPr/>
        </p:nvSpPr>
        <p:spPr>
          <a:xfrm>
            <a:off x="984750" y="6127533"/>
            <a:ext cx="1153329" cy="276999"/>
          </a:xfrm>
          <a:prstGeom prst="rect">
            <a:avLst/>
          </a:prstGeom>
          <a:noFill/>
        </p:spPr>
        <p:txBody>
          <a:bodyPr wrap="none" rtlCol="0">
            <a:spAutoFit/>
          </a:bodyPr>
          <a:lstStyle/>
          <a:p>
            <a:r>
              <a:rPr lang="en-US" sz="1200" b="1" dirty="0" smtClean="0">
                <a:solidFill>
                  <a:schemeClr val="accent2">
                    <a:lumMod val="75000"/>
                  </a:schemeClr>
                </a:solidFill>
              </a:rPr>
              <a:t>Sampling delay</a:t>
            </a:r>
            <a:endParaRPr lang="en-US" sz="1200" b="1" dirty="0">
              <a:solidFill>
                <a:schemeClr val="accent2">
                  <a:lumMod val="75000"/>
                </a:schemeClr>
              </a:solidFill>
            </a:endParaRPr>
          </a:p>
        </p:txBody>
      </p:sp>
      <p:cxnSp>
        <p:nvCxnSpPr>
          <p:cNvPr id="34" name="Straight Arrow Connector 33"/>
          <p:cNvCxnSpPr/>
          <p:nvPr/>
        </p:nvCxnSpPr>
        <p:spPr>
          <a:xfrm flipV="1">
            <a:off x="1697892" y="5893805"/>
            <a:ext cx="92583" cy="23372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41" name="Straight Arrow Connector 40"/>
          <p:cNvCxnSpPr/>
          <p:nvPr/>
        </p:nvCxnSpPr>
        <p:spPr>
          <a:xfrm>
            <a:off x="984750" y="2698533"/>
            <a:ext cx="218425" cy="762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2489232" y="5905141"/>
            <a:ext cx="1676400" cy="461665"/>
          </a:xfrm>
          <a:prstGeom prst="rect">
            <a:avLst/>
          </a:prstGeom>
          <a:noFill/>
        </p:spPr>
        <p:txBody>
          <a:bodyPr wrap="square" rtlCol="0">
            <a:spAutoFit/>
          </a:bodyPr>
          <a:lstStyle/>
          <a:p>
            <a:r>
              <a:rPr lang="en-US" sz="1200" b="1" dirty="0" smtClean="0">
                <a:solidFill>
                  <a:schemeClr val="accent2">
                    <a:lumMod val="75000"/>
                  </a:schemeClr>
                </a:solidFill>
              </a:rPr>
              <a:t>Slave reads state of data line – 0 or 1</a:t>
            </a:r>
            <a:endParaRPr lang="en-US" sz="1200" b="1" dirty="0">
              <a:solidFill>
                <a:schemeClr val="accent2">
                  <a:lumMod val="75000"/>
                </a:schemeClr>
              </a:solidFill>
            </a:endParaRPr>
          </a:p>
        </p:txBody>
      </p:sp>
      <p:cxnSp>
        <p:nvCxnSpPr>
          <p:cNvPr id="91" name="Straight Arrow Connector 90"/>
          <p:cNvCxnSpPr/>
          <p:nvPr/>
        </p:nvCxnSpPr>
        <p:spPr>
          <a:xfrm flipH="1" flipV="1">
            <a:off x="2329209" y="5746533"/>
            <a:ext cx="491470" cy="193064"/>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93" name="Straight Connector 92"/>
          <p:cNvCxnSpPr/>
          <p:nvPr/>
        </p:nvCxnSpPr>
        <p:spPr>
          <a:xfrm>
            <a:off x="1906567" y="2830976"/>
            <a:ext cx="0" cy="1391557"/>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2972107" y="3777001"/>
            <a:ext cx="3542" cy="2131316"/>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1960310" y="1898805"/>
            <a:ext cx="2274598" cy="430887"/>
          </a:xfrm>
          <a:prstGeom prst="rect">
            <a:avLst/>
          </a:prstGeom>
          <a:noFill/>
        </p:spPr>
        <p:txBody>
          <a:bodyPr wrap="square" rtlCol="0">
            <a:spAutoFit/>
          </a:bodyPr>
          <a:lstStyle/>
          <a:p>
            <a:r>
              <a:rPr lang="en-US" sz="1100" b="1" dirty="0" smtClean="0">
                <a:solidFill>
                  <a:srgbClr val="0070C0"/>
                </a:solidFill>
              </a:rPr>
              <a:t>If sending ‘1’, Master set the line to high before Sampling delay</a:t>
            </a:r>
            <a:endParaRPr lang="en-US" sz="1100" b="1" dirty="0">
              <a:solidFill>
                <a:srgbClr val="0070C0"/>
              </a:solidFill>
            </a:endParaRPr>
          </a:p>
        </p:txBody>
      </p:sp>
      <p:sp>
        <p:nvSpPr>
          <p:cNvPr id="97" name="TextBox 96"/>
          <p:cNvSpPr txBox="1"/>
          <p:nvPr/>
        </p:nvSpPr>
        <p:spPr>
          <a:xfrm>
            <a:off x="3098351" y="3138426"/>
            <a:ext cx="1473649" cy="600164"/>
          </a:xfrm>
          <a:prstGeom prst="rect">
            <a:avLst/>
          </a:prstGeom>
          <a:noFill/>
        </p:spPr>
        <p:txBody>
          <a:bodyPr wrap="square" rtlCol="0">
            <a:spAutoFit/>
          </a:bodyPr>
          <a:lstStyle/>
          <a:p>
            <a:r>
              <a:rPr lang="en-US" sz="1100" b="1" dirty="0" smtClean="0">
                <a:solidFill>
                  <a:srgbClr val="0070C0"/>
                </a:solidFill>
              </a:rPr>
              <a:t>If sending ‘0’, Master set the line to high after Sampling delay</a:t>
            </a:r>
            <a:endParaRPr lang="en-US" sz="1100" b="1" dirty="0">
              <a:solidFill>
                <a:srgbClr val="0070C0"/>
              </a:solidFill>
            </a:endParaRPr>
          </a:p>
        </p:txBody>
      </p:sp>
      <p:cxnSp>
        <p:nvCxnSpPr>
          <p:cNvPr id="98" name="Straight Arrow Connector 97"/>
          <p:cNvCxnSpPr/>
          <p:nvPr/>
        </p:nvCxnSpPr>
        <p:spPr>
          <a:xfrm flipH="1">
            <a:off x="1960310" y="2329692"/>
            <a:ext cx="264437" cy="5539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1" name="Straight Arrow Connector 100"/>
          <p:cNvCxnSpPr/>
          <p:nvPr/>
        </p:nvCxnSpPr>
        <p:spPr>
          <a:xfrm flipH="1">
            <a:off x="2975650" y="3657600"/>
            <a:ext cx="605750" cy="72900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a:off x="5181600" y="3079533"/>
            <a:ext cx="381000" cy="0"/>
          </a:xfrm>
          <a:prstGeom prst="line">
            <a:avLst/>
          </a:prstGeom>
        </p:spPr>
        <p:style>
          <a:lnRef idx="3">
            <a:schemeClr val="dk1"/>
          </a:lnRef>
          <a:fillRef idx="0">
            <a:schemeClr val="dk1"/>
          </a:fillRef>
          <a:effectRef idx="2">
            <a:schemeClr val="dk1"/>
          </a:effectRef>
          <a:fontRef idx="minor">
            <a:schemeClr val="tx1"/>
          </a:fontRef>
        </p:style>
      </p:cxnSp>
      <p:cxnSp>
        <p:nvCxnSpPr>
          <p:cNvPr id="108" name="Straight Connector 107"/>
          <p:cNvCxnSpPr/>
          <p:nvPr/>
        </p:nvCxnSpPr>
        <p:spPr>
          <a:xfrm>
            <a:off x="5562600" y="3079533"/>
            <a:ext cx="0" cy="914400"/>
          </a:xfrm>
          <a:prstGeom prst="line">
            <a:avLst/>
          </a:prstGeom>
        </p:spPr>
        <p:style>
          <a:lnRef idx="3">
            <a:schemeClr val="dk1"/>
          </a:lnRef>
          <a:fillRef idx="0">
            <a:schemeClr val="dk1"/>
          </a:fillRef>
          <a:effectRef idx="2">
            <a:schemeClr val="dk1"/>
          </a:effectRef>
          <a:fontRef idx="minor">
            <a:schemeClr val="tx1"/>
          </a:fontRef>
        </p:style>
      </p:cxnSp>
      <p:cxnSp>
        <p:nvCxnSpPr>
          <p:cNvPr id="109" name="Straight Connector 108"/>
          <p:cNvCxnSpPr/>
          <p:nvPr/>
        </p:nvCxnSpPr>
        <p:spPr>
          <a:xfrm>
            <a:off x="5562600" y="3993933"/>
            <a:ext cx="76200" cy="0"/>
          </a:xfrm>
          <a:prstGeom prst="line">
            <a:avLst/>
          </a:prstGeom>
        </p:spPr>
        <p:style>
          <a:lnRef idx="3">
            <a:schemeClr val="dk1"/>
          </a:lnRef>
          <a:fillRef idx="0">
            <a:schemeClr val="dk1"/>
          </a:fillRef>
          <a:effectRef idx="2">
            <a:schemeClr val="dk1"/>
          </a:effectRef>
          <a:fontRef idx="minor">
            <a:schemeClr val="tx1"/>
          </a:fontRef>
        </p:style>
      </p:cxnSp>
      <p:cxnSp>
        <p:nvCxnSpPr>
          <p:cNvPr id="110" name="Straight Connector 109"/>
          <p:cNvCxnSpPr/>
          <p:nvPr/>
        </p:nvCxnSpPr>
        <p:spPr>
          <a:xfrm flipV="1">
            <a:off x="6172200" y="3079533"/>
            <a:ext cx="0" cy="9144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1" name="Straight Connector 110"/>
          <p:cNvCxnSpPr/>
          <p:nvPr/>
        </p:nvCxnSpPr>
        <p:spPr>
          <a:xfrm>
            <a:off x="6172200" y="3079533"/>
            <a:ext cx="1268284"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2" name="Straight Connector 111"/>
          <p:cNvCxnSpPr/>
          <p:nvPr/>
        </p:nvCxnSpPr>
        <p:spPr>
          <a:xfrm>
            <a:off x="5181600" y="4070133"/>
            <a:ext cx="2819400" cy="0"/>
          </a:xfrm>
          <a:prstGeom prst="line">
            <a:avLst/>
          </a:prstGeom>
        </p:spPr>
        <p:style>
          <a:lnRef idx="2">
            <a:schemeClr val="dk1"/>
          </a:lnRef>
          <a:fillRef idx="0">
            <a:schemeClr val="dk1"/>
          </a:fillRef>
          <a:effectRef idx="1">
            <a:schemeClr val="dk1"/>
          </a:effectRef>
          <a:fontRef idx="minor">
            <a:schemeClr val="tx1"/>
          </a:fontRef>
        </p:style>
      </p:cxnSp>
      <p:cxnSp>
        <p:nvCxnSpPr>
          <p:cNvPr id="113" name="Straight Connector 112"/>
          <p:cNvCxnSpPr/>
          <p:nvPr/>
        </p:nvCxnSpPr>
        <p:spPr>
          <a:xfrm>
            <a:off x="5181600" y="4603533"/>
            <a:ext cx="381000" cy="0"/>
          </a:xfrm>
          <a:prstGeom prst="line">
            <a:avLst/>
          </a:prstGeom>
        </p:spPr>
        <p:style>
          <a:lnRef idx="3">
            <a:schemeClr val="dk1"/>
          </a:lnRef>
          <a:fillRef idx="0">
            <a:schemeClr val="dk1"/>
          </a:fillRef>
          <a:effectRef idx="2">
            <a:schemeClr val="dk1"/>
          </a:effectRef>
          <a:fontRef idx="minor">
            <a:schemeClr val="tx1"/>
          </a:fontRef>
        </p:style>
      </p:cxnSp>
      <p:cxnSp>
        <p:nvCxnSpPr>
          <p:cNvPr id="114" name="Straight Connector 113"/>
          <p:cNvCxnSpPr/>
          <p:nvPr/>
        </p:nvCxnSpPr>
        <p:spPr>
          <a:xfrm>
            <a:off x="5562600" y="4603533"/>
            <a:ext cx="0" cy="914400"/>
          </a:xfrm>
          <a:prstGeom prst="line">
            <a:avLst/>
          </a:prstGeom>
        </p:spPr>
        <p:style>
          <a:lnRef idx="3">
            <a:schemeClr val="dk1"/>
          </a:lnRef>
          <a:fillRef idx="0">
            <a:schemeClr val="dk1"/>
          </a:fillRef>
          <a:effectRef idx="2">
            <a:schemeClr val="dk1"/>
          </a:effectRef>
          <a:fontRef idx="minor">
            <a:schemeClr val="tx1"/>
          </a:fontRef>
        </p:style>
      </p:cxnSp>
      <p:cxnSp>
        <p:nvCxnSpPr>
          <p:cNvPr id="115" name="Straight Connector 114"/>
          <p:cNvCxnSpPr/>
          <p:nvPr/>
        </p:nvCxnSpPr>
        <p:spPr>
          <a:xfrm flipV="1">
            <a:off x="5562600" y="5517932"/>
            <a:ext cx="76200" cy="1"/>
          </a:xfrm>
          <a:prstGeom prst="line">
            <a:avLst/>
          </a:prstGeom>
        </p:spPr>
        <p:style>
          <a:lnRef idx="3">
            <a:schemeClr val="dk1"/>
          </a:lnRef>
          <a:fillRef idx="0">
            <a:schemeClr val="dk1"/>
          </a:fillRef>
          <a:effectRef idx="2">
            <a:schemeClr val="dk1"/>
          </a:effectRef>
          <a:fontRef idx="minor">
            <a:schemeClr val="tx1"/>
          </a:fontRef>
        </p:style>
      </p:cxnSp>
      <p:cxnSp>
        <p:nvCxnSpPr>
          <p:cNvPr id="117" name="Straight Connector 116"/>
          <p:cNvCxnSpPr/>
          <p:nvPr/>
        </p:nvCxnSpPr>
        <p:spPr>
          <a:xfrm>
            <a:off x="7440484" y="4603533"/>
            <a:ext cx="560516" cy="0"/>
          </a:xfrm>
          <a:prstGeom prst="line">
            <a:avLst/>
          </a:prstGeom>
        </p:spPr>
        <p:style>
          <a:lnRef idx="3">
            <a:schemeClr val="dk1"/>
          </a:lnRef>
          <a:fillRef idx="0">
            <a:schemeClr val="dk1"/>
          </a:fillRef>
          <a:effectRef idx="2">
            <a:schemeClr val="dk1"/>
          </a:effectRef>
          <a:fontRef idx="minor">
            <a:schemeClr val="tx1"/>
          </a:fontRef>
        </p:style>
      </p:cxnSp>
      <p:cxnSp>
        <p:nvCxnSpPr>
          <p:cNvPr id="118" name="Straight Connector 117"/>
          <p:cNvCxnSpPr/>
          <p:nvPr/>
        </p:nvCxnSpPr>
        <p:spPr>
          <a:xfrm>
            <a:off x="5181600" y="5594133"/>
            <a:ext cx="2819400" cy="0"/>
          </a:xfrm>
          <a:prstGeom prst="line">
            <a:avLst/>
          </a:prstGeom>
        </p:spPr>
        <p:style>
          <a:lnRef idx="2">
            <a:schemeClr val="dk1"/>
          </a:lnRef>
          <a:fillRef idx="0">
            <a:schemeClr val="dk1"/>
          </a:fillRef>
          <a:effectRef idx="1">
            <a:schemeClr val="dk1"/>
          </a:effectRef>
          <a:fontRef idx="minor">
            <a:schemeClr val="tx1"/>
          </a:fontRef>
        </p:style>
      </p:cxnSp>
      <p:sp>
        <p:nvSpPr>
          <p:cNvPr id="119" name="TextBox 118"/>
          <p:cNvSpPr txBox="1"/>
          <p:nvPr/>
        </p:nvSpPr>
        <p:spPr>
          <a:xfrm>
            <a:off x="4753160" y="2894867"/>
            <a:ext cx="320922" cy="276999"/>
          </a:xfrm>
          <a:prstGeom prst="rect">
            <a:avLst/>
          </a:prstGeom>
          <a:noFill/>
        </p:spPr>
        <p:txBody>
          <a:bodyPr wrap="none" rtlCol="0">
            <a:spAutoFit/>
          </a:bodyPr>
          <a:lstStyle/>
          <a:p>
            <a:r>
              <a:rPr lang="en-US" sz="1200" b="1" dirty="0" smtClean="0"/>
              <a:t>Hi</a:t>
            </a:r>
            <a:endParaRPr lang="en-US" sz="1200" b="1" dirty="0"/>
          </a:p>
        </p:txBody>
      </p:sp>
      <p:sp>
        <p:nvSpPr>
          <p:cNvPr id="120" name="TextBox 119"/>
          <p:cNvSpPr txBox="1"/>
          <p:nvPr/>
        </p:nvSpPr>
        <p:spPr>
          <a:xfrm>
            <a:off x="4753160" y="4418867"/>
            <a:ext cx="343364" cy="307777"/>
          </a:xfrm>
          <a:prstGeom prst="rect">
            <a:avLst/>
          </a:prstGeom>
          <a:noFill/>
        </p:spPr>
        <p:txBody>
          <a:bodyPr wrap="none" rtlCol="0">
            <a:spAutoFit/>
          </a:bodyPr>
          <a:lstStyle/>
          <a:p>
            <a:r>
              <a:rPr lang="en-US" sz="1400" b="1" dirty="0" smtClean="0"/>
              <a:t>Hi</a:t>
            </a:r>
            <a:endParaRPr lang="en-US" sz="1400" b="1" dirty="0"/>
          </a:p>
        </p:txBody>
      </p:sp>
      <p:sp>
        <p:nvSpPr>
          <p:cNvPr id="121" name="TextBox 120"/>
          <p:cNvSpPr txBox="1"/>
          <p:nvPr/>
        </p:nvSpPr>
        <p:spPr>
          <a:xfrm>
            <a:off x="4753160" y="3809267"/>
            <a:ext cx="448841" cy="276999"/>
          </a:xfrm>
          <a:prstGeom prst="rect">
            <a:avLst/>
          </a:prstGeom>
          <a:noFill/>
        </p:spPr>
        <p:txBody>
          <a:bodyPr wrap="none" rtlCol="0">
            <a:spAutoFit/>
          </a:bodyPr>
          <a:lstStyle/>
          <a:p>
            <a:r>
              <a:rPr lang="en-US" sz="1200" b="1" dirty="0" smtClean="0"/>
              <a:t>Low</a:t>
            </a:r>
            <a:endParaRPr lang="en-US" sz="1200" b="1" dirty="0"/>
          </a:p>
        </p:txBody>
      </p:sp>
      <p:sp>
        <p:nvSpPr>
          <p:cNvPr id="122" name="TextBox 121"/>
          <p:cNvSpPr txBox="1"/>
          <p:nvPr/>
        </p:nvSpPr>
        <p:spPr>
          <a:xfrm>
            <a:off x="4731368" y="5379433"/>
            <a:ext cx="448841" cy="276999"/>
          </a:xfrm>
          <a:prstGeom prst="rect">
            <a:avLst/>
          </a:prstGeom>
          <a:noFill/>
        </p:spPr>
        <p:txBody>
          <a:bodyPr wrap="none" rtlCol="0">
            <a:spAutoFit/>
          </a:bodyPr>
          <a:lstStyle/>
          <a:p>
            <a:r>
              <a:rPr lang="en-US" sz="1200" b="1" dirty="0" smtClean="0"/>
              <a:t>Low</a:t>
            </a:r>
            <a:endParaRPr lang="en-US" sz="1200" b="1" dirty="0"/>
          </a:p>
        </p:txBody>
      </p:sp>
      <p:sp>
        <p:nvSpPr>
          <p:cNvPr id="123" name="TextBox 122"/>
          <p:cNvSpPr txBox="1"/>
          <p:nvPr/>
        </p:nvSpPr>
        <p:spPr>
          <a:xfrm>
            <a:off x="5677054" y="1400614"/>
            <a:ext cx="2027735" cy="307777"/>
          </a:xfrm>
          <a:prstGeom prst="rect">
            <a:avLst/>
          </a:prstGeom>
          <a:noFill/>
        </p:spPr>
        <p:txBody>
          <a:bodyPr wrap="none" rtlCol="0">
            <a:spAutoFit/>
          </a:bodyPr>
          <a:lstStyle/>
          <a:p>
            <a:r>
              <a:rPr lang="en-US" sz="1400" b="1" dirty="0" smtClean="0"/>
              <a:t>Master Reads from Slave</a:t>
            </a:r>
            <a:endParaRPr lang="en-US" sz="1400" b="1" dirty="0"/>
          </a:p>
        </p:txBody>
      </p:sp>
      <p:cxnSp>
        <p:nvCxnSpPr>
          <p:cNvPr id="124" name="Straight Connector 123"/>
          <p:cNvCxnSpPr/>
          <p:nvPr/>
        </p:nvCxnSpPr>
        <p:spPr>
          <a:xfrm>
            <a:off x="5562600" y="2905166"/>
            <a:ext cx="3542" cy="3178433"/>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6529018" y="2905166"/>
            <a:ext cx="0" cy="3137769"/>
          </a:xfrm>
          <a:prstGeom prst="line">
            <a:avLst/>
          </a:prstGeom>
          <a:ln>
            <a:solidFill>
              <a:schemeClr val="tx2">
                <a:lumMod val="60000"/>
                <a:lumOff val="4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26" name="Straight Arrow Connector 125"/>
          <p:cNvCxnSpPr/>
          <p:nvPr/>
        </p:nvCxnSpPr>
        <p:spPr>
          <a:xfrm>
            <a:off x="5566142" y="5854999"/>
            <a:ext cx="920696" cy="0"/>
          </a:xfrm>
          <a:prstGeom prst="straightConnector1">
            <a:avLst/>
          </a:prstGeom>
          <a:ln>
            <a:solidFill>
              <a:schemeClr val="tx2">
                <a:lumMod val="60000"/>
                <a:lumOff val="40000"/>
              </a:schemeClr>
            </a:solidFill>
            <a:prstDash val="sysDash"/>
            <a:headEnd type="arrow"/>
            <a:tailEnd type="arrow"/>
          </a:ln>
        </p:spPr>
        <p:style>
          <a:lnRef idx="2">
            <a:schemeClr val="accent2"/>
          </a:lnRef>
          <a:fillRef idx="0">
            <a:schemeClr val="accent2"/>
          </a:fillRef>
          <a:effectRef idx="1">
            <a:schemeClr val="accent2"/>
          </a:effectRef>
          <a:fontRef idx="minor">
            <a:schemeClr val="tx1"/>
          </a:fontRef>
        </p:style>
      </p:cxnSp>
      <p:sp>
        <p:nvSpPr>
          <p:cNvPr id="127" name="TextBox 126"/>
          <p:cNvSpPr txBox="1"/>
          <p:nvPr/>
        </p:nvSpPr>
        <p:spPr>
          <a:xfrm>
            <a:off x="5246841" y="6159799"/>
            <a:ext cx="1153329" cy="276999"/>
          </a:xfrm>
          <a:prstGeom prst="rect">
            <a:avLst/>
          </a:prstGeom>
          <a:noFill/>
        </p:spPr>
        <p:txBody>
          <a:bodyPr wrap="none" rtlCol="0">
            <a:spAutoFit/>
          </a:bodyPr>
          <a:lstStyle/>
          <a:p>
            <a:r>
              <a:rPr lang="en-US" sz="1200" b="1" dirty="0" smtClean="0">
                <a:solidFill>
                  <a:srgbClr val="0070C0"/>
                </a:solidFill>
              </a:rPr>
              <a:t>Sampling delay</a:t>
            </a:r>
            <a:endParaRPr lang="en-US" sz="1200" b="1" dirty="0">
              <a:solidFill>
                <a:srgbClr val="0070C0"/>
              </a:solidFill>
            </a:endParaRPr>
          </a:p>
        </p:txBody>
      </p:sp>
      <p:cxnSp>
        <p:nvCxnSpPr>
          <p:cNvPr id="128" name="Straight Arrow Connector 127"/>
          <p:cNvCxnSpPr/>
          <p:nvPr/>
        </p:nvCxnSpPr>
        <p:spPr>
          <a:xfrm flipV="1">
            <a:off x="5959983" y="5926071"/>
            <a:ext cx="92583" cy="2337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p:nvPr/>
        </p:nvCxnSpPr>
        <p:spPr>
          <a:xfrm>
            <a:off x="5246841" y="2730799"/>
            <a:ext cx="218425" cy="762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0" name="TextBox 129"/>
          <p:cNvSpPr txBox="1"/>
          <p:nvPr/>
        </p:nvSpPr>
        <p:spPr>
          <a:xfrm>
            <a:off x="6751323" y="5937407"/>
            <a:ext cx="1676400" cy="461665"/>
          </a:xfrm>
          <a:prstGeom prst="rect">
            <a:avLst/>
          </a:prstGeom>
          <a:noFill/>
        </p:spPr>
        <p:txBody>
          <a:bodyPr wrap="square" rtlCol="0">
            <a:spAutoFit/>
          </a:bodyPr>
          <a:lstStyle/>
          <a:p>
            <a:r>
              <a:rPr lang="en-US" sz="1200" b="1" dirty="0" smtClean="0">
                <a:solidFill>
                  <a:srgbClr val="0070C0"/>
                </a:solidFill>
              </a:rPr>
              <a:t>Master reads state of data line – 0 or 1</a:t>
            </a:r>
            <a:endParaRPr lang="en-US" sz="1200" b="1" dirty="0">
              <a:solidFill>
                <a:srgbClr val="0070C0"/>
              </a:solidFill>
            </a:endParaRPr>
          </a:p>
        </p:txBody>
      </p:sp>
      <p:cxnSp>
        <p:nvCxnSpPr>
          <p:cNvPr id="131" name="Straight Arrow Connector 130"/>
          <p:cNvCxnSpPr/>
          <p:nvPr/>
        </p:nvCxnSpPr>
        <p:spPr>
          <a:xfrm flipH="1" flipV="1">
            <a:off x="6591300" y="5778799"/>
            <a:ext cx="491470" cy="193064"/>
          </a:xfrm>
          <a:prstGeom prst="straightConnector1">
            <a:avLst/>
          </a:prstGeom>
          <a:ln>
            <a:solidFill>
              <a:srgbClr val="0070C0"/>
            </a:solidFill>
            <a:tailEnd type="arrow"/>
          </a:ln>
        </p:spPr>
        <p:style>
          <a:lnRef idx="1">
            <a:schemeClr val="accent2"/>
          </a:lnRef>
          <a:fillRef idx="0">
            <a:schemeClr val="accent2"/>
          </a:fillRef>
          <a:effectRef idx="0">
            <a:schemeClr val="accent2"/>
          </a:effectRef>
          <a:fontRef idx="minor">
            <a:schemeClr val="tx1"/>
          </a:fontRef>
        </p:style>
      </p:cxnSp>
      <p:cxnSp>
        <p:nvCxnSpPr>
          <p:cNvPr id="132" name="Straight Connector 131"/>
          <p:cNvCxnSpPr/>
          <p:nvPr/>
        </p:nvCxnSpPr>
        <p:spPr>
          <a:xfrm>
            <a:off x="6172200" y="2862601"/>
            <a:ext cx="0" cy="1391557"/>
          </a:xfrm>
          <a:prstGeom prst="line">
            <a:avLst/>
          </a:prstGeom>
          <a:ln>
            <a:solidFill>
              <a:schemeClr val="accent2">
                <a:lumMod val="60000"/>
                <a:lumOff val="4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7232258" y="3806091"/>
            <a:ext cx="3542" cy="2131316"/>
          </a:xfrm>
          <a:prstGeom prst="line">
            <a:avLst/>
          </a:prstGeom>
          <a:ln>
            <a:solidFill>
              <a:schemeClr val="accent2">
                <a:lumMod val="60000"/>
                <a:lumOff val="40000"/>
              </a:schemeClr>
            </a:solidFill>
            <a:prstDash val="dash"/>
          </a:ln>
        </p:spPr>
        <p:style>
          <a:lnRef idx="2">
            <a:schemeClr val="accent1"/>
          </a:lnRef>
          <a:fillRef idx="0">
            <a:schemeClr val="accent1"/>
          </a:fillRef>
          <a:effectRef idx="1">
            <a:schemeClr val="accent1"/>
          </a:effectRef>
          <a:fontRef idx="minor">
            <a:schemeClr val="tx1"/>
          </a:fontRef>
        </p:style>
      </p:cxnSp>
      <p:sp>
        <p:nvSpPr>
          <p:cNvPr id="134" name="TextBox 133"/>
          <p:cNvSpPr txBox="1"/>
          <p:nvPr/>
        </p:nvSpPr>
        <p:spPr>
          <a:xfrm>
            <a:off x="6222401" y="1931071"/>
            <a:ext cx="2274598" cy="430887"/>
          </a:xfrm>
          <a:prstGeom prst="rect">
            <a:avLst/>
          </a:prstGeom>
          <a:noFill/>
        </p:spPr>
        <p:txBody>
          <a:bodyPr wrap="square" rtlCol="0">
            <a:spAutoFit/>
          </a:bodyPr>
          <a:lstStyle/>
          <a:p>
            <a:r>
              <a:rPr lang="en-US" sz="1100" b="1" dirty="0" smtClean="0">
                <a:solidFill>
                  <a:schemeClr val="accent2"/>
                </a:solidFill>
              </a:rPr>
              <a:t>If sending ‘1’, Slave set the line to high before Sampling delay</a:t>
            </a:r>
            <a:endParaRPr lang="en-US" sz="1100" b="1" dirty="0">
              <a:solidFill>
                <a:schemeClr val="accent2"/>
              </a:solidFill>
            </a:endParaRPr>
          </a:p>
        </p:txBody>
      </p:sp>
      <p:sp>
        <p:nvSpPr>
          <p:cNvPr id="135" name="TextBox 134"/>
          <p:cNvSpPr txBox="1"/>
          <p:nvPr/>
        </p:nvSpPr>
        <p:spPr>
          <a:xfrm>
            <a:off x="7360442" y="3170692"/>
            <a:ext cx="1473649" cy="600164"/>
          </a:xfrm>
          <a:prstGeom prst="rect">
            <a:avLst/>
          </a:prstGeom>
          <a:noFill/>
        </p:spPr>
        <p:txBody>
          <a:bodyPr wrap="square" rtlCol="0">
            <a:spAutoFit/>
          </a:bodyPr>
          <a:lstStyle/>
          <a:p>
            <a:r>
              <a:rPr lang="en-US" sz="1100" b="1" dirty="0" smtClean="0">
                <a:solidFill>
                  <a:schemeClr val="accent2"/>
                </a:solidFill>
              </a:rPr>
              <a:t>If sending ‘0’, Slave set the line to high after Sampling delay</a:t>
            </a:r>
            <a:endParaRPr lang="en-US" sz="1100" b="1" dirty="0">
              <a:solidFill>
                <a:schemeClr val="accent2"/>
              </a:solidFill>
            </a:endParaRPr>
          </a:p>
        </p:txBody>
      </p:sp>
      <p:cxnSp>
        <p:nvCxnSpPr>
          <p:cNvPr id="136" name="Straight Arrow Connector 135"/>
          <p:cNvCxnSpPr/>
          <p:nvPr/>
        </p:nvCxnSpPr>
        <p:spPr>
          <a:xfrm flipH="1">
            <a:off x="6222401" y="2361958"/>
            <a:ext cx="264437" cy="553971"/>
          </a:xfrm>
          <a:prstGeom prst="straightConnector1">
            <a:avLst/>
          </a:prstGeom>
          <a:ln>
            <a:solidFill>
              <a:schemeClr val="accent2">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flipH="1">
            <a:off x="7237741" y="3689866"/>
            <a:ext cx="605750" cy="729001"/>
          </a:xfrm>
          <a:prstGeom prst="straightConnector1">
            <a:avLst/>
          </a:prstGeom>
          <a:ln>
            <a:solidFill>
              <a:schemeClr val="accent2">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sp>
        <p:nvSpPr>
          <p:cNvPr id="138" name="TextBox 137"/>
          <p:cNvSpPr txBox="1"/>
          <p:nvPr/>
        </p:nvSpPr>
        <p:spPr>
          <a:xfrm>
            <a:off x="4365718" y="1638656"/>
            <a:ext cx="1416727" cy="1277273"/>
          </a:xfrm>
          <a:prstGeom prst="rect">
            <a:avLst/>
          </a:prstGeom>
          <a:noFill/>
        </p:spPr>
        <p:txBody>
          <a:bodyPr wrap="square" rtlCol="0">
            <a:spAutoFit/>
          </a:bodyPr>
          <a:lstStyle/>
          <a:p>
            <a:pPr marL="171450" indent="-171450">
              <a:buFont typeface="Arial" panose="020B0604020202020204" pitchFamily="34" charset="0"/>
              <a:buChar char="•"/>
            </a:pPr>
            <a:r>
              <a:rPr lang="en-US" sz="1100" b="1" dirty="0" smtClean="0">
                <a:solidFill>
                  <a:srgbClr val="0070C0"/>
                </a:solidFill>
              </a:rPr>
              <a:t>Master set data line to Low.</a:t>
            </a:r>
          </a:p>
          <a:p>
            <a:pPr marL="171450" indent="-171450">
              <a:buFont typeface="Arial" panose="020B0604020202020204" pitchFamily="34" charset="0"/>
              <a:buChar char="•"/>
            </a:pPr>
            <a:r>
              <a:rPr lang="en-US" sz="1100" b="1" dirty="0" smtClean="0">
                <a:solidFill>
                  <a:srgbClr val="0070C0"/>
                </a:solidFill>
              </a:rPr>
              <a:t>Master start sampling delay</a:t>
            </a:r>
          </a:p>
          <a:p>
            <a:pPr marL="171450" indent="-171450">
              <a:buFont typeface="Arial" panose="020B0604020202020204" pitchFamily="34" charset="0"/>
              <a:buChar char="•"/>
            </a:pPr>
            <a:r>
              <a:rPr lang="en-US" sz="1100" b="1" dirty="0" smtClean="0">
                <a:solidFill>
                  <a:schemeClr val="accent2"/>
                </a:solidFill>
              </a:rPr>
              <a:t>Slave takes control over the line</a:t>
            </a:r>
            <a:endParaRPr lang="en-US" sz="1100" b="1" dirty="0">
              <a:solidFill>
                <a:schemeClr val="accent2"/>
              </a:solidFill>
            </a:endParaRPr>
          </a:p>
        </p:txBody>
      </p:sp>
      <p:cxnSp>
        <p:nvCxnSpPr>
          <p:cNvPr id="74" name="Straight Connector 73"/>
          <p:cNvCxnSpPr/>
          <p:nvPr/>
        </p:nvCxnSpPr>
        <p:spPr>
          <a:xfrm>
            <a:off x="5638800" y="3993933"/>
            <a:ext cx="5334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51" name="Straight Connector 150"/>
          <p:cNvCxnSpPr/>
          <p:nvPr/>
        </p:nvCxnSpPr>
        <p:spPr>
          <a:xfrm>
            <a:off x="7440484" y="3079533"/>
            <a:ext cx="560516" cy="0"/>
          </a:xfrm>
          <a:prstGeom prst="line">
            <a:avLst/>
          </a:prstGeom>
        </p:spPr>
        <p:style>
          <a:lnRef idx="3">
            <a:schemeClr val="dk1"/>
          </a:lnRef>
          <a:fillRef idx="0">
            <a:schemeClr val="dk1"/>
          </a:fillRef>
          <a:effectRef idx="2">
            <a:schemeClr val="dk1"/>
          </a:effectRef>
          <a:fontRef idx="minor">
            <a:schemeClr val="tx1"/>
          </a:fontRef>
        </p:style>
      </p:cxnSp>
      <p:cxnSp>
        <p:nvCxnSpPr>
          <p:cNvPr id="157" name="Straight Connector 156"/>
          <p:cNvCxnSpPr/>
          <p:nvPr/>
        </p:nvCxnSpPr>
        <p:spPr>
          <a:xfrm flipV="1">
            <a:off x="7237741" y="4603532"/>
            <a:ext cx="0" cy="9144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58" name="Straight Connector 157"/>
          <p:cNvCxnSpPr/>
          <p:nvPr/>
        </p:nvCxnSpPr>
        <p:spPr>
          <a:xfrm flipV="1">
            <a:off x="7237741" y="4603532"/>
            <a:ext cx="202743" cy="1"/>
          </a:xfrm>
          <a:prstGeom prst="line">
            <a:avLst/>
          </a:prstGeom>
        </p:spPr>
        <p:style>
          <a:lnRef idx="3">
            <a:schemeClr val="accent2"/>
          </a:lnRef>
          <a:fillRef idx="0">
            <a:schemeClr val="accent2"/>
          </a:fillRef>
          <a:effectRef idx="2">
            <a:schemeClr val="accent2"/>
          </a:effectRef>
          <a:fontRef idx="minor">
            <a:schemeClr val="tx1"/>
          </a:fontRef>
        </p:style>
      </p:cxnSp>
      <p:cxnSp>
        <p:nvCxnSpPr>
          <p:cNvPr id="159" name="Straight Connector 158"/>
          <p:cNvCxnSpPr/>
          <p:nvPr/>
        </p:nvCxnSpPr>
        <p:spPr>
          <a:xfrm>
            <a:off x="5638800" y="5517932"/>
            <a:ext cx="1598941" cy="1"/>
          </a:xfrm>
          <a:prstGeom prst="line">
            <a:avLst/>
          </a:prstGeom>
        </p:spPr>
        <p:style>
          <a:lnRef idx="3">
            <a:schemeClr val="accent2"/>
          </a:lnRef>
          <a:fillRef idx="0">
            <a:schemeClr val="accent2"/>
          </a:fillRef>
          <a:effectRef idx="2">
            <a:schemeClr val="accent2"/>
          </a:effectRef>
          <a:fontRef idx="minor">
            <a:schemeClr val="tx1"/>
          </a:fontRef>
        </p:style>
      </p:cxnSp>
      <p:sp>
        <p:nvSpPr>
          <p:cNvPr id="92" name="TextBox 91"/>
          <p:cNvSpPr txBox="1"/>
          <p:nvPr/>
        </p:nvSpPr>
        <p:spPr>
          <a:xfrm>
            <a:off x="3779901" y="6374993"/>
            <a:ext cx="1466940" cy="276999"/>
          </a:xfrm>
          <a:prstGeom prst="rect">
            <a:avLst/>
          </a:prstGeom>
          <a:noFill/>
        </p:spPr>
        <p:txBody>
          <a:bodyPr wrap="none" rtlCol="0">
            <a:spAutoFit/>
          </a:bodyPr>
          <a:lstStyle/>
          <a:p>
            <a:r>
              <a:rPr lang="en-US" sz="1200" b="1" dirty="0" smtClean="0"/>
              <a:t>Command-response</a:t>
            </a:r>
            <a:endParaRPr lang="en-US" sz="1200" b="1" dirty="0"/>
          </a:p>
        </p:txBody>
      </p:sp>
      <p:sp>
        <p:nvSpPr>
          <p:cNvPr id="73" name="TextBox 72"/>
          <p:cNvSpPr txBox="1"/>
          <p:nvPr/>
        </p:nvSpPr>
        <p:spPr>
          <a:xfrm>
            <a:off x="0" y="307319"/>
            <a:ext cx="9144000" cy="369332"/>
          </a:xfrm>
          <a:prstGeom prst="rect">
            <a:avLst/>
          </a:prstGeom>
          <a:noFill/>
        </p:spPr>
        <p:txBody>
          <a:bodyPr wrap="square" rtlCol="0">
            <a:spAutoFit/>
          </a:bodyPr>
          <a:lstStyle/>
          <a:p>
            <a:pPr algn="ctr"/>
            <a:r>
              <a:rPr lang="en-US" b="1" dirty="0" smtClean="0"/>
              <a:t>Serial Interfaces</a:t>
            </a:r>
            <a:endParaRPr lang="en-US" b="1" dirty="0"/>
          </a:p>
        </p:txBody>
      </p:sp>
    </p:spTree>
    <p:extLst>
      <p:ext uri="{BB962C8B-B14F-4D97-AF65-F5344CB8AC3E}">
        <p14:creationId xmlns:p14="http://schemas.microsoft.com/office/powerpoint/2010/main" val="1935863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42086" y="762000"/>
            <a:ext cx="8229600" cy="1569660"/>
          </a:xfrm>
          <a:prstGeom prst="rect">
            <a:avLst/>
          </a:prstGeom>
        </p:spPr>
        <p:txBody>
          <a:bodyPr wrap="square">
            <a:spAutoFit/>
          </a:bodyPr>
          <a:lstStyle/>
          <a:p>
            <a:r>
              <a:rPr lang="en-US" sz="1600" dirty="0" smtClean="0"/>
              <a:t>A </a:t>
            </a:r>
            <a:r>
              <a:rPr lang="en-US" sz="1600" b="1" dirty="0" smtClean="0"/>
              <a:t>universal asynchronous receiver/transmitter (UART)</a:t>
            </a:r>
            <a:r>
              <a:rPr lang="en-US" sz="1600" dirty="0" smtClean="0"/>
              <a:t>,</a:t>
            </a:r>
            <a:r>
              <a:rPr lang="en-US" sz="1600" b="1" dirty="0" smtClean="0"/>
              <a:t> </a:t>
            </a:r>
            <a:r>
              <a:rPr lang="en-US" sz="1600" dirty="0" smtClean="0"/>
              <a:t>is a computer hardware device for asynchronous serial communication in which the data format and transmission speeds are configurable. </a:t>
            </a:r>
          </a:p>
          <a:p>
            <a:endParaRPr lang="en-US" sz="1600" dirty="0"/>
          </a:p>
          <a:p>
            <a:r>
              <a:rPr lang="en-US" sz="1600" dirty="0" smtClean="0"/>
              <a:t>UARTs are commonly used in conjunction with communication standards such as RS-232, RS-422 or RS-485.</a:t>
            </a:r>
            <a:endParaRPr lang="en-US" sz="1600"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29000" y="2183634"/>
            <a:ext cx="4953000" cy="3131820"/>
          </a:xfrm>
          <a:prstGeom prst="rect">
            <a:avLst/>
          </a:prstGeom>
        </p:spPr>
      </p:pic>
      <p:sp>
        <p:nvSpPr>
          <p:cNvPr id="11" name="TextBox 10"/>
          <p:cNvSpPr txBox="1"/>
          <p:nvPr/>
        </p:nvSpPr>
        <p:spPr>
          <a:xfrm>
            <a:off x="443346" y="2590800"/>
            <a:ext cx="2314095" cy="830997"/>
          </a:xfrm>
          <a:prstGeom prst="rect">
            <a:avLst/>
          </a:prstGeom>
          <a:noFill/>
        </p:spPr>
        <p:txBody>
          <a:bodyPr wrap="none" rtlCol="0">
            <a:spAutoFit/>
          </a:bodyPr>
          <a:lstStyle/>
          <a:p>
            <a:pPr marL="171450" indent="-171450">
              <a:buFont typeface="Wingdings" panose="05000000000000000000" pitchFamily="2" charset="2"/>
              <a:buChar char="q"/>
            </a:pPr>
            <a:r>
              <a:rPr lang="en-US" sz="1200" b="1" dirty="0" smtClean="0"/>
              <a:t>Start Bit (0)</a:t>
            </a:r>
          </a:p>
          <a:p>
            <a:pPr marL="171450" indent="-171450">
              <a:buFont typeface="Wingdings" panose="05000000000000000000" pitchFamily="2" charset="2"/>
              <a:buChar char="q"/>
            </a:pPr>
            <a:r>
              <a:rPr lang="en-US" sz="1200" b="1" dirty="0" smtClean="0"/>
              <a:t>5 to 8 Data Bits</a:t>
            </a:r>
          </a:p>
          <a:p>
            <a:pPr marL="171450" indent="-171450">
              <a:buFont typeface="Wingdings" panose="05000000000000000000" pitchFamily="2" charset="2"/>
              <a:buChar char="q"/>
            </a:pPr>
            <a:r>
              <a:rPr lang="en-US" sz="1200" b="1" dirty="0" smtClean="0"/>
              <a:t>Optional Parity bit (Odd, Even)</a:t>
            </a:r>
          </a:p>
          <a:p>
            <a:pPr marL="171450" indent="-171450">
              <a:buFont typeface="Wingdings" panose="05000000000000000000" pitchFamily="2" charset="2"/>
              <a:buChar char="q"/>
            </a:pPr>
            <a:r>
              <a:rPr lang="en-US" sz="1200" b="1" dirty="0" smtClean="0"/>
              <a:t>1, 1.5 or 2 Stop Bit(s) (1)</a:t>
            </a:r>
            <a:endParaRPr lang="en-US" sz="1200" b="1" dirty="0"/>
          </a:p>
        </p:txBody>
      </p:sp>
      <p:sp>
        <p:nvSpPr>
          <p:cNvPr id="12" name="TextBox 11"/>
          <p:cNvSpPr txBox="1"/>
          <p:nvPr/>
        </p:nvSpPr>
        <p:spPr>
          <a:xfrm>
            <a:off x="443346" y="3749544"/>
            <a:ext cx="1473673" cy="646331"/>
          </a:xfrm>
          <a:prstGeom prst="rect">
            <a:avLst/>
          </a:prstGeom>
          <a:noFill/>
        </p:spPr>
        <p:txBody>
          <a:bodyPr wrap="none" rtlCol="0">
            <a:spAutoFit/>
          </a:bodyPr>
          <a:lstStyle/>
          <a:p>
            <a:r>
              <a:rPr lang="en-US" sz="1200" b="1" dirty="0" smtClean="0"/>
              <a:t>75 - 115000 bits/s</a:t>
            </a:r>
          </a:p>
          <a:p>
            <a:endParaRPr lang="en-US" sz="1200" b="1" dirty="0" smtClean="0"/>
          </a:p>
          <a:p>
            <a:r>
              <a:rPr lang="en-US" sz="1200" b="1" dirty="0" smtClean="0"/>
              <a:t>9600, 8, 1, No Parity</a:t>
            </a:r>
            <a:endParaRPr lang="en-US" sz="1200" b="1" dirty="0"/>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0870" y="5257800"/>
            <a:ext cx="2376054" cy="1395460"/>
          </a:xfrm>
          <a:prstGeom prst="rect">
            <a:avLst/>
          </a:prstGeom>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47090" y="5298883"/>
            <a:ext cx="2286000" cy="1354377"/>
          </a:xfrm>
          <a:prstGeom prst="rect">
            <a:avLst/>
          </a:prstGeom>
        </p:spPr>
      </p:pic>
      <p:cxnSp>
        <p:nvCxnSpPr>
          <p:cNvPr id="18" name="Straight Arrow Connector 17"/>
          <p:cNvCxnSpPr/>
          <p:nvPr/>
        </p:nvCxnSpPr>
        <p:spPr>
          <a:xfrm>
            <a:off x="3886200" y="3810000"/>
            <a:ext cx="457200" cy="0"/>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cxnSp>
        <p:nvCxnSpPr>
          <p:cNvPr id="21" name="Straight Arrow Connector 20"/>
          <p:cNvCxnSpPr/>
          <p:nvPr/>
        </p:nvCxnSpPr>
        <p:spPr>
          <a:xfrm>
            <a:off x="4800600" y="3810000"/>
            <a:ext cx="304800" cy="0"/>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cxnSp>
        <p:nvCxnSpPr>
          <p:cNvPr id="23" name="Straight Arrow Connector 22"/>
          <p:cNvCxnSpPr/>
          <p:nvPr/>
        </p:nvCxnSpPr>
        <p:spPr>
          <a:xfrm>
            <a:off x="5715000" y="3581400"/>
            <a:ext cx="381000" cy="0"/>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sp>
        <p:nvSpPr>
          <p:cNvPr id="24" name="TextBox 23"/>
          <p:cNvSpPr txBox="1"/>
          <p:nvPr/>
        </p:nvSpPr>
        <p:spPr>
          <a:xfrm>
            <a:off x="3121063" y="3383736"/>
            <a:ext cx="615874" cy="261610"/>
          </a:xfrm>
          <a:prstGeom prst="rect">
            <a:avLst/>
          </a:prstGeom>
          <a:noFill/>
        </p:spPr>
        <p:txBody>
          <a:bodyPr wrap="none" rtlCol="0">
            <a:spAutoFit/>
          </a:bodyPr>
          <a:lstStyle/>
          <a:p>
            <a:r>
              <a:rPr lang="en-US" sz="1100" b="1" dirty="0" smtClean="0">
                <a:solidFill>
                  <a:schemeClr val="accent4"/>
                </a:solidFill>
              </a:rPr>
              <a:t>1.5 bits</a:t>
            </a:r>
            <a:endParaRPr lang="en-US" sz="1100" b="1" dirty="0">
              <a:solidFill>
                <a:schemeClr val="accent4"/>
              </a:solidFill>
            </a:endParaRPr>
          </a:p>
        </p:txBody>
      </p:sp>
      <p:cxnSp>
        <p:nvCxnSpPr>
          <p:cNvPr id="26" name="Straight Arrow Connector 25"/>
          <p:cNvCxnSpPr>
            <a:stCxn id="24" idx="3"/>
          </p:cNvCxnSpPr>
          <p:nvPr/>
        </p:nvCxnSpPr>
        <p:spPr>
          <a:xfrm>
            <a:off x="3736937" y="3514541"/>
            <a:ext cx="374726" cy="22276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0" name="TextBox 89"/>
          <p:cNvSpPr txBox="1"/>
          <p:nvPr/>
        </p:nvSpPr>
        <p:spPr>
          <a:xfrm>
            <a:off x="4332305" y="4648200"/>
            <a:ext cx="449162" cy="261610"/>
          </a:xfrm>
          <a:prstGeom prst="rect">
            <a:avLst/>
          </a:prstGeom>
          <a:noFill/>
        </p:spPr>
        <p:txBody>
          <a:bodyPr wrap="none" rtlCol="0">
            <a:spAutoFit/>
          </a:bodyPr>
          <a:lstStyle/>
          <a:p>
            <a:r>
              <a:rPr lang="en-US" sz="1100" b="1" dirty="0" smtClean="0">
                <a:solidFill>
                  <a:schemeClr val="accent4"/>
                </a:solidFill>
              </a:rPr>
              <a:t>1 bit</a:t>
            </a:r>
            <a:endParaRPr lang="en-US" sz="1100" b="1" dirty="0">
              <a:solidFill>
                <a:schemeClr val="accent4"/>
              </a:solidFill>
            </a:endParaRPr>
          </a:p>
        </p:txBody>
      </p:sp>
      <p:cxnSp>
        <p:nvCxnSpPr>
          <p:cNvPr id="92" name="Straight Arrow Connector 91"/>
          <p:cNvCxnSpPr>
            <a:stCxn id="90" idx="0"/>
          </p:cNvCxnSpPr>
          <p:nvPr/>
        </p:nvCxnSpPr>
        <p:spPr>
          <a:xfrm flipV="1">
            <a:off x="4556886" y="3886202"/>
            <a:ext cx="396114" cy="76199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0" y="307319"/>
            <a:ext cx="9144000" cy="369332"/>
          </a:xfrm>
          <a:prstGeom prst="rect">
            <a:avLst/>
          </a:prstGeom>
          <a:noFill/>
        </p:spPr>
        <p:txBody>
          <a:bodyPr wrap="square" rtlCol="0">
            <a:spAutoFit/>
          </a:bodyPr>
          <a:lstStyle/>
          <a:p>
            <a:pPr algn="ctr"/>
            <a:r>
              <a:rPr lang="en-US" b="1" dirty="0" smtClean="0"/>
              <a:t>Serial Interfaces</a:t>
            </a:r>
            <a:endParaRPr lang="en-US" b="1" dirty="0"/>
          </a:p>
        </p:txBody>
      </p:sp>
    </p:spTree>
    <p:extLst>
      <p:ext uri="{BB962C8B-B14F-4D97-AF65-F5344CB8AC3E}">
        <p14:creationId xmlns:p14="http://schemas.microsoft.com/office/powerpoint/2010/main" val="2954520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42086" y="762000"/>
            <a:ext cx="8229600" cy="830997"/>
          </a:xfrm>
          <a:prstGeom prst="rect">
            <a:avLst/>
          </a:prstGeom>
        </p:spPr>
        <p:txBody>
          <a:bodyPr wrap="square">
            <a:spAutoFit/>
          </a:bodyPr>
          <a:lstStyle/>
          <a:p>
            <a:r>
              <a:rPr lang="en-US" sz="1600" dirty="0" smtClean="0"/>
              <a:t>A </a:t>
            </a:r>
            <a:r>
              <a:rPr lang="en-US" sz="1600" b="1" dirty="0" smtClean="0"/>
              <a:t>universal asynchronous receiver/transmitter (UART)</a:t>
            </a:r>
            <a:r>
              <a:rPr lang="en-US" sz="1600" dirty="0" smtClean="0"/>
              <a:t>,</a:t>
            </a:r>
            <a:r>
              <a:rPr lang="en-US" sz="1600" b="1" dirty="0" smtClean="0"/>
              <a:t> </a:t>
            </a:r>
            <a:r>
              <a:rPr lang="en-US" sz="1600" dirty="0" smtClean="0"/>
              <a:t>is a computer hardware device for asynchronous serial communication in which the data format and transmission speeds are configurable.</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 y="1752600"/>
            <a:ext cx="3352800" cy="163516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92166" y="3048000"/>
            <a:ext cx="2968673" cy="2522525"/>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377" y="4160825"/>
            <a:ext cx="4029393" cy="281940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67500" y="5715000"/>
            <a:ext cx="1400175" cy="471717"/>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791200" y="3810000"/>
            <a:ext cx="3049531" cy="1546041"/>
          </a:xfrm>
          <a:prstGeom prst="rect">
            <a:avLst/>
          </a:prstGeom>
        </p:spPr>
      </p:pic>
      <p:sp>
        <p:nvSpPr>
          <p:cNvPr id="10" name="Down Arrow 9"/>
          <p:cNvSpPr/>
          <p:nvPr/>
        </p:nvSpPr>
        <p:spPr>
          <a:xfrm rot="7614169">
            <a:off x="6465509" y="4083612"/>
            <a:ext cx="403982" cy="744852"/>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0" y="307319"/>
            <a:ext cx="9144000" cy="369332"/>
          </a:xfrm>
          <a:prstGeom prst="rect">
            <a:avLst/>
          </a:prstGeom>
          <a:noFill/>
        </p:spPr>
        <p:txBody>
          <a:bodyPr wrap="square" rtlCol="0">
            <a:spAutoFit/>
          </a:bodyPr>
          <a:lstStyle/>
          <a:p>
            <a:pPr algn="ctr"/>
            <a:r>
              <a:rPr lang="en-US" b="1" dirty="0" smtClean="0"/>
              <a:t>Serial Interfaces</a:t>
            </a:r>
            <a:endParaRPr lang="en-US" b="1" dirty="0"/>
          </a:p>
        </p:txBody>
      </p:sp>
    </p:spTree>
    <p:extLst>
      <p:ext uri="{BB962C8B-B14F-4D97-AF65-F5344CB8AC3E}">
        <p14:creationId xmlns:p14="http://schemas.microsoft.com/office/powerpoint/2010/main" val="2243793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M-07711.jpg"/>
          <p:cNvPicPr>
            <a:picLocks noChangeAspect="1"/>
          </p:cNvPicPr>
          <p:nvPr/>
        </p:nvPicPr>
        <p:blipFill>
          <a:blip r:embed="rId2" cstate="print"/>
          <a:stretch>
            <a:fillRect/>
          </a:stretch>
        </p:blipFill>
        <p:spPr>
          <a:xfrm>
            <a:off x="6019800" y="4648200"/>
            <a:ext cx="2743200" cy="2057401"/>
          </a:xfrm>
          <a:prstGeom prst="rect">
            <a:avLst/>
          </a:prstGeom>
        </p:spPr>
      </p:pic>
      <p:sp>
        <p:nvSpPr>
          <p:cNvPr id="7" name="Rectangle 6"/>
          <p:cNvSpPr/>
          <p:nvPr/>
        </p:nvSpPr>
        <p:spPr>
          <a:xfrm>
            <a:off x="2057400" y="762000"/>
            <a:ext cx="6614286" cy="1077218"/>
          </a:xfrm>
          <a:prstGeom prst="rect">
            <a:avLst/>
          </a:prstGeom>
        </p:spPr>
        <p:txBody>
          <a:bodyPr wrap="square">
            <a:spAutoFit/>
          </a:bodyPr>
          <a:lstStyle/>
          <a:p>
            <a:r>
              <a:rPr lang="en-US" sz="1600" b="1" dirty="0" smtClean="0"/>
              <a:t>USB</a:t>
            </a:r>
            <a:r>
              <a:rPr lang="en-US" sz="1600" dirty="0" smtClean="0"/>
              <a:t>, short for </a:t>
            </a:r>
            <a:r>
              <a:rPr lang="en-US" sz="1600" b="1" dirty="0" smtClean="0"/>
              <a:t>Universal Serial Bus</a:t>
            </a:r>
            <a:r>
              <a:rPr lang="en-US" sz="1600" dirty="0" smtClean="0"/>
              <a:t>, is an industry standard initially developed in the mid-1990s that defines the cables, connectors and communications protocols used in a bus for connection, communication, and power supply between computers and electronic devices.</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400" y="828892"/>
            <a:ext cx="1400175" cy="471717"/>
          </a:xfrm>
          <a:prstGeom prst="rect">
            <a:avLst/>
          </a:prstGeom>
        </p:spPr>
      </p:pic>
      <p:sp>
        <p:nvSpPr>
          <p:cNvPr id="11" name="Rectangle 10"/>
          <p:cNvSpPr/>
          <p:nvPr/>
        </p:nvSpPr>
        <p:spPr>
          <a:xfrm>
            <a:off x="533400" y="1886156"/>
            <a:ext cx="3867755" cy="3046988"/>
          </a:xfrm>
          <a:prstGeom prst="rect">
            <a:avLst/>
          </a:prstGeom>
        </p:spPr>
        <p:txBody>
          <a:bodyPr wrap="square">
            <a:spAutoFit/>
          </a:bodyPr>
          <a:lstStyle/>
          <a:p>
            <a:pPr marL="171450" indent="-171450">
              <a:buFont typeface="Wingdings" panose="05000000000000000000" pitchFamily="2" charset="2"/>
              <a:buChar char="q"/>
            </a:pPr>
            <a:r>
              <a:rPr lang="en-US" sz="1200" b="1" dirty="0" smtClean="0"/>
              <a:t>USB was designed to standardize the connection of computer peripherals</a:t>
            </a:r>
          </a:p>
          <a:p>
            <a:pPr marL="628650" lvl="1" indent="-171450">
              <a:buFont typeface="Wingdings" panose="05000000000000000000" pitchFamily="2" charset="2"/>
              <a:buChar char="§"/>
            </a:pPr>
            <a:r>
              <a:rPr lang="en-US" sz="1200" b="1" dirty="0" smtClean="0"/>
              <a:t>Keyboards;</a:t>
            </a:r>
          </a:p>
          <a:p>
            <a:pPr marL="628650" lvl="1" indent="-171450">
              <a:buFont typeface="Wingdings" panose="05000000000000000000" pitchFamily="2" charset="2"/>
              <a:buChar char="§"/>
            </a:pPr>
            <a:r>
              <a:rPr lang="en-US" sz="1200" b="1" dirty="0" smtClean="0"/>
              <a:t>pointing devices (</a:t>
            </a:r>
            <a:r>
              <a:rPr lang="en-US" sz="1200" b="1" dirty="0" err="1" smtClean="0"/>
              <a:t>mouses</a:t>
            </a:r>
            <a:r>
              <a:rPr lang="en-US" sz="1200" b="1" dirty="0" smtClean="0"/>
              <a:t>);</a:t>
            </a:r>
          </a:p>
          <a:p>
            <a:pPr marL="628650" lvl="1" indent="-171450">
              <a:buFont typeface="Wingdings" panose="05000000000000000000" pitchFamily="2" charset="2"/>
              <a:buChar char="§"/>
            </a:pPr>
            <a:r>
              <a:rPr lang="en-US" sz="1200" b="1" dirty="0" smtClean="0"/>
              <a:t>digital cameras;</a:t>
            </a:r>
          </a:p>
          <a:p>
            <a:pPr marL="628650" lvl="1" indent="-171450">
              <a:buFont typeface="Wingdings" panose="05000000000000000000" pitchFamily="2" charset="2"/>
              <a:buChar char="§"/>
            </a:pPr>
            <a:r>
              <a:rPr lang="en-US" sz="1200" b="1" dirty="0" smtClean="0"/>
              <a:t>Printers;</a:t>
            </a:r>
          </a:p>
          <a:p>
            <a:pPr marL="628650" lvl="1" indent="-171450">
              <a:buFont typeface="Wingdings" panose="05000000000000000000" pitchFamily="2" charset="2"/>
              <a:buChar char="§"/>
            </a:pPr>
            <a:r>
              <a:rPr lang="en-US" sz="1200" b="1" dirty="0" smtClean="0"/>
              <a:t>portable media players;</a:t>
            </a:r>
          </a:p>
          <a:p>
            <a:pPr marL="628650" lvl="1" indent="-171450">
              <a:buFont typeface="Wingdings" panose="05000000000000000000" pitchFamily="2" charset="2"/>
              <a:buChar char="§"/>
            </a:pPr>
            <a:r>
              <a:rPr lang="en-US" sz="1200" b="1" dirty="0" smtClean="0"/>
              <a:t>disk drives;</a:t>
            </a:r>
          </a:p>
          <a:p>
            <a:pPr marL="628650" lvl="1" indent="-171450">
              <a:buFont typeface="Wingdings" panose="05000000000000000000" pitchFamily="2" charset="2"/>
              <a:buChar char="§"/>
            </a:pPr>
            <a:r>
              <a:rPr lang="en-US" sz="1200" b="1" dirty="0" smtClean="0"/>
              <a:t>network adapters;</a:t>
            </a:r>
          </a:p>
          <a:p>
            <a:pPr marL="171450" indent="-171450">
              <a:buFont typeface="Wingdings" panose="05000000000000000000" pitchFamily="2" charset="2"/>
              <a:buChar char="q"/>
            </a:pPr>
            <a:r>
              <a:rPr lang="en-US" sz="1200" b="1" dirty="0" smtClean="0"/>
              <a:t>It has become commonplace on other devices, such as smartphones, PDAs and video game consoles.</a:t>
            </a:r>
          </a:p>
          <a:p>
            <a:pPr marL="171450" indent="-171450">
              <a:buFont typeface="Wingdings" panose="05000000000000000000" pitchFamily="2" charset="2"/>
              <a:buChar char="q"/>
            </a:pPr>
            <a:r>
              <a:rPr lang="en-US" sz="1200" b="1" dirty="0" smtClean="0"/>
              <a:t>USB has effectively replaced a variety of earlier interfaces, such as:</a:t>
            </a:r>
          </a:p>
          <a:p>
            <a:pPr marL="628650" lvl="1" indent="-171450">
              <a:buFont typeface="Wingdings" panose="05000000000000000000" pitchFamily="2" charset="2"/>
              <a:buChar char="§"/>
            </a:pPr>
            <a:r>
              <a:rPr lang="en-US" sz="1200" b="1" dirty="0" smtClean="0"/>
              <a:t>serial ports;</a:t>
            </a:r>
          </a:p>
          <a:p>
            <a:pPr marL="628650" lvl="1" indent="-171450">
              <a:buFont typeface="Wingdings" panose="05000000000000000000" pitchFamily="2" charset="2"/>
              <a:buChar char="§"/>
            </a:pPr>
            <a:r>
              <a:rPr lang="en-US" sz="1200" b="1" dirty="0" smtClean="0"/>
              <a:t>parallel ports;</a:t>
            </a:r>
          </a:p>
          <a:p>
            <a:pPr marL="628650" lvl="1" indent="-171450">
              <a:buFont typeface="Wingdings" panose="05000000000000000000" pitchFamily="2" charset="2"/>
              <a:buChar char="§"/>
            </a:pPr>
            <a:r>
              <a:rPr lang="en-US" sz="1200" b="1" dirty="0" smtClean="0"/>
              <a:t>separate power chargers for portable devices.</a:t>
            </a:r>
            <a:endParaRPr lang="en-US" sz="1200" b="1" dirty="0"/>
          </a:p>
        </p:txBody>
      </p:sp>
      <p:sp>
        <p:nvSpPr>
          <p:cNvPr id="13" name="Rectangle 12"/>
          <p:cNvSpPr/>
          <p:nvPr/>
        </p:nvSpPr>
        <p:spPr>
          <a:xfrm>
            <a:off x="4700917" y="1911345"/>
            <a:ext cx="3970769" cy="1015663"/>
          </a:xfrm>
          <a:prstGeom prst="rect">
            <a:avLst/>
          </a:prstGeom>
        </p:spPr>
        <p:txBody>
          <a:bodyPr wrap="square">
            <a:spAutoFit/>
          </a:bodyPr>
          <a:lstStyle/>
          <a:p>
            <a:r>
              <a:rPr lang="en-US" sz="1200" b="1" dirty="0" smtClean="0"/>
              <a:t>USB 1.0	Jan. 1996	Low Speed (1.5 Mbit/s)  </a:t>
            </a:r>
          </a:p>
          <a:p>
            <a:r>
              <a:rPr lang="en-US" sz="1200" b="1" dirty="0" smtClean="0"/>
              <a:t>USB 1.1 	Aug. 1998	Full Speed (12 Mbit/s)[25]  </a:t>
            </a:r>
          </a:p>
          <a:p>
            <a:r>
              <a:rPr lang="en-US" sz="1200" b="1" dirty="0" smtClean="0"/>
              <a:t>USB 2.0	Apr. 2000	High Speed (480 Mbit/s)  </a:t>
            </a:r>
          </a:p>
          <a:p>
            <a:r>
              <a:rPr lang="en-US" sz="1200" b="1" dirty="0" smtClean="0"/>
              <a:t>USB 3.0 	Nov. 2008 	SuperSpeed (5 </a:t>
            </a:r>
            <a:r>
              <a:rPr lang="en-US" sz="1200" b="1" dirty="0" err="1" smtClean="0"/>
              <a:t>Gbit</a:t>
            </a:r>
            <a:r>
              <a:rPr lang="en-US" sz="1200" b="1" dirty="0" smtClean="0"/>
              <a:t>/s)</a:t>
            </a:r>
          </a:p>
          <a:p>
            <a:r>
              <a:rPr lang="en-US" sz="1200" b="1" dirty="0" smtClean="0"/>
              <a:t>USB 3.1 	Jul 2013	SuperSpeed+ (10 </a:t>
            </a:r>
            <a:r>
              <a:rPr lang="en-US" sz="1200" b="1" dirty="0" err="1" smtClean="0"/>
              <a:t>Gbit</a:t>
            </a:r>
            <a:r>
              <a:rPr lang="en-US" sz="1200" b="1" dirty="0" smtClean="0"/>
              <a:t>/s) </a:t>
            </a:r>
            <a:endParaRPr lang="en-US" sz="1200" b="1" dirty="0"/>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34607" y="3134906"/>
            <a:ext cx="3321686" cy="1694738"/>
          </a:xfrm>
          <a:prstGeom prst="rect">
            <a:avLst/>
          </a:prstGeom>
        </p:spPr>
      </p:pic>
      <p:sp>
        <p:nvSpPr>
          <p:cNvPr id="16" name="Rectangle 15"/>
          <p:cNvSpPr/>
          <p:nvPr/>
        </p:nvSpPr>
        <p:spPr>
          <a:xfrm>
            <a:off x="4401155" y="5315596"/>
            <a:ext cx="1542445" cy="1169551"/>
          </a:xfrm>
          <a:prstGeom prst="rect">
            <a:avLst/>
          </a:prstGeom>
        </p:spPr>
        <p:txBody>
          <a:bodyPr wrap="square">
            <a:spAutoFit/>
          </a:bodyPr>
          <a:lstStyle/>
          <a:p>
            <a:r>
              <a:rPr lang="en-US" sz="1000" b="1" dirty="0" smtClean="0"/>
              <a:t>Pin 1            VBUS (+5 V)</a:t>
            </a:r>
          </a:p>
          <a:p>
            <a:r>
              <a:rPr lang="en-US" sz="1000" b="1" dirty="0" smtClean="0"/>
              <a:t> </a:t>
            </a:r>
          </a:p>
          <a:p>
            <a:r>
              <a:rPr lang="en-US" sz="1000" b="1" dirty="0" smtClean="0"/>
              <a:t>Pin 2            Data− </a:t>
            </a:r>
          </a:p>
          <a:p>
            <a:endParaRPr lang="en-US" sz="1000" b="1" dirty="0" smtClean="0"/>
          </a:p>
          <a:p>
            <a:r>
              <a:rPr lang="en-US" sz="1000" b="1" dirty="0" smtClean="0"/>
              <a:t>Pin 3            Data+ </a:t>
            </a:r>
          </a:p>
          <a:p>
            <a:endParaRPr lang="en-US" sz="1000" b="1" dirty="0" smtClean="0"/>
          </a:p>
          <a:p>
            <a:r>
              <a:rPr lang="en-US" sz="1000" b="1" dirty="0" smtClean="0"/>
              <a:t>Pin 4            Ground </a:t>
            </a:r>
            <a:endParaRPr lang="en-US" sz="1000" b="1" dirty="0"/>
          </a:p>
        </p:txBody>
      </p:sp>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33487" y="5225458"/>
            <a:ext cx="2362199" cy="1349828"/>
          </a:xfrm>
          <a:prstGeom prst="rect">
            <a:avLst/>
          </a:prstGeom>
        </p:spPr>
      </p:pic>
      <p:sp>
        <p:nvSpPr>
          <p:cNvPr id="18" name="Rectangle 17"/>
          <p:cNvSpPr/>
          <p:nvPr/>
        </p:nvSpPr>
        <p:spPr>
          <a:xfrm>
            <a:off x="4834872" y="5363074"/>
            <a:ext cx="152400" cy="1524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834872" y="5698102"/>
            <a:ext cx="152400" cy="152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834872" y="5988868"/>
            <a:ext cx="152400" cy="1524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4836579" y="6294962"/>
            <a:ext cx="1524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0" y="307319"/>
            <a:ext cx="9144000" cy="369332"/>
          </a:xfrm>
          <a:prstGeom prst="rect">
            <a:avLst/>
          </a:prstGeom>
          <a:noFill/>
        </p:spPr>
        <p:txBody>
          <a:bodyPr wrap="square" rtlCol="0">
            <a:spAutoFit/>
          </a:bodyPr>
          <a:lstStyle/>
          <a:p>
            <a:pPr algn="ctr"/>
            <a:r>
              <a:rPr lang="en-US" b="1" dirty="0" smtClean="0"/>
              <a:t>Serial Interfaces</a:t>
            </a:r>
            <a:endParaRPr lang="en-US" b="1" dirty="0"/>
          </a:p>
        </p:txBody>
      </p:sp>
    </p:spTree>
    <p:extLst>
      <p:ext uri="{BB962C8B-B14F-4D97-AF65-F5344CB8AC3E}">
        <p14:creationId xmlns:p14="http://schemas.microsoft.com/office/powerpoint/2010/main" val="603442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057400" y="762000"/>
            <a:ext cx="6614286" cy="1077218"/>
          </a:xfrm>
          <a:prstGeom prst="rect">
            <a:avLst/>
          </a:prstGeom>
        </p:spPr>
        <p:txBody>
          <a:bodyPr wrap="square">
            <a:spAutoFit/>
          </a:bodyPr>
          <a:lstStyle/>
          <a:p>
            <a:r>
              <a:rPr lang="en-US" sz="1600" b="1" dirty="0" smtClean="0"/>
              <a:t>USB</a:t>
            </a:r>
            <a:r>
              <a:rPr lang="en-US" sz="1600" dirty="0" smtClean="0"/>
              <a:t>, short for </a:t>
            </a:r>
            <a:r>
              <a:rPr lang="en-US" sz="1600" b="1" dirty="0" smtClean="0"/>
              <a:t>Universal Serial Bus</a:t>
            </a:r>
            <a:r>
              <a:rPr lang="en-US" sz="1600" dirty="0" smtClean="0"/>
              <a:t>, is an industry standard initially developed in the mid-1990s that defines the cables, connectors and communications protocols used in a bus for connection, communication, and power supply between computers and electronic devices.</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 y="828892"/>
            <a:ext cx="1400175" cy="471717"/>
          </a:xfrm>
          <a:prstGeom prst="rect">
            <a:avLst/>
          </a:prstGeom>
        </p:spPr>
      </p:pic>
      <p:sp>
        <p:nvSpPr>
          <p:cNvPr id="3" name="Rectangle 2"/>
          <p:cNvSpPr/>
          <p:nvPr/>
        </p:nvSpPr>
        <p:spPr>
          <a:xfrm>
            <a:off x="693593" y="1859255"/>
            <a:ext cx="2362200" cy="954107"/>
          </a:xfrm>
          <a:prstGeom prst="rect">
            <a:avLst/>
          </a:prstGeom>
        </p:spPr>
        <p:txBody>
          <a:bodyPr wrap="square">
            <a:spAutoFit/>
          </a:bodyPr>
          <a:lstStyle/>
          <a:p>
            <a:pPr algn="ctr"/>
            <a:r>
              <a:rPr lang="en-US" sz="1400" b="1" dirty="0" smtClean="0"/>
              <a:t>Host and multiple peripheral devices connected in a tiered-star topology (up to 127 devices)</a:t>
            </a:r>
            <a:endParaRPr lang="en-US" sz="1400" b="1" dirty="0"/>
          </a:p>
        </p:txBody>
      </p:sp>
      <p:sp>
        <p:nvSpPr>
          <p:cNvPr id="4" name="Rectangle 3"/>
          <p:cNvSpPr/>
          <p:nvPr/>
        </p:nvSpPr>
        <p:spPr>
          <a:xfrm>
            <a:off x="1514475" y="2919531"/>
            <a:ext cx="838200" cy="6858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solidFill>
                  <a:schemeClr val="bg1"/>
                </a:solidFill>
              </a:rPr>
              <a:t>Host</a:t>
            </a:r>
            <a:endParaRPr lang="en-US" dirty="0">
              <a:solidFill>
                <a:schemeClr val="bg1"/>
              </a:solidFill>
            </a:endParaRPr>
          </a:p>
        </p:txBody>
      </p:sp>
      <p:sp>
        <p:nvSpPr>
          <p:cNvPr id="23" name="Rectangle 22"/>
          <p:cNvSpPr/>
          <p:nvPr/>
        </p:nvSpPr>
        <p:spPr>
          <a:xfrm>
            <a:off x="469638" y="3810000"/>
            <a:ext cx="644866" cy="6858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200" b="1" dirty="0" smtClean="0">
                <a:solidFill>
                  <a:schemeClr val="bg1"/>
                </a:solidFill>
              </a:rPr>
              <a:t>Device</a:t>
            </a:r>
            <a:endParaRPr lang="en-US" sz="1200" b="1" dirty="0">
              <a:solidFill>
                <a:schemeClr val="bg1"/>
              </a:solidFill>
            </a:endParaRPr>
          </a:p>
        </p:txBody>
      </p:sp>
      <p:sp>
        <p:nvSpPr>
          <p:cNvPr id="24" name="Rectangle 23"/>
          <p:cNvSpPr/>
          <p:nvPr/>
        </p:nvSpPr>
        <p:spPr>
          <a:xfrm>
            <a:off x="609600" y="4876800"/>
            <a:ext cx="644866" cy="6858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200" b="1" dirty="0" smtClean="0">
                <a:solidFill>
                  <a:schemeClr val="bg1"/>
                </a:solidFill>
              </a:rPr>
              <a:t>Device</a:t>
            </a:r>
            <a:endParaRPr lang="en-US" sz="1200" b="1" dirty="0">
              <a:solidFill>
                <a:schemeClr val="bg1"/>
              </a:solidFill>
            </a:endParaRPr>
          </a:p>
        </p:txBody>
      </p:sp>
      <p:sp>
        <p:nvSpPr>
          <p:cNvPr id="25" name="Rectangle 24"/>
          <p:cNvSpPr/>
          <p:nvPr/>
        </p:nvSpPr>
        <p:spPr>
          <a:xfrm>
            <a:off x="2287966" y="3934691"/>
            <a:ext cx="644866" cy="6858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200" b="1" dirty="0" smtClean="0">
                <a:solidFill>
                  <a:schemeClr val="bg1"/>
                </a:solidFill>
              </a:rPr>
              <a:t>Device</a:t>
            </a:r>
            <a:endParaRPr lang="en-US" sz="1200" b="1" dirty="0">
              <a:solidFill>
                <a:schemeClr val="bg1"/>
              </a:solidFill>
            </a:endParaRPr>
          </a:p>
        </p:txBody>
      </p:sp>
      <p:sp>
        <p:nvSpPr>
          <p:cNvPr id="26" name="Rectangle 25"/>
          <p:cNvSpPr/>
          <p:nvPr/>
        </p:nvSpPr>
        <p:spPr>
          <a:xfrm>
            <a:off x="1552260" y="4626789"/>
            <a:ext cx="644866" cy="6858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200" b="1" dirty="0" smtClean="0">
                <a:solidFill>
                  <a:schemeClr val="bg1"/>
                </a:solidFill>
              </a:rPr>
              <a:t>Hub</a:t>
            </a:r>
            <a:endParaRPr lang="en-US" sz="1200" b="1" dirty="0">
              <a:solidFill>
                <a:schemeClr val="bg1"/>
              </a:solidFill>
            </a:endParaRPr>
          </a:p>
        </p:txBody>
      </p:sp>
      <p:sp>
        <p:nvSpPr>
          <p:cNvPr id="27" name="Rectangle 26"/>
          <p:cNvSpPr/>
          <p:nvPr/>
        </p:nvSpPr>
        <p:spPr>
          <a:xfrm>
            <a:off x="2493186" y="5219700"/>
            <a:ext cx="644866" cy="6858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200" b="1" dirty="0" smtClean="0">
                <a:solidFill>
                  <a:schemeClr val="bg1"/>
                </a:solidFill>
              </a:rPr>
              <a:t>Device</a:t>
            </a:r>
            <a:endParaRPr lang="en-US" sz="1200" b="1" dirty="0">
              <a:solidFill>
                <a:schemeClr val="bg1"/>
              </a:solidFill>
            </a:endParaRPr>
          </a:p>
        </p:txBody>
      </p:sp>
      <p:sp>
        <p:nvSpPr>
          <p:cNvPr id="28" name="Rectangle 27"/>
          <p:cNvSpPr/>
          <p:nvPr/>
        </p:nvSpPr>
        <p:spPr>
          <a:xfrm>
            <a:off x="1412534" y="5791200"/>
            <a:ext cx="644866" cy="6858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200" b="1" dirty="0" smtClean="0">
                <a:solidFill>
                  <a:schemeClr val="bg1"/>
                </a:solidFill>
              </a:rPr>
              <a:t>Device</a:t>
            </a:r>
            <a:endParaRPr lang="en-US" sz="1200" b="1" dirty="0">
              <a:solidFill>
                <a:schemeClr val="bg1"/>
              </a:solidFill>
            </a:endParaRPr>
          </a:p>
        </p:txBody>
      </p:sp>
      <p:cxnSp>
        <p:nvCxnSpPr>
          <p:cNvPr id="8" name="Straight Connector 7"/>
          <p:cNvCxnSpPr>
            <a:endCxn id="26" idx="0"/>
          </p:cNvCxnSpPr>
          <p:nvPr/>
        </p:nvCxnSpPr>
        <p:spPr>
          <a:xfrm flipH="1">
            <a:off x="1874693" y="3605331"/>
            <a:ext cx="58882" cy="1021458"/>
          </a:xfrm>
          <a:prstGeom prst="line">
            <a:avLst/>
          </a:prstGeom>
        </p:spPr>
        <p:style>
          <a:lnRef idx="2">
            <a:schemeClr val="accent2"/>
          </a:lnRef>
          <a:fillRef idx="0">
            <a:schemeClr val="accent2"/>
          </a:fillRef>
          <a:effectRef idx="1">
            <a:schemeClr val="accent2"/>
          </a:effectRef>
          <a:fontRef idx="minor">
            <a:schemeClr val="tx1"/>
          </a:fontRef>
        </p:style>
      </p:cxnSp>
      <p:cxnSp>
        <p:nvCxnSpPr>
          <p:cNvPr id="10" name="Straight Connector 9"/>
          <p:cNvCxnSpPr/>
          <p:nvPr/>
        </p:nvCxnSpPr>
        <p:spPr>
          <a:xfrm flipH="1">
            <a:off x="1114504" y="3605331"/>
            <a:ext cx="561896" cy="510729"/>
          </a:xfrm>
          <a:prstGeom prst="line">
            <a:avLst/>
          </a:prstGeom>
        </p:spPr>
        <p:style>
          <a:lnRef idx="2">
            <a:schemeClr val="accent2"/>
          </a:lnRef>
          <a:fillRef idx="0">
            <a:schemeClr val="accent2"/>
          </a:fillRef>
          <a:effectRef idx="1">
            <a:schemeClr val="accent2"/>
          </a:effectRef>
          <a:fontRef idx="minor">
            <a:schemeClr val="tx1"/>
          </a:fontRef>
        </p:style>
      </p:cxnSp>
      <p:cxnSp>
        <p:nvCxnSpPr>
          <p:cNvPr id="15" name="Straight Connector 14"/>
          <p:cNvCxnSpPr>
            <a:endCxn id="25" idx="0"/>
          </p:cNvCxnSpPr>
          <p:nvPr/>
        </p:nvCxnSpPr>
        <p:spPr>
          <a:xfrm>
            <a:off x="2133600" y="3605331"/>
            <a:ext cx="476799" cy="329360"/>
          </a:xfrm>
          <a:prstGeom prst="line">
            <a:avLst/>
          </a:prstGeom>
        </p:spPr>
        <p:style>
          <a:lnRef idx="2">
            <a:schemeClr val="accent2"/>
          </a:lnRef>
          <a:fillRef idx="0">
            <a:schemeClr val="accent2"/>
          </a:fillRef>
          <a:effectRef idx="1">
            <a:schemeClr val="accent2"/>
          </a:effectRef>
          <a:fontRef idx="minor">
            <a:schemeClr val="tx1"/>
          </a:fontRef>
        </p:style>
      </p:cxnSp>
      <p:cxnSp>
        <p:nvCxnSpPr>
          <p:cNvPr id="30" name="Straight Connector 29"/>
          <p:cNvCxnSpPr>
            <a:stCxn id="26" idx="1"/>
          </p:cNvCxnSpPr>
          <p:nvPr/>
        </p:nvCxnSpPr>
        <p:spPr>
          <a:xfrm flipH="1">
            <a:off x="1254467" y="4969689"/>
            <a:ext cx="297793" cy="250011"/>
          </a:xfrm>
          <a:prstGeom prst="line">
            <a:avLst/>
          </a:prstGeom>
        </p:spPr>
        <p:style>
          <a:lnRef idx="3">
            <a:schemeClr val="accent4"/>
          </a:lnRef>
          <a:fillRef idx="0">
            <a:schemeClr val="accent4"/>
          </a:fillRef>
          <a:effectRef idx="2">
            <a:schemeClr val="accent4"/>
          </a:effectRef>
          <a:fontRef idx="minor">
            <a:schemeClr val="tx1"/>
          </a:fontRef>
        </p:style>
      </p:cxnSp>
      <p:cxnSp>
        <p:nvCxnSpPr>
          <p:cNvPr id="33" name="Straight Connector 32"/>
          <p:cNvCxnSpPr/>
          <p:nvPr/>
        </p:nvCxnSpPr>
        <p:spPr>
          <a:xfrm flipH="1">
            <a:off x="1734967" y="5312589"/>
            <a:ext cx="139726" cy="478611"/>
          </a:xfrm>
          <a:prstGeom prst="line">
            <a:avLst/>
          </a:prstGeom>
        </p:spPr>
        <p:style>
          <a:lnRef idx="3">
            <a:schemeClr val="accent4"/>
          </a:lnRef>
          <a:fillRef idx="0">
            <a:schemeClr val="accent4"/>
          </a:fillRef>
          <a:effectRef idx="2">
            <a:schemeClr val="accent4"/>
          </a:effectRef>
          <a:fontRef idx="minor">
            <a:schemeClr val="tx1"/>
          </a:fontRef>
        </p:style>
      </p:cxnSp>
      <p:cxnSp>
        <p:nvCxnSpPr>
          <p:cNvPr id="35" name="Straight Connector 34"/>
          <p:cNvCxnSpPr>
            <a:stCxn id="26" idx="3"/>
          </p:cNvCxnSpPr>
          <p:nvPr/>
        </p:nvCxnSpPr>
        <p:spPr>
          <a:xfrm>
            <a:off x="2197126" y="4969689"/>
            <a:ext cx="546074" cy="250011"/>
          </a:xfrm>
          <a:prstGeom prst="line">
            <a:avLst/>
          </a:prstGeom>
        </p:spPr>
        <p:style>
          <a:lnRef idx="3">
            <a:schemeClr val="accent4"/>
          </a:lnRef>
          <a:fillRef idx="0">
            <a:schemeClr val="accent4"/>
          </a:fillRef>
          <a:effectRef idx="2">
            <a:schemeClr val="accent4"/>
          </a:effectRef>
          <a:fontRef idx="minor">
            <a:schemeClr val="tx1"/>
          </a:fontRef>
        </p:style>
      </p:cxnSp>
      <p:sp>
        <p:nvSpPr>
          <p:cNvPr id="36" name="TextBox 35"/>
          <p:cNvSpPr txBox="1"/>
          <p:nvPr/>
        </p:nvSpPr>
        <p:spPr>
          <a:xfrm>
            <a:off x="5867400" y="2004901"/>
            <a:ext cx="1590628" cy="307777"/>
          </a:xfrm>
          <a:prstGeom prst="rect">
            <a:avLst/>
          </a:prstGeom>
          <a:noFill/>
        </p:spPr>
        <p:txBody>
          <a:bodyPr wrap="none" rtlCol="0">
            <a:spAutoFit/>
          </a:bodyPr>
          <a:lstStyle/>
          <a:p>
            <a:r>
              <a:rPr lang="en-US" sz="1400" b="1" dirty="0" smtClean="0"/>
              <a:t>Composite Devices</a:t>
            </a:r>
            <a:endParaRPr lang="en-US" sz="1400" b="1" dirty="0"/>
          </a:p>
        </p:txBody>
      </p:sp>
      <p:sp>
        <p:nvSpPr>
          <p:cNvPr id="37" name="Rectangle 36"/>
          <p:cNvSpPr/>
          <p:nvPr/>
        </p:nvSpPr>
        <p:spPr>
          <a:xfrm>
            <a:off x="5105400" y="2374354"/>
            <a:ext cx="3471886" cy="430887"/>
          </a:xfrm>
          <a:prstGeom prst="rect">
            <a:avLst/>
          </a:prstGeom>
        </p:spPr>
        <p:txBody>
          <a:bodyPr wrap="square">
            <a:spAutoFit/>
          </a:bodyPr>
          <a:lstStyle/>
          <a:p>
            <a:r>
              <a:rPr lang="en-US" sz="1100" b="1" dirty="0" smtClean="0"/>
              <a:t>A physical USB device may consist of several logical sub-devices that are referred to as </a:t>
            </a:r>
            <a:r>
              <a:rPr lang="en-US" sz="1100" b="1" i="1" dirty="0" smtClean="0"/>
              <a:t>device functions</a:t>
            </a:r>
            <a:r>
              <a:rPr lang="en-US" sz="1100" b="1" dirty="0" smtClean="0"/>
              <a:t>.</a:t>
            </a:r>
            <a:endParaRPr lang="en-US" sz="1100" b="1" dirty="0"/>
          </a:p>
        </p:txBody>
      </p:sp>
      <p:pic>
        <p:nvPicPr>
          <p:cNvPr id="38" name="Picture 37"/>
          <p:cNvPicPr>
            <a:picLocks noChangeAspect="1"/>
          </p:cNvPicPr>
          <p:nvPr/>
        </p:nvPicPr>
        <p:blipFill rotWithShape="1">
          <a:blip r:embed="rId3" cstate="print">
            <a:extLst>
              <a:ext uri="{28A0092B-C50C-407E-A947-70E740481C1C}">
                <a14:useLocalDpi xmlns:a14="http://schemas.microsoft.com/office/drawing/2010/main" val="0"/>
              </a:ext>
            </a:extLst>
          </a:blip>
          <a:srcRect t="3548" b="7419"/>
          <a:stretch/>
        </p:blipFill>
        <p:spPr>
          <a:xfrm>
            <a:off x="3886200" y="3197846"/>
            <a:ext cx="1836005" cy="2364754"/>
          </a:xfrm>
          <a:prstGeom prst="rect">
            <a:avLst/>
          </a:prstGeom>
          <a:ln>
            <a:noFill/>
          </a:ln>
          <a:effectLst>
            <a:softEdge rad="112500"/>
          </a:effectLst>
        </p:spPr>
      </p:pic>
      <p:sp>
        <p:nvSpPr>
          <p:cNvPr id="39" name="Rectangle 38"/>
          <p:cNvSpPr/>
          <p:nvPr/>
        </p:nvSpPr>
        <p:spPr>
          <a:xfrm>
            <a:off x="5943600" y="3197846"/>
            <a:ext cx="2590800" cy="2821954"/>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6096000" y="3430260"/>
            <a:ext cx="1066800" cy="1371600"/>
          </a:xfrm>
          <a:prstGeom prst="rect">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7297567" y="3430260"/>
            <a:ext cx="1066800" cy="1371600"/>
          </a:xfrm>
          <a:prstGeom prst="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p:cNvCxnSpPr/>
          <p:nvPr/>
        </p:nvCxnSpPr>
        <p:spPr>
          <a:xfrm>
            <a:off x="6629400" y="4801860"/>
            <a:ext cx="0" cy="417840"/>
          </a:xfrm>
          <a:prstGeom prst="line">
            <a:avLst/>
          </a:prstGeom>
        </p:spPr>
        <p:style>
          <a:lnRef idx="3">
            <a:schemeClr val="dk1"/>
          </a:lnRef>
          <a:fillRef idx="0">
            <a:schemeClr val="dk1"/>
          </a:fillRef>
          <a:effectRef idx="2">
            <a:schemeClr val="dk1"/>
          </a:effectRef>
          <a:fontRef idx="minor">
            <a:schemeClr val="tx1"/>
          </a:fontRef>
        </p:style>
      </p:cxnSp>
      <p:cxnSp>
        <p:nvCxnSpPr>
          <p:cNvPr id="45" name="Straight Connector 44"/>
          <p:cNvCxnSpPr/>
          <p:nvPr/>
        </p:nvCxnSpPr>
        <p:spPr>
          <a:xfrm>
            <a:off x="7830967" y="4801860"/>
            <a:ext cx="0" cy="417840"/>
          </a:xfrm>
          <a:prstGeom prst="line">
            <a:avLst/>
          </a:prstGeom>
        </p:spPr>
        <p:style>
          <a:lnRef idx="3">
            <a:schemeClr val="dk1"/>
          </a:lnRef>
          <a:fillRef idx="0">
            <a:schemeClr val="dk1"/>
          </a:fillRef>
          <a:effectRef idx="2">
            <a:schemeClr val="dk1"/>
          </a:effectRef>
          <a:fontRef idx="minor">
            <a:schemeClr val="tx1"/>
          </a:fontRef>
        </p:style>
      </p:cxnSp>
      <p:cxnSp>
        <p:nvCxnSpPr>
          <p:cNvPr id="47" name="Straight Connector 46"/>
          <p:cNvCxnSpPr/>
          <p:nvPr/>
        </p:nvCxnSpPr>
        <p:spPr>
          <a:xfrm>
            <a:off x="6629400" y="5219700"/>
            <a:ext cx="1201567" cy="0"/>
          </a:xfrm>
          <a:prstGeom prst="line">
            <a:avLst/>
          </a:prstGeom>
        </p:spPr>
        <p:style>
          <a:lnRef idx="3">
            <a:schemeClr val="dk1"/>
          </a:lnRef>
          <a:fillRef idx="0">
            <a:schemeClr val="dk1"/>
          </a:fillRef>
          <a:effectRef idx="2">
            <a:schemeClr val="dk1"/>
          </a:effectRef>
          <a:fontRef idx="minor">
            <a:schemeClr val="tx1"/>
          </a:fontRef>
        </p:style>
      </p:cxnSp>
      <p:cxnSp>
        <p:nvCxnSpPr>
          <p:cNvPr id="49" name="Straight Connector 48"/>
          <p:cNvCxnSpPr/>
          <p:nvPr/>
        </p:nvCxnSpPr>
        <p:spPr>
          <a:xfrm>
            <a:off x="7230183" y="5219700"/>
            <a:ext cx="8817" cy="1104900"/>
          </a:xfrm>
          <a:prstGeom prst="line">
            <a:avLst/>
          </a:prstGeom>
        </p:spPr>
        <p:style>
          <a:lnRef idx="3">
            <a:schemeClr val="dk1"/>
          </a:lnRef>
          <a:fillRef idx="0">
            <a:schemeClr val="dk1"/>
          </a:fillRef>
          <a:effectRef idx="2">
            <a:schemeClr val="dk1"/>
          </a:effectRef>
          <a:fontRef idx="minor">
            <a:schemeClr val="tx1"/>
          </a:fontRef>
        </p:style>
      </p:cxnSp>
      <p:sp>
        <p:nvSpPr>
          <p:cNvPr id="50" name="TextBox 49"/>
          <p:cNvSpPr txBox="1"/>
          <p:nvPr/>
        </p:nvSpPr>
        <p:spPr>
          <a:xfrm>
            <a:off x="6256769" y="3716515"/>
            <a:ext cx="811889" cy="646331"/>
          </a:xfrm>
          <a:prstGeom prst="rect">
            <a:avLst/>
          </a:prstGeom>
          <a:noFill/>
        </p:spPr>
        <p:txBody>
          <a:bodyPr wrap="none" rtlCol="0">
            <a:spAutoFit/>
          </a:bodyPr>
          <a:lstStyle/>
          <a:p>
            <a:pPr algn="ctr"/>
            <a:r>
              <a:rPr lang="en-US" dirty="0" smtClean="0"/>
              <a:t>Video</a:t>
            </a:r>
          </a:p>
          <a:p>
            <a:pPr algn="ctr"/>
            <a:r>
              <a:rPr lang="en-US" dirty="0" smtClean="0"/>
              <a:t>Device</a:t>
            </a:r>
            <a:endParaRPr lang="en-US" dirty="0"/>
          </a:p>
        </p:txBody>
      </p:sp>
      <p:sp>
        <p:nvSpPr>
          <p:cNvPr id="51" name="TextBox 50"/>
          <p:cNvSpPr txBox="1"/>
          <p:nvPr/>
        </p:nvSpPr>
        <p:spPr>
          <a:xfrm>
            <a:off x="7425022" y="3733892"/>
            <a:ext cx="811889" cy="646331"/>
          </a:xfrm>
          <a:prstGeom prst="rect">
            <a:avLst/>
          </a:prstGeom>
          <a:noFill/>
        </p:spPr>
        <p:txBody>
          <a:bodyPr wrap="none" rtlCol="0">
            <a:spAutoFit/>
          </a:bodyPr>
          <a:lstStyle/>
          <a:p>
            <a:pPr algn="ctr"/>
            <a:r>
              <a:rPr lang="en-US" dirty="0" smtClean="0"/>
              <a:t>Audio</a:t>
            </a:r>
          </a:p>
          <a:p>
            <a:pPr algn="ctr"/>
            <a:r>
              <a:rPr lang="en-US" dirty="0" smtClean="0"/>
              <a:t>Device</a:t>
            </a:r>
            <a:endParaRPr lang="en-US" dirty="0"/>
          </a:p>
        </p:txBody>
      </p:sp>
      <p:sp>
        <p:nvSpPr>
          <p:cNvPr id="31" name="TextBox 30"/>
          <p:cNvSpPr txBox="1"/>
          <p:nvPr/>
        </p:nvSpPr>
        <p:spPr>
          <a:xfrm>
            <a:off x="0" y="307319"/>
            <a:ext cx="9144000" cy="369332"/>
          </a:xfrm>
          <a:prstGeom prst="rect">
            <a:avLst/>
          </a:prstGeom>
          <a:noFill/>
        </p:spPr>
        <p:txBody>
          <a:bodyPr wrap="square" rtlCol="0">
            <a:spAutoFit/>
          </a:bodyPr>
          <a:lstStyle/>
          <a:p>
            <a:pPr algn="ctr"/>
            <a:r>
              <a:rPr lang="en-US" b="1" dirty="0" smtClean="0"/>
              <a:t>Serial Interfaces</a:t>
            </a:r>
            <a:endParaRPr lang="en-US" b="1" dirty="0"/>
          </a:p>
        </p:txBody>
      </p:sp>
    </p:spTree>
    <p:extLst>
      <p:ext uri="{BB962C8B-B14F-4D97-AF65-F5344CB8AC3E}">
        <p14:creationId xmlns:p14="http://schemas.microsoft.com/office/powerpoint/2010/main" val="22797266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057400" y="762000"/>
            <a:ext cx="6614286" cy="1077218"/>
          </a:xfrm>
          <a:prstGeom prst="rect">
            <a:avLst/>
          </a:prstGeom>
        </p:spPr>
        <p:txBody>
          <a:bodyPr wrap="square">
            <a:spAutoFit/>
          </a:bodyPr>
          <a:lstStyle/>
          <a:p>
            <a:r>
              <a:rPr lang="en-US" sz="1600" b="1" dirty="0" smtClean="0"/>
              <a:t>USB</a:t>
            </a:r>
            <a:r>
              <a:rPr lang="en-US" sz="1600" dirty="0" smtClean="0"/>
              <a:t>, short for </a:t>
            </a:r>
            <a:r>
              <a:rPr lang="en-US" sz="1600" b="1" dirty="0" smtClean="0"/>
              <a:t>Universal Serial Bus</a:t>
            </a:r>
            <a:r>
              <a:rPr lang="en-US" sz="1600" dirty="0" smtClean="0"/>
              <a:t>, is an industry standard initially developed in the mid-1990s that defines the cables, connectors and communications protocols used in a bus for connection, communication, and power supply between computers and electronic devices.</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 y="828892"/>
            <a:ext cx="1400175" cy="471717"/>
          </a:xfrm>
          <a:prstGeom prst="rect">
            <a:avLst/>
          </a:prstGeom>
        </p:spPr>
      </p:pic>
      <p:sp>
        <p:nvSpPr>
          <p:cNvPr id="5" name="Rectangle 4"/>
          <p:cNvSpPr/>
          <p:nvPr/>
        </p:nvSpPr>
        <p:spPr>
          <a:xfrm>
            <a:off x="724844" y="2057400"/>
            <a:ext cx="3002658" cy="1169551"/>
          </a:xfrm>
          <a:prstGeom prst="rect">
            <a:avLst/>
          </a:prstGeom>
        </p:spPr>
        <p:txBody>
          <a:bodyPr wrap="square">
            <a:spAutoFit/>
          </a:bodyPr>
          <a:lstStyle/>
          <a:p>
            <a:r>
              <a:rPr lang="en-US" sz="1400" b="1" dirty="0" smtClean="0"/>
              <a:t>USB device communication is based on pipes (logical channels). A pipe is a connection from the host controller to a logical entity, found on a device, and named an endpoint. </a:t>
            </a:r>
            <a:endParaRPr lang="en-US" sz="1400" b="1" dirty="0"/>
          </a:p>
        </p:txBody>
      </p:sp>
      <p:sp>
        <p:nvSpPr>
          <p:cNvPr id="9" name="Rectangle 8"/>
          <p:cNvSpPr/>
          <p:nvPr/>
        </p:nvSpPr>
        <p:spPr>
          <a:xfrm>
            <a:off x="381000" y="3733800"/>
            <a:ext cx="1143000" cy="2209800"/>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2590800" y="3734430"/>
            <a:ext cx="1143000" cy="2209800"/>
          </a:xfrm>
          <a:prstGeom prst="rect">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991322" y="4105039"/>
            <a:ext cx="609600" cy="228600"/>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2991322" y="4725030"/>
            <a:ext cx="609600" cy="228600"/>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2991322" y="5334630"/>
            <a:ext cx="609600" cy="228600"/>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940165" y="3843429"/>
            <a:ext cx="819455" cy="261610"/>
          </a:xfrm>
          <a:prstGeom prst="rect">
            <a:avLst/>
          </a:prstGeom>
          <a:noFill/>
        </p:spPr>
        <p:txBody>
          <a:bodyPr wrap="none" rtlCol="0">
            <a:spAutoFit/>
          </a:bodyPr>
          <a:lstStyle/>
          <a:p>
            <a:r>
              <a:rPr lang="en-US" sz="1050" b="1" dirty="0" smtClean="0"/>
              <a:t>Endpoint 1</a:t>
            </a:r>
            <a:endParaRPr lang="en-US" b="1" dirty="0"/>
          </a:p>
        </p:txBody>
      </p:sp>
      <p:sp>
        <p:nvSpPr>
          <p:cNvPr id="46" name="TextBox 45"/>
          <p:cNvSpPr txBox="1"/>
          <p:nvPr/>
        </p:nvSpPr>
        <p:spPr>
          <a:xfrm>
            <a:off x="2914345" y="4462631"/>
            <a:ext cx="819455" cy="261610"/>
          </a:xfrm>
          <a:prstGeom prst="rect">
            <a:avLst/>
          </a:prstGeom>
          <a:noFill/>
        </p:spPr>
        <p:txBody>
          <a:bodyPr wrap="none" rtlCol="0">
            <a:spAutoFit/>
          </a:bodyPr>
          <a:lstStyle/>
          <a:p>
            <a:r>
              <a:rPr lang="en-US" sz="1050" b="1" dirty="0" smtClean="0"/>
              <a:t>Endpoint 2</a:t>
            </a:r>
            <a:endParaRPr lang="en-US" b="1" dirty="0"/>
          </a:p>
        </p:txBody>
      </p:sp>
      <p:sp>
        <p:nvSpPr>
          <p:cNvPr id="48" name="TextBox 47"/>
          <p:cNvSpPr txBox="1"/>
          <p:nvPr/>
        </p:nvSpPr>
        <p:spPr>
          <a:xfrm>
            <a:off x="2894193" y="5073020"/>
            <a:ext cx="819455" cy="261610"/>
          </a:xfrm>
          <a:prstGeom prst="rect">
            <a:avLst/>
          </a:prstGeom>
          <a:noFill/>
        </p:spPr>
        <p:txBody>
          <a:bodyPr wrap="none" rtlCol="0">
            <a:spAutoFit/>
          </a:bodyPr>
          <a:lstStyle/>
          <a:p>
            <a:r>
              <a:rPr lang="en-US" sz="1050" b="1" dirty="0" smtClean="0"/>
              <a:t>Endpoint 3</a:t>
            </a:r>
            <a:endParaRPr lang="en-US" b="1" dirty="0"/>
          </a:p>
        </p:txBody>
      </p:sp>
      <p:sp>
        <p:nvSpPr>
          <p:cNvPr id="13" name="Flowchart: Direct Access Storage 12"/>
          <p:cNvSpPr/>
          <p:nvPr/>
        </p:nvSpPr>
        <p:spPr>
          <a:xfrm>
            <a:off x="1676400" y="4706451"/>
            <a:ext cx="762000" cy="228600"/>
          </a:xfrm>
          <a:prstGeom prst="flowChartMagneticDrum">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533400" y="4124247"/>
            <a:ext cx="609600" cy="2286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533400" y="4724241"/>
            <a:ext cx="609600" cy="2286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533400" y="5419017"/>
            <a:ext cx="609600" cy="2286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533400" y="3835111"/>
            <a:ext cx="529312" cy="253916"/>
          </a:xfrm>
          <a:prstGeom prst="rect">
            <a:avLst/>
          </a:prstGeom>
          <a:noFill/>
        </p:spPr>
        <p:txBody>
          <a:bodyPr wrap="none" rtlCol="0">
            <a:spAutoFit/>
          </a:bodyPr>
          <a:lstStyle/>
          <a:p>
            <a:r>
              <a:rPr lang="en-US" sz="1050" b="1" dirty="0" smtClean="0"/>
              <a:t>Pipe 1</a:t>
            </a:r>
            <a:endParaRPr lang="en-US" b="1" dirty="0"/>
          </a:p>
        </p:txBody>
      </p:sp>
      <p:sp>
        <p:nvSpPr>
          <p:cNvPr id="56" name="TextBox 55"/>
          <p:cNvSpPr txBox="1"/>
          <p:nvPr/>
        </p:nvSpPr>
        <p:spPr>
          <a:xfrm>
            <a:off x="533400" y="4457494"/>
            <a:ext cx="529312" cy="253916"/>
          </a:xfrm>
          <a:prstGeom prst="rect">
            <a:avLst/>
          </a:prstGeom>
          <a:noFill/>
        </p:spPr>
        <p:txBody>
          <a:bodyPr wrap="none" rtlCol="0">
            <a:spAutoFit/>
          </a:bodyPr>
          <a:lstStyle/>
          <a:p>
            <a:r>
              <a:rPr lang="en-US" sz="1050" b="1" dirty="0" smtClean="0"/>
              <a:t>Pipe 2</a:t>
            </a:r>
            <a:endParaRPr lang="en-US" b="1" dirty="0"/>
          </a:p>
        </p:txBody>
      </p:sp>
      <p:sp>
        <p:nvSpPr>
          <p:cNvPr id="57" name="TextBox 56"/>
          <p:cNvSpPr txBox="1"/>
          <p:nvPr/>
        </p:nvSpPr>
        <p:spPr>
          <a:xfrm>
            <a:off x="533400" y="5165101"/>
            <a:ext cx="529312" cy="253916"/>
          </a:xfrm>
          <a:prstGeom prst="rect">
            <a:avLst/>
          </a:prstGeom>
          <a:noFill/>
        </p:spPr>
        <p:txBody>
          <a:bodyPr wrap="none" rtlCol="0">
            <a:spAutoFit/>
          </a:bodyPr>
          <a:lstStyle/>
          <a:p>
            <a:r>
              <a:rPr lang="en-US" sz="1050" b="1" dirty="0" smtClean="0"/>
              <a:t>Pipe 3</a:t>
            </a:r>
            <a:endParaRPr lang="en-US" b="1" dirty="0"/>
          </a:p>
        </p:txBody>
      </p:sp>
      <p:sp>
        <p:nvSpPr>
          <p:cNvPr id="14" name="TextBox 13"/>
          <p:cNvSpPr txBox="1"/>
          <p:nvPr/>
        </p:nvSpPr>
        <p:spPr>
          <a:xfrm>
            <a:off x="645044" y="3387475"/>
            <a:ext cx="527324" cy="307777"/>
          </a:xfrm>
          <a:prstGeom prst="rect">
            <a:avLst/>
          </a:prstGeom>
          <a:noFill/>
        </p:spPr>
        <p:txBody>
          <a:bodyPr wrap="none" rtlCol="0">
            <a:spAutoFit/>
          </a:bodyPr>
          <a:lstStyle/>
          <a:p>
            <a:r>
              <a:rPr lang="en-US" sz="1400" b="1" dirty="0" smtClean="0"/>
              <a:t>Host</a:t>
            </a:r>
            <a:endParaRPr lang="en-US" sz="1400" b="1" dirty="0"/>
          </a:p>
        </p:txBody>
      </p:sp>
      <p:sp>
        <p:nvSpPr>
          <p:cNvPr id="58" name="TextBox 57"/>
          <p:cNvSpPr txBox="1"/>
          <p:nvPr/>
        </p:nvSpPr>
        <p:spPr>
          <a:xfrm>
            <a:off x="2890910" y="3385986"/>
            <a:ext cx="682303" cy="307777"/>
          </a:xfrm>
          <a:prstGeom prst="rect">
            <a:avLst/>
          </a:prstGeom>
          <a:noFill/>
        </p:spPr>
        <p:txBody>
          <a:bodyPr wrap="none" rtlCol="0">
            <a:spAutoFit/>
          </a:bodyPr>
          <a:lstStyle/>
          <a:p>
            <a:r>
              <a:rPr lang="en-US" sz="1400" b="1" dirty="0" smtClean="0"/>
              <a:t>Device</a:t>
            </a:r>
            <a:endParaRPr lang="en-US" sz="1400" b="1" dirty="0"/>
          </a:p>
        </p:txBody>
      </p:sp>
      <p:cxnSp>
        <p:nvCxnSpPr>
          <p:cNvPr id="17" name="Straight Connector 16"/>
          <p:cNvCxnSpPr/>
          <p:nvPr/>
        </p:nvCxnSpPr>
        <p:spPr>
          <a:xfrm>
            <a:off x="1172368" y="4238547"/>
            <a:ext cx="199232"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1371600" y="4238547"/>
            <a:ext cx="0" cy="486483"/>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1371600" y="4739751"/>
            <a:ext cx="304800"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1172368" y="4838541"/>
            <a:ext cx="466329"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66" name="Straight Arrow Connector 65"/>
          <p:cNvCxnSpPr/>
          <p:nvPr/>
        </p:nvCxnSpPr>
        <p:spPr>
          <a:xfrm flipH="1">
            <a:off x="1172368" y="5533317"/>
            <a:ext cx="233164" cy="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68" name="Straight Connector 67"/>
          <p:cNvCxnSpPr/>
          <p:nvPr/>
        </p:nvCxnSpPr>
        <p:spPr>
          <a:xfrm flipV="1">
            <a:off x="1405532" y="4935051"/>
            <a:ext cx="0" cy="598267"/>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72" name="Straight Connector 71"/>
          <p:cNvCxnSpPr/>
          <p:nvPr/>
        </p:nvCxnSpPr>
        <p:spPr>
          <a:xfrm>
            <a:off x="1405532" y="4935051"/>
            <a:ext cx="270868"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75" name="Straight Connector 74"/>
          <p:cNvCxnSpPr/>
          <p:nvPr/>
        </p:nvCxnSpPr>
        <p:spPr>
          <a:xfrm>
            <a:off x="2268996" y="4739751"/>
            <a:ext cx="474204"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flipV="1">
            <a:off x="2743200" y="4219339"/>
            <a:ext cx="0" cy="505691"/>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81" name="Straight Arrow Connector 80"/>
          <p:cNvCxnSpPr/>
          <p:nvPr/>
        </p:nvCxnSpPr>
        <p:spPr>
          <a:xfrm>
            <a:off x="2743200" y="4219339"/>
            <a:ext cx="248122" cy="0"/>
          </a:xfrm>
          <a:prstGeom prst="straightConnector1">
            <a:avLst/>
          </a:prstGeom>
          <a:ln>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83" name="Straight Arrow Connector 82"/>
          <p:cNvCxnSpPr>
            <a:stCxn id="13" idx="3"/>
          </p:cNvCxnSpPr>
          <p:nvPr/>
        </p:nvCxnSpPr>
        <p:spPr>
          <a:xfrm>
            <a:off x="2184400" y="4820751"/>
            <a:ext cx="806922" cy="0"/>
          </a:xfrm>
          <a:prstGeom prst="straightConnector1">
            <a:avLst/>
          </a:prstGeom>
          <a:ln>
            <a:solidFill>
              <a:srgbClr val="00B050"/>
            </a:solidFill>
            <a:tailEnd type="arrow"/>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a:off x="2268996" y="4849143"/>
            <a:ext cx="517027"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92" name="Straight Connector 91"/>
          <p:cNvCxnSpPr/>
          <p:nvPr/>
        </p:nvCxnSpPr>
        <p:spPr>
          <a:xfrm>
            <a:off x="2786023" y="4849143"/>
            <a:ext cx="0" cy="599787"/>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94" name="Straight Arrow Connector 93"/>
          <p:cNvCxnSpPr/>
          <p:nvPr/>
        </p:nvCxnSpPr>
        <p:spPr>
          <a:xfrm flipH="1">
            <a:off x="2786023" y="5457117"/>
            <a:ext cx="205299" cy="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98" name="TextBox 97"/>
          <p:cNvSpPr txBox="1"/>
          <p:nvPr/>
        </p:nvSpPr>
        <p:spPr>
          <a:xfrm>
            <a:off x="4564625" y="2002480"/>
            <a:ext cx="2097882" cy="1384995"/>
          </a:xfrm>
          <a:prstGeom prst="rect">
            <a:avLst/>
          </a:prstGeom>
          <a:noFill/>
        </p:spPr>
        <p:txBody>
          <a:bodyPr wrap="none" rtlCol="0">
            <a:spAutoFit/>
          </a:bodyPr>
          <a:lstStyle/>
          <a:p>
            <a:r>
              <a:rPr lang="en-US" sz="1400" b="1" dirty="0" smtClean="0"/>
              <a:t>USB Device descriptor:</a:t>
            </a:r>
          </a:p>
          <a:p>
            <a:endParaRPr lang="en-US" sz="1400" b="1" dirty="0" smtClean="0"/>
          </a:p>
          <a:p>
            <a:pPr marL="285750" indent="-285750">
              <a:buFont typeface="Wingdings" panose="05000000000000000000" pitchFamily="2" charset="2"/>
              <a:buChar char="q"/>
            </a:pPr>
            <a:r>
              <a:rPr lang="en-US" sz="1400" b="1" dirty="0" smtClean="0"/>
              <a:t>Vendor ID/Product ID</a:t>
            </a:r>
          </a:p>
          <a:p>
            <a:pPr marL="285750" indent="-285750">
              <a:buFont typeface="Wingdings" panose="05000000000000000000" pitchFamily="2" charset="2"/>
              <a:buChar char="q"/>
            </a:pPr>
            <a:r>
              <a:rPr lang="en-US" sz="1400" b="1" dirty="0" smtClean="0"/>
              <a:t>Device Class</a:t>
            </a:r>
          </a:p>
          <a:p>
            <a:pPr marL="285750" indent="-285750">
              <a:buFont typeface="Wingdings" panose="05000000000000000000" pitchFamily="2" charset="2"/>
              <a:buChar char="q"/>
            </a:pPr>
            <a:r>
              <a:rPr lang="en-US" sz="1400" b="1" dirty="0" smtClean="0"/>
              <a:t>Endpoints description</a:t>
            </a:r>
          </a:p>
          <a:p>
            <a:pPr marL="285750" indent="-285750">
              <a:buFont typeface="Wingdings" panose="05000000000000000000" pitchFamily="2" charset="2"/>
              <a:buChar char="q"/>
            </a:pPr>
            <a:r>
              <a:rPr lang="en-US" sz="1400" b="1" dirty="0" smtClean="0"/>
              <a:t>Etc.</a:t>
            </a:r>
            <a:endParaRPr lang="en-US" sz="1400" b="1" dirty="0"/>
          </a:p>
        </p:txBody>
      </p:sp>
      <p:graphicFrame>
        <p:nvGraphicFramePr>
          <p:cNvPr id="103" name="Table 102"/>
          <p:cNvGraphicFramePr>
            <a:graphicFrameLocks noGrp="1"/>
          </p:cNvGraphicFramePr>
          <p:nvPr>
            <p:extLst>
              <p:ext uri="{D42A27DB-BD31-4B8C-83A1-F6EECF244321}">
                <p14:modId xmlns:p14="http://schemas.microsoft.com/office/powerpoint/2010/main" val="3921452417"/>
              </p:ext>
            </p:extLst>
          </p:nvPr>
        </p:nvGraphicFramePr>
        <p:xfrm>
          <a:off x="4267200" y="3521878"/>
          <a:ext cx="4572000" cy="3017520"/>
        </p:xfrm>
        <a:graphic>
          <a:graphicData uri="http://schemas.openxmlformats.org/drawingml/2006/table">
            <a:tbl>
              <a:tblPr firstRow="1" bandRow="1">
                <a:tableStyleId>{9D7B26C5-4107-4FEC-AEDC-1716B250A1EF}</a:tableStyleId>
              </a:tblPr>
              <a:tblGrid>
                <a:gridCol w="609600"/>
                <a:gridCol w="914400"/>
                <a:gridCol w="3048000"/>
              </a:tblGrid>
              <a:tr h="160733">
                <a:tc>
                  <a:txBody>
                    <a:bodyPr/>
                    <a:lstStyle/>
                    <a:p>
                      <a:r>
                        <a:rPr lang="en-US" sz="1200" dirty="0" smtClean="0"/>
                        <a:t>Class</a:t>
                      </a:r>
                      <a:endParaRPr lang="en-US" sz="1200" b="1" dirty="0"/>
                    </a:p>
                  </a:txBody>
                  <a:tcPr/>
                </a:tc>
                <a:tc>
                  <a:txBody>
                    <a:bodyPr/>
                    <a:lstStyle/>
                    <a:p>
                      <a:r>
                        <a:rPr lang="en-US" sz="1200" dirty="0" smtClean="0"/>
                        <a:t>Description</a:t>
                      </a:r>
                      <a:endParaRPr lang="en-US" sz="1200" b="1" dirty="0"/>
                    </a:p>
                  </a:txBody>
                  <a:tcPr/>
                </a:tc>
                <a:tc>
                  <a:txBody>
                    <a:bodyPr/>
                    <a:lstStyle/>
                    <a:p>
                      <a:r>
                        <a:rPr lang="en-US" sz="1200" dirty="0" smtClean="0"/>
                        <a:t>Examples</a:t>
                      </a:r>
                      <a:endParaRPr lang="en-US" sz="1200" b="1" dirty="0"/>
                    </a:p>
                  </a:txBody>
                  <a:tcPr/>
                </a:tc>
              </a:tr>
              <a:tr h="0">
                <a:tc>
                  <a:txBody>
                    <a:bodyPr/>
                    <a:lstStyle/>
                    <a:p>
                      <a:r>
                        <a:rPr lang="en-US" sz="1200" dirty="0" smtClean="0"/>
                        <a:t>0x01</a:t>
                      </a:r>
                      <a:endParaRPr lang="en-US" sz="1200" dirty="0"/>
                    </a:p>
                  </a:txBody>
                  <a:tcPr/>
                </a:tc>
                <a:tc>
                  <a:txBody>
                    <a:bodyPr/>
                    <a:lstStyle/>
                    <a:p>
                      <a:r>
                        <a:rPr lang="en-US" sz="1200" dirty="0" smtClean="0"/>
                        <a:t>Audio</a:t>
                      </a:r>
                      <a:endParaRPr lang="en-US" sz="1200" dirty="0"/>
                    </a:p>
                  </a:txBody>
                  <a:tcPr/>
                </a:tc>
                <a:tc>
                  <a:txBody>
                    <a:bodyPr/>
                    <a:lstStyle/>
                    <a:p>
                      <a:r>
                        <a:rPr lang="en-US" sz="1200" dirty="0" smtClean="0"/>
                        <a:t>Speaker, microphone, sound card, MIDI.</a:t>
                      </a:r>
                      <a:endParaRPr lang="en-US" sz="1200" dirty="0"/>
                    </a:p>
                  </a:txBody>
                  <a:tcPr/>
                </a:tc>
              </a:tr>
              <a:tr h="0">
                <a:tc>
                  <a:txBody>
                    <a:bodyPr/>
                    <a:lstStyle/>
                    <a:p>
                      <a:r>
                        <a:rPr lang="en-US" sz="1200" dirty="0" smtClean="0"/>
                        <a:t>0x02</a:t>
                      </a:r>
                      <a:endParaRPr lang="en-US" sz="1200" dirty="0"/>
                    </a:p>
                  </a:txBody>
                  <a:tcPr/>
                </a:tc>
                <a:tc>
                  <a:txBody>
                    <a:bodyPr/>
                    <a:lstStyle/>
                    <a:p>
                      <a:r>
                        <a:rPr lang="en-US" sz="1200" dirty="0" smtClean="0"/>
                        <a:t>CDC</a:t>
                      </a:r>
                      <a:endParaRPr lang="en-US" sz="1200" dirty="0"/>
                    </a:p>
                  </a:txBody>
                  <a:tcPr/>
                </a:tc>
                <a:tc>
                  <a:txBody>
                    <a:bodyPr/>
                    <a:lstStyle/>
                    <a:p>
                      <a:r>
                        <a:rPr lang="en-US" sz="1200" dirty="0" smtClean="0"/>
                        <a:t>Modem, Ethernet adapter, Wi-Fi adapter, RS232 serial adapter. </a:t>
                      </a:r>
                      <a:endParaRPr lang="en-US" sz="1200" dirty="0"/>
                    </a:p>
                  </a:txBody>
                  <a:tcPr/>
                </a:tc>
              </a:tr>
              <a:tr h="0">
                <a:tc>
                  <a:txBody>
                    <a:bodyPr/>
                    <a:lstStyle/>
                    <a:p>
                      <a:r>
                        <a:rPr lang="en-US" sz="1200" dirty="0" smtClean="0"/>
                        <a:t>0x03</a:t>
                      </a:r>
                      <a:endParaRPr lang="en-US" sz="1200" dirty="0"/>
                    </a:p>
                  </a:txBody>
                  <a:tcPr/>
                </a:tc>
                <a:tc>
                  <a:txBody>
                    <a:bodyPr/>
                    <a:lstStyle/>
                    <a:p>
                      <a:r>
                        <a:rPr lang="en-US" sz="1200" dirty="0" smtClean="0"/>
                        <a:t>HID</a:t>
                      </a:r>
                      <a:endParaRPr lang="en-US" sz="1200" dirty="0"/>
                    </a:p>
                  </a:txBody>
                  <a:tcPr/>
                </a:tc>
                <a:tc>
                  <a:txBody>
                    <a:bodyPr/>
                    <a:lstStyle/>
                    <a:p>
                      <a:r>
                        <a:rPr lang="en-US" sz="1200" dirty="0" smtClean="0"/>
                        <a:t>Keyboard, mouse, joystick.</a:t>
                      </a:r>
                      <a:endParaRPr lang="en-US" sz="1200" dirty="0"/>
                    </a:p>
                  </a:txBody>
                  <a:tcPr/>
                </a:tc>
              </a:tr>
              <a:tr h="0">
                <a:tc>
                  <a:txBody>
                    <a:bodyPr/>
                    <a:lstStyle/>
                    <a:p>
                      <a:r>
                        <a:rPr lang="en-US" sz="1200" dirty="0" smtClean="0"/>
                        <a:t>0x06</a:t>
                      </a:r>
                      <a:endParaRPr lang="en-US" sz="1200" dirty="0"/>
                    </a:p>
                  </a:txBody>
                  <a:tcPr/>
                </a:tc>
                <a:tc>
                  <a:txBody>
                    <a:bodyPr/>
                    <a:lstStyle/>
                    <a:p>
                      <a:r>
                        <a:rPr lang="en-US" sz="1200" dirty="0" smtClean="0"/>
                        <a:t>Image</a:t>
                      </a:r>
                      <a:endParaRPr lang="en-US" sz="1200" dirty="0"/>
                    </a:p>
                  </a:txBody>
                  <a:tcPr/>
                </a:tc>
                <a:tc>
                  <a:txBody>
                    <a:bodyPr/>
                    <a:lstStyle/>
                    <a:p>
                      <a:r>
                        <a:rPr lang="en-US" sz="1200" dirty="0" smtClean="0"/>
                        <a:t>Webcam, scanner.</a:t>
                      </a:r>
                    </a:p>
                  </a:txBody>
                  <a:tcPr/>
                </a:tc>
              </a:tr>
              <a:tr h="0">
                <a:tc>
                  <a:txBody>
                    <a:bodyPr/>
                    <a:lstStyle/>
                    <a:p>
                      <a:r>
                        <a:rPr lang="en-US" sz="1200" dirty="0" smtClean="0"/>
                        <a:t>0x07</a:t>
                      </a:r>
                      <a:endParaRPr lang="en-US" sz="1200" dirty="0"/>
                    </a:p>
                  </a:txBody>
                  <a:tcPr/>
                </a:tc>
                <a:tc>
                  <a:txBody>
                    <a:bodyPr/>
                    <a:lstStyle/>
                    <a:p>
                      <a:r>
                        <a:rPr lang="en-US" sz="1200" dirty="0" smtClean="0"/>
                        <a:t>Printer</a:t>
                      </a:r>
                      <a:endParaRPr lang="en-US" sz="1200" dirty="0"/>
                    </a:p>
                  </a:txBody>
                  <a:tcPr/>
                </a:tc>
                <a:tc>
                  <a:txBody>
                    <a:bodyPr/>
                    <a:lstStyle/>
                    <a:p>
                      <a:r>
                        <a:rPr lang="en-US" sz="1200" dirty="0" smtClean="0"/>
                        <a:t>Laser printer, inkjet printer.</a:t>
                      </a:r>
                    </a:p>
                  </a:txBody>
                  <a:tcPr/>
                </a:tc>
              </a:tr>
              <a:tr h="0">
                <a:tc>
                  <a:txBody>
                    <a:bodyPr/>
                    <a:lstStyle/>
                    <a:p>
                      <a:r>
                        <a:rPr lang="en-US" sz="1200" dirty="0" smtClean="0"/>
                        <a:t>0x08</a:t>
                      </a:r>
                      <a:endParaRPr lang="en-US" sz="1200" dirty="0"/>
                    </a:p>
                  </a:txBody>
                  <a:tcPr/>
                </a:tc>
                <a:tc>
                  <a:txBody>
                    <a:bodyPr/>
                    <a:lstStyle/>
                    <a:p>
                      <a:r>
                        <a:rPr lang="en-US" sz="1200" dirty="0" smtClean="0"/>
                        <a:t>MSC</a:t>
                      </a:r>
                      <a:endParaRPr lang="en-US" sz="1200" dirty="0"/>
                    </a:p>
                  </a:txBody>
                  <a:tcPr/>
                </a:tc>
                <a:tc>
                  <a:txBody>
                    <a:bodyPr/>
                    <a:lstStyle/>
                    <a:p>
                      <a:r>
                        <a:rPr lang="en-US" sz="1200" dirty="0" smtClean="0"/>
                        <a:t>USB flash drive, memory card reader, digital audio player, digital camera, external drive.</a:t>
                      </a:r>
                    </a:p>
                  </a:txBody>
                  <a:tcPr/>
                </a:tc>
              </a:tr>
              <a:tr h="0">
                <a:tc>
                  <a:txBody>
                    <a:bodyPr/>
                    <a:lstStyle/>
                    <a:p>
                      <a:r>
                        <a:rPr lang="en-US" sz="1200" dirty="0" smtClean="0"/>
                        <a:t>0x0E</a:t>
                      </a:r>
                      <a:endParaRPr lang="en-US" sz="1200" dirty="0"/>
                    </a:p>
                  </a:txBody>
                  <a:tcPr/>
                </a:tc>
                <a:tc>
                  <a:txBody>
                    <a:bodyPr/>
                    <a:lstStyle/>
                    <a:p>
                      <a:r>
                        <a:rPr lang="en-US" sz="1200" dirty="0" smtClean="0"/>
                        <a:t>Video</a:t>
                      </a:r>
                      <a:endParaRPr lang="en-US" sz="1200" dirty="0"/>
                    </a:p>
                  </a:txBody>
                  <a:tcPr/>
                </a:tc>
                <a:tc>
                  <a:txBody>
                    <a:bodyPr/>
                    <a:lstStyle/>
                    <a:p>
                      <a:r>
                        <a:rPr lang="en-US" sz="1200" dirty="0" smtClean="0"/>
                        <a:t>Webcam</a:t>
                      </a:r>
                    </a:p>
                  </a:txBody>
                  <a:tcPr/>
                </a:tc>
              </a:tr>
              <a:tr h="0">
                <a:tc>
                  <a:txBody>
                    <a:bodyPr/>
                    <a:lstStyle/>
                    <a:p>
                      <a:r>
                        <a:rPr lang="en-US" sz="1200" dirty="0" smtClean="0"/>
                        <a:t>0xFF</a:t>
                      </a:r>
                      <a:endParaRPr lang="en-US" sz="1200" dirty="0"/>
                    </a:p>
                  </a:txBody>
                  <a:tcPr/>
                </a:tc>
                <a:tc>
                  <a:txBody>
                    <a:bodyPr/>
                    <a:lstStyle/>
                    <a:p>
                      <a:r>
                        <a:rPr lang="en-US" sz="1200" dirty="0" smtClean="0"/>
                        <a:t>Vendor-specific</a:t>
                      </a:r>
                      <a:endParaRPr lang="en-US" sz="1200" dirty="0"/>
                    </a:p>
                  </a:txBody>
                  <a:tcPr/>
                </a:tc>
                <a:tc>
                  <a:txBody>
                    <a:bodyPr/>
                    <a:lstStyle/>
                    <a:p>
                      <a:r>
                        <a:rPr lang="en-US" sz="1200" dirty="0" smtClean="0"/>
                        <a:t>Indicates that a device needs vendor-specific drivers.</a:t>
                      </a:r>
                    </a:p>
                  </a:txBody>
                  <a:tcPr/>
                </a:tc>
              </a:tr>
            </a:tbl>
          </a:graphicData>
        </a:graphic>
      </p:graphicFrame>
      <p:sp>
        <p:nvSpPr>
          <p:cNvPr id="39" name="TextBox 38"/>
          <p:cNvSpPr txBox="1"/>
          <p:nvPr/>
        </p:nvSpPr>
        <p:spPr>
          <a:xfrm>
            <a:off x="0" y="307319"/>
            <a:ext cx="9144000" cy="369332"/>
          </a:xfrm>
          <a:prstGeom prst="rect">
            <a:avLst/>
          </a:prstGeom>
          <a:noFill/>
        </p:spPr>
        <p:txBody>
          <a:bodyPr wrap="square" rtlCol="0">
            <a:spAutoFit/>
          </a:bodyPr>
          <a:lstStyle/>
          <a:p>
            <a:pPr algn="ctr"/>
            <a:r>
              <a:rPr lang="en-US" b="1" dirty="0" smtClean="0"/>
              <a:t>Serial Interfaces</a:t>
            </a:r>
            <a:endParaRPr lang="en-US" b="1" dirty="0"/>
          </a:p>
        </p:txBody>
      </p:sp>
    </p:spTree>
    <p:extLst>
      <p:ext uri="{BB962C8B-B14F-4D97-AF65-F5344CB8AC3E}">
        <p14:creationId xmlns:p14="http://schemas.microsoft.com/office/powerpoint/2010/main" val="29630505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057400" y="762000"/>
            <a:ext cx="6614286" cy="1077218"/>
          </a:xfrm>
          <a:prstGeom prst="rect">
            <a:avLst/>
          </a:prstGeom>
        </p:spPr>
        <p:txBody>
          <a:bodyPr wrap="square">
            <a:spAutoFit/>
          </a:bodyPr>
          <a:lstStyle/>
          <a:p>
            <a:r>
              <a:rPr lang="en-US" sz="1600" b="1" dirty="0" smtClean="0"/>
              <a:t>USB</a:t>
            </a:r>
            <a:r>
              <a:rPr lang="en-US" sz="1600" dirty="0" smtClean="0"/>
              <a:t>, short for </a:t>
            </a:r>
            <a:r>
              <a:rPr lang="en-US" sz="1600" b="1" dirty="0" smtClean="0"/>
              <a:t>Universal Serial Bus</a:t>
            </a:r>
            <a:r>
              <a:rPr lang="en-US" sz="1600" dirty="0" smtClean="0"/>
              <a:t>, is an industry standard initially developed in the mid-1990s that defines the cables, connectors and communications protocols used in a bus for connection, communication, and power supply between computers and electronic devices.</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400" y="828892"/>
            <a:ext cx="1400175" cy="471717"/>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37304" y="4495800"/>
            <a:ext cx="5205413" cy="2123378"/>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3410345762"/>
              </p:ext>
            </p:extLst>
          </p:nvPr>
        </p:nvGraphicFramePr>
        <p:xfrm>
          <a:off x="914400" y="1839218"/>
          <a:ext cx="7543801" cy="1524000"/>
        </p:xfrm>
        <a:graphic>
          <a:graphicData uri="http://schemas.openxmlformats.org/drawingml/2006/table">
            <a:tbl>
              <a:tblPr firstRow="1" bandRow="1">
                <a:tableStyleId>{9D7B26C5-4107-4FEC-AEDC-1716B250A1EF}</a:tableStyleId>
              </a:tblPr>
              <a:tblGrid>
                <a:gridCol w="533400"/>
                <a:gridCol w="1447800"/>
                <a:gridCol w="4800600"/>
                <a:gridCol w="381000"/>
                <a:gridCol w="381001"/>
              </a:tblGrid>
              <a:tr h="228600">
                <a:tc>
                  <a:txBody>
                    <a:bodyPr/>
                    <a:lstStyle/>
                    <a:p>
                      <a:r>
                        <a:rPr lang="en-US" sz="1000" dirty="0" smtClean="0"/>
                        <a:t>Signal</a:t>
                      </a:r>
                      <a:endParaRPr lang="en-US" sz="1000" dirty="0"/>
                    </a:p>
                  </a:txBody>
                  <a:tcPr/>
                </a:tc>
                <a:tc>
                  <a:txBody>
                    <a:bodyPr/>
                    <a:lstStyle/>
                    <a:p>
                      <a:r>
                        <a:rPr lang="en-US" sz="1000" dirty="0" smtClean="0"/>
                        <a:t>Line transition state</a:t>
                      </a:r>
                      <a:endParaRPr lang="en-US" sz="1000" dirty="0"/>
                    </a:p>
                  </a:txBody>
                  <a:tcPr/>
                </a:tc>
                <a:tc>
                  <a:txBody>
                    <a:bodyPr/>
                    <a:lstStyle/>
                    <a:p>
                      <a:r>
                        <a:rPr lang="en-US" sz="1000" dirty="0" smtClean="0"/>
                        <a:t>Description</a:t>
                      </a:r>
                      <a:endParaRPr lang="en-US" sz="1000" dirty="0"/>
                    </a:p>
                  </a:txBody>
                  <a:tcPr/>
                </a:tc>
                <a:tc>
                  <a:txBody>
                    <a:bodyPr/>
                    <a:lstStyle/>
                    <a:p>
                      <a:r>
                        <a:rPr lang="en-US" sz="1000" dirty="0" smtClean="0"/>
                        <a:t>D+</a:t>
                      </a:r>
                      <a:endParaRPr lang="en-US" sz="1000" dirty="0"/>
                    </a:p>
                  </a:txBody>
                  <a:tcPr/>
                </a:tc>
                <a:tc>
                  <a:txBody>
                    <a:bodyPr/>
                    <a:lstStyle/>
                    <a:p>
                      <a:r>
                        <a:rPr lang="en-US" sz="1000" dirty="0" smtClean="0"/>
                        <a:t>D-</a:t>
                      </a:r>
                      <a:endParaRPr lang="en-US" sz="1000" dirty="0"/>
                    </a:p>
                  </a:txBody>
                  <a:tcPr/>
                </a:tc>
              </a:tr>
              <a:tr h="182880">
                <a:tc>
                  <a:txBody>
                    <a:bodyPr/>
                    <a:lstStyle/>
                    <a:p>
                      <a:r>
                        <a:rPr lang="en-US" sz="1000" b="1" dirty="0" smtClean="0"/>
                        <a:t>J</a:t>
                      </a:r>
                      <a:endParaRPr lang="en-US" sz="1000" b="1" dirty="0"/>
                    </a:p>
                  </a:txBody>
                  <a:tcPr/>
                </a:tc>
                <a:tc>
                  <a:txBody>
                    <a:bodyPr/>
                    <a:lstStyle/>
                    <a:p>
                      <a:r>
                        <a:rPr lang="en-US" sz="1000" dirty="0" smtClean="0"/>
                        <a:t>Same as Idle line state</a:t>
                      </a:r>
                      <a:endParaRPr lang="en-US" sz="1000" dirty="0"/>
                    </a:p>
                  </a:txBody>
                  <a:tcPr/>
                </a:tc>
                <a:tc>
                  <a:txBody>
                    <a:bodyPr/>
                    <a:lstStyle/>
                    <a:p>
                      <a:r>
                        <a:rPr lang="en-US" sz="1000" dirty="0" smtClean="0"/>
                        <a:t>This is present during a transmission line transition. Alternatively, it is waiting for a new packet.</a:t>
                      </a:r>
                      <a:endParaRPr lang="en-US" sz="1000" b="1" dirty="0"/>
                    </a:p>
                  </a:txBody>
                  <a:tcPr/>
                </a:tc>
                <a:tc>
                  <a:txBody>
                    <a:bodyPr/>
                    <a:lstStyle/>
                    <a:p>
                      <a:r>
                        <a:rPr lang="en-US" sz="1000" dirty="0" smtClean="0"/>
                        <a:t>Hi</a:t>
                      </a:r>
                      <a:endParaRPr lang="en-US" sz="1000" dirty="0"/>
                    </a:p>
                  </a:txBody>
                  <a:tcPr/>
                </a:tc>
                <a:tc>
                  <a:txBody>
                    <a:bodyPr/>
                    <a:lstStyle/>
                    <a:p>
                      <a:r>
                        <a:rPr lang="en-US" sz="1000" dirty="0" smtClean="0"/>
                        <a:t>Lo</a:t>
                      </a:r>
                      <a:endParaRPr lang="en-US" sz="1000" dirty="0"/>
                    </a:p>
                  </a:txBody>
                  <a:tcPr/>
                </a:tc>
              </a:tr>
              <a:tr h="182880">
                <a:tc>
                  <a:txBody>
                    <a:bodyPr/>
                    <a:lstStyle/>
                    <a:p>
                      <a:r>
                        <a:rPr lang="en-US" sz="1000" b="1" dirty="0" smtClean="0"/>
                        <a:t>K</a:t>
                      </a:r>
                      <a:endParaRPr lang="en-US" sz="1000" b="1" dirty="0"/>
                    </a:p>
                  </a:txBody>
                  <a:tcPr/>
                </a:tc>
                <a:tc>
                  <a:txBody>
                    <a:bodyPr/>
                    <a:lstStyle/>
                    <a:p>
                      <a:r>
                        <a:rPr lang="en-US" sz="1000" dirty="0" smtClean="0"/>
                        <a:t>Inverse of the J state</a:t>
                      </a:r>
                      <a:endParaRPr lang="en-US" sz="1000" dirty="0"/>
                    </a:p>
                  </a:txBody>
                  <a:tcPr/>
                </a:tc>
                <a:tc>
                  <a:txBody>
                    <a:bodyPr/>
                    <a:lstStyle/>
                    <a:p>
                      <a:r>
                        <a:rPr lang="en-US" sz="1000" dirty="0" smtClean="0"/>
                        <a:t>This is present during a transmission line transition.</a:t>
                      </a:r>
                      <a:endParaRPr lang="en-US" sz="1000" dirty="0"/>
                    </a:p>
                  </a:txBody>
                  <a:tcPr/>
                </a:tc>
                <a:tc>
                  <a:txBody>
                    <a:bodyPr/>
                    <a:lstStyle/>
                    <a:p>
                      <a:r>
                        <a:rPr lang="en-US" sz="1000" dirty="0" smtClean="0"/>
                        <a:t>Lo</a:t>
                      </a:r>
                      <a:endParaRPr lang="en-US" sz="1000" dirty="0"/>
                    </a:p>
                  </a:txBody>
                  <a:tcPr/>
                </a:tc>
                <a:tc>
                  <a:txBody>
                    <a:bodyPr/>
                    <a:lstStyle/>
                    <a:p>
                      <a:r>
                        <a:rPr lang="en-US" sz="1000" dirty="0" smtClean="0"/>
                        <a:t>Hi</a:t>
                      </a:r>
                      <a:endParaRPr lang="en-US" sz="1000" dirty="0"/>
                    </a:p>
                  </a:txBody>
                  <a:tcPr/>
                </a:tc>
              </a:tr>
              <a:tr h="182880">
                <a:tc>
                  <a:txBody>
                    <a:bodyPr/>
                    <a:lstStyle/>
                    <a:p>
                      <a:r>
                        <a:rPr lang="en-US" sz="1000" b="1" dirty="0" smtClean="0"/>
                        <a:t>SE0</a:t>
                      </a:r>
                      <a:endParaRPr lang="en-US" sz="1000" b="1" dirty="0"/>
                    </a:p>
                  </a:txBody>
                  <a:tcPr/>
                </a:tc>
                <a:tc>
                  <a:txBody>
                    <a:bodyPr/>
                    <a:lstStyle/>
                    <a:p>
                      <a:r>
                        <a:rPr lang="en-US" sz="1000" dirty="0" smtClean="0"/>
                        <a:t>Single-Ended Zero</a:t>
                      </a:r>
                      <a:endParaRPr lang="en-US" sz="1000" dirty="0"/>
                    </a:p>
                  </a:txBody>
                  <a:tcPr/>
                </a:tc>
                <a:tc>
                  <a:txBody>
                    <a:bodyPr/>
                    <a:lstStyle/>
                    <a:p>
                      <a:r>
                        <a:rPr lang="en-US" sz="1000" dirty="0" smtClean="0"/>
                        <a:t>Both D+ and D− is low. This may indicate an end of packet signal or a detached USB device.</a:t>
                      </a:r>
                      <a:endParaRPr lang="en-US" sz="1000" dirty="0"/>
                    </a:p>
                  </a:txBody>
                  <a:tcPr/>
                </a:tc>
                <a:tc>
                  <a:txBody>
                    <a:bodyPr/>
                    <a:lstStyle/>
                    <a:p>
                      <a:r>
                        <a:rPr lang="en-US" sz="1000" dirty="0" smtClean="0"/>
                        <a:t>Lo</a:t>
                      </a:r>
                      <a:endParaRPr lang="en-US" sz="1000" dirty="0"/>
                    </a:p>
                  </a:txBody>
                  <a:tcPr/>
                </a:tc>
                <a:tc>
                  <a:txBody>
                    <a:bodyPr/>
                    <a:lstStyle/>
                    <a:p>
                      <a:r>
                        <a:rPr lang="en-US" sz="1000" dirty="0" smtClean="0"/>
                        <a:t>Lo</a:t>
                      </a:r>
                      <a:endParaRPr lang="en-US" sz="1000" dirty="0"/>
                    </a:p>
                  </a:txBody>
                  <a:tcPr/>
                </a:tc>
              </a:tr>
              <a:tr h="182880">
                <a:tc>
                  <a:txBody>
                    <a:bodyPr/>
                    <a:lstStyle/>
                    <a:p>
                      <a:r>
                        <a:rPr lang="en-US" sz="1000" b="1" dirty="0" smtClean="0"/>
                        <a:t>SE1</a:t>
                      </a:r>
                      <a:endParaRPr lang="en-US" sz="1000" b="1" dirty="0"/>
                    </a:p>
                  </a:txBody>
                  <a:tcPr/>
                </a:tc>
                <a:tc>
                  <a:txBody>
                    <a:bodyPr/>
                    <a:lstStyle/>
                    <a:p>
                      <a:r>
                        <a:rPr lang="en-US" sz="1000" dirty="0" smtClean="0"/>
                        <a:t>Single-Ended One</a:t>
                      </a:r>
                      <a:endParaRPr lang="en-US" sz="1000" dirty="0"/>
                    </a:p>
                  </a:txBody>
                  <a:tcPr/>
                </a:tc>
                <a:tc>
                  <a:txBody>
                    <a:bodyPr/>
                    <a:lstStyle/>
                    <a:p>
                      <a:r>
                        <a:rPr lang="en-US" sz="1000" dirty="0" smtClean="0"/>
                        <a:t>This is an illegal state and should never occur. This is seen as an error.</a:t>
                      </a:r>
                      <a:endParaRPr lang="en-US" sz="1000" dirty="0"/>
                    </a:p>
                  </a:txBody>
                  <a:tcPr/>
                </a:tc>
                <a:tc>
                  <a:txBody>
                    <a:bodyPr/>
                    <a:lstStyle/>
                    <a:p>
                      <a:r>
                        <a:rPr lang="en-US" sz="1000" dirty="0" smtClean="0"/>
                        <a:t>Hi</a:t>
                      </a:r>
                      <a:endParaRPr lang="en-US" sz="1000" dirty="0"/>
                    </a:p>
                  </a:txBody>
                  <a:tcPr/>
                </a:tc>
                <a:tc>
                  <a:txBody>
                    <a:bodyPr/>
                    <a:lstStyle/>
                    <a:p>
                      <a:r>
                        <a:rPr lang="en-US" sz="1000" dirty="0" smtClean="0"/>
                        <a:t>Hi</a:t>
                      </a:r>
                      <a:endParaRPr lang="en-US" sz="1000" dirty="0"/>
                    </a:p>
                  </a:txBody>
                  <a:tcPr/>
                </a:tc>
              </a:tr>
            </a:tbl>
          </a:graphicData>
        </a:graphic>
      </p:graphicFrame>
      <p:sp>
        <p:nvSpPr>
          <p:cNvPr id="10" name="Rectangle 9"/>
          <p:cNvSpPr/>
          <p:nvPr/>
        </p:nvSpPr>
        <p:spPr>
          <a:xfrm>
            <a:off x="892093" y="3440579"/>
            <a:ext cx="7659310" cy="1184940"/>
          </a:xfrm>
          <a:prstGeom prst="rect">
            <a:avLst/>
          </a:prstGeom>
        </p:spPr>
        <p:txBody>
          <a:bodyPr wrap="square">
            <a:spAutoFit/>
          </a:bodyPr>
          <a:lstStyle/>
          <a:p>
            <a:r>
              <a:rPr lang="en-US" sz="1100" dirty="0" smtClean="0"/>
              <a:t>USB data is transmitted by toggling the data lines between the J state and the opposite K state. </a:t>
            </a:r>
          </a:p>
          <a:p>
            <a:pPr marL="171450" indent="-171450">
              <a:buFont typeface="Wingdings" panose="05000000000000000000" pitchFamily="2" charset="2"/>
              <a:buChar char="§"/>
            </a:pPr>
            <a:r>
              <a:rPr lang="en-US" sz="1100" dirty="0" smtClean="0"/>
              <a:t>0 bit is transmitted by toggling the data lines from J to K or vice versa.</a:t>
            </a:r>
          </a:p>
          <a:p>
            <a:pPr marL="171450" indent="-171450">
              <a:buFont typeface="Wingdings" panose="05000000000000000000" pitchFamily="2" charset="2"/>
              <a:buChar char="§"/>
            </a:pPr>
            <a:r>
              <a:rPr lang="en-US" sz="1100" dirty="0" smtClean="0"/>
              <a:t>1 bit is transmitted by leaving the data lines as-is.</a:t>
            </a:r>
          </a:p>
          <a:p>
            <a:endParaRPr lang="en-US" sz="1100" dirty="0" smtClean="0"/>
          </a:p>
          <a:p>
            <a:r>
              <a:rPr lang="en-US" sz="900" dirty="0" smtClean="0"/>
              <a:t>To ensure that there is enough signal transitions for clock recovery to occur in the </a:t>
            </a:r>
            <a:r>
              <a:rPr lang="en-US" sz="900" dirty="0" err="1" smtClean="0"/>
              <a:t>bitstream</a:t>
            </a:r>
            <a:r>
              <a:rPr lang="en-US" sz="900" dirty="0" smtClean="0"/>
              <a:t>, bit stuffing techniques is applied to the data stream. This is via inserting extra 0 bit into the data stream after any appearance of six consecutive 1 bits (Thus ensuring that there is a 0 bit to cause a transmission state transition). Seven consecutive received 1 bits is always an error.</a:t>
            </a:r>
            <a:endParaRPr lang="en-US" sz="900" dirty="0"/>
          </a:p>
        </p:txBody>
      </p:sp>
      <p:sp>
        <p:nvSpPr>
          <p:cNvPr id="15" name="TextBox 14"/>
          <p:cNvSpPr txBox="1"/>
          <p:nvPr/>
        </p:nvSpPr>
        <p:spPr>
          <a:xfrm>
            <a:off x="713509" y="4799111"/>
            <a:ext cx="2439066" cy="523220"/>
          </a:xfrm>
          <a:prstGeom prst="rect">
            <a:avLst/>
          </a:prstGeom>
          <a:noFill/>
        </p:spPr>
        <p:txBody>
          <a:bodyPr wrap="none" rtlCol="0">
            <a:spAutoFit/>
          </a:bodyPr>
          <a:lstStyle/>
          <a:p>
            <a:r>
              <a:rPr lang="en-US" sz="1400" dirty="0" smtClean="0"/>
              <a:t>Sync: Line transitions KJKJKJKK </a:t>
            </a:r>
          </a:p>
          <a:p>
            <a:r>
              <a:rPr lang="en-US" sz="1400" dirty="0" smtClean="0"/>
              <a:t>          (00000001</a:t>
            </a:r>
            <a:r>
              <a:rPr lang="en-US" sz="1400" baseline="-25000" dirty="0" smtClean="0"/>
              <a:t>2</a:t>
            </a:r>
            <a:r>
              <a:rPr lang="en-US" sz="1400" dirty="0" smtClean="0"/>
              <a:t>)</a:t>
            </a:r>
            <a:endParaRPr lang="en-US" sz="1400" dirty="0"/>
          </a:p>
        </p:txBody>
      </p:sp>
      <p:sp>
        <p:nvSpPr>
          <p:cNvPr id="45" name="TextBox 44"/>
          <p:cNvSpPr txBox="1"/>
          <p:nvPr/>
        </p:nvSpPr>
        <p:spPr>
          <a:xfrm>
            <a:off x="734080" y="5283619"/>
            <a:ext cx="2373278" cy="738664"/>
          </a:xfrm>
          <a:prstGeom prst="rect">
            <a:avLst/>
          </a:prstGeom>
          <a:noFill/>
        </p:spPr>
        <p:txBody>
          <a:bodyPr wrap="none" rtlCol="0">
            <a:spAutoFit/>
          </a:bodyPr>
          <a:lstStyle/>
          <a:p>
            <a:r>
              <a:rPr lang="en-US" sz="1400" dirty="0" smtClean="0"/>
              <a:t>Data: Line transitions JJKKKJJK</a:t>
            </a:r>
          </a:p>
          <a:p>
            <a:r>
              <a:rPr lang="en-US" sz="1400" dirty="0" smtClean="0"/>
              <a:t>           (NAK - 01011010</a:t>
            </a:r>
            <a:r>
              <a:rPr lang="en-US" sz="1400" baseline="-25000" dirty="0" smtClean="0"/>
              <a:t>2</a:t>
            </a:r>
            <a:r>
              <a:rPr lang="en-US" sz="1400" dirty="0" smtClean="0"/>
              <a:t>) </a:t>
            </a:r>
          </a:p>
          <a:p>
            <a:endParaRPr lang="en-US" sz="1400" dirty="0"/>
          </a:p>
        </p:txBody>
      </p:sp>
      <p:sp>
        <p:nvSpPr>
          <p:cNvPr id="47" name="TextBox 46"/>
          <p:cNvSpPr txBox="1"/>
          <p:nvPr/>
        </p:nvSpPr>
        <p:spPr>
          <a:xfrm>
            <a:off x="762419" y="5932264"/>
            <a:ext cx="1489895" cy="307777"/>
          </a:xfrm>
          <a:prstGeom prst="rect">
            <a:avLst/>
          </a:prstGeom>
          <a:noFill/>
        </p:spPr>
        <p:txBody>
          <a:bodyPr wrap="none" rtlCol="0">
            <a:spAutoFit/>
          </a:bodyPr>
          <a:lstStyle/>
          <a:p>
            <a:r>
              <a:rPr lang="en-US" sz="1400" dirty="0" smtClean="0"/>
              <a:t>EOP: SE0 + SE0 + J</a:t>
            </a:r>
            <a:endParaRPr lang="en-US" sz="1400" dirty="0"/>
          </a:p>
        </p:txBody>
      </p:sp>
      <p:sp>
        <p:nvSpPr>
          <p:cNvPr id="11" name="TextBox 10"/>
          <p:cNvSpPr txBox="1"/>
          <p:nvPr/>
        </p:nvSpPr>
        <p:spPr>
          <a:xfrm>
            <a:off x="0" y="307319"/>
            <a:ext cx="9144000" cy="369332"/>
          </a:xfrm>
          <a:prstGeom prst="rect">
            <a:avLst/>
          </a:prstGeom>
          <a:noFill/>
        </p:spPr>
        <p:txBody>
          <a:bodyPr wrap="square" rtlCol="0">
            <a:spAutoFit/>
          </a:bodyPr>
          <a:lstStyle/>
          <a:p>
            <a:pPr algn="ctr"/>
            <a:r>
              <a:rPr lang="en-US" b="1" dirty="0" smtClean="0"/>
              <a:t>Serial Interfaces</a:t>
            </a:r>
            <a:endParaRPr lang="en-US" b="1" dirty="0"/>
          </a:p>
        </p:txBody>
      </p:sp>
    </p:spTree>
    <p:extLst>
      <p:ext uri="{BB962C8B-B14F-4D97-AF65-F5344CB8AC3E}">
        <p14:creationId xmlns:p14="http://schemas.microsoft.com/office/powerpoint/2010/main" val="32944431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57200" y="691939"/>
            <a:ext cx="8305800" cy="1077218"/>
          </a:xfrm>
          <a:prstGeom prst="rect">
            <a:avLst/>
          </a:prstGeom>
        </p:spPr>
        <p:txBody>
          <a:bodyPr wrap="square">
            <a:spAutoFit/>
          </a:bodyPr>
          <a:lstStyle/>
          <a:p>
            <a:r>
              <a:rPr lang="en-US" sz="1600" dirty="0" smtClean="0"/>
              <a:t>A </a:t>
            </a:r>
            <a:r>
              <a:rPr lang="en-US" sz="1600" b="1" dirty="0" smtClean="0"/>
              <a:t>Controller Area Network </a:t>
            </a:r>
            <a:r>
              <a:rPr lang="en-US" sz="1600" dirty="0" smtClean="0"/>
              <a:t>(</a:t>
            </a:r>
            <a:r>
              <a:rPr lang="en-US" sz="1600" b="1" dirty="0" smtClean="0"/>
              <a:t>CAN bus</a:t>
            </a:r>
            <a:r>
              <a:rPr lang="en-US" sz="1600" dirty="0" smtClean="0"/>
              <a:t>) is a vehicle bus standard designed to allow microcontrollers and devices to communicate with each other in applications </a:t>
            </a:r>
            <a:r>
              <a:rPr lang="en-US" sz="1600" u="sng" dirty="0" smtClean="0"/>
              <a:t>without a host computer</a:t>
            </a:r>
            <a:r>
              <a:rPr lang="en-US" sz="1600" dirty="0" smtClean="0"/>
              <a:t>. It is a </a:t>
            </a:r>
            <a:r>
              <a:rPr lang="en-US" sz="1600" u="sng" dirty="0" smtClean="0"/>
              <a:t>message-based</a:t>
            </a:r>
            <a:r>
              <a:rPr lang="en-US" sz="1600" dirty="0" smtClean="0"/>
              <a:t> protocol, designed originally for multiplex electrical wiring within automobiles, but is also used in many other contexts.</a:t>
            </a:r>
            <a:endParaRPr lang="en-US" sz="1600"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43400" y="2081211"/>
            <a:ext cx="4544937" cy="1728787"/>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200" y="2081213"/>
            <a:ext cx="3769066" cy="1884533"/>
          </a:xfrm>
          <a:prstGeom prst="rect">
            <a:avLst/>
          </a:prstGeom>
        </p:spPr>
      </p:pic>
      <p:sp>
        <p:nvSpPr>
          <p:cNvPr id="13" name="Rectangle 12"/>
          <p:cNvSpPr/>
          <p:nvPr/>
        </p:nvSpPr>
        <p:spPr>
          <a:xfrm>
            <a:off x="4260273" y="4038600"/>
            <a:ext cx="4572000" cy="938719"/>
          </a:xfrm>
          <a:prstGeom prst="rect">
            <a:avLst/>
          </a:prstGeom>
        </p:spPr>
        <p:txBody>
          <a:bodyPr>
            <a:spAutoFit/>
          </a:bodyPr>
          <a:lstStyle/>
          <a:p>
            <a:r>
              <a:rPr lang="en-US" sz="1100" dirty="0" smtClean="0"/>
              <a:t>High speed CAN signaling drives the CAN high wire towards 5V and the CAN low wire towards 0V when transmitting a dominant (0), and does not drive either wire when transmitting a recessive (1). The dominant differential voltage is a nominal 2V. The termination resistor passively returns the two wires to a nominal differential voltage of 0V.</a:t>
            </a:r>
            <a:endParaRPr lang="en-US" sz="1100" dirty="0"/>
          </a:p>
        </p:txBody>
      </p:sp>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3400" y="5181600"/>
            <a:ext cx="1884533" cy="1250859"/>
          </a:xfrm>
          <a:prstGeom prst="rect">
            <a:avLst/>
          </a:prstGeom>
        </p:spPr>
      </p:pic>
      <p:pic>
        <p:nvPicPr>
          <p:cNvPr id="16" name="Picture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62600" y="5565750"/>
            <a:ext cx="1279166" cy="942975"/>
          </a:xfrm>
          <a:prstGeom prst="rect">
            <a:avLst/>
          </a:prstGeom>
        </p:spPr>
      </p:pic>
      <p:pic>
        <p:nvPicPr>
          <p:cNvPr id="17" name="Picture 1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895600" y="5462611"/>
            <a:ext cx="2057400" cy="1149251"/>
          </a:xfrm>
          <a:prstGeom prst="rect">
            <a:avLst/>
          </a:prstGeom>
        </p:spPr>
      </p:pic>
      <p:cxnSp>
        <p:nvCxnSpPr>
          <p:cNvPr id="19" name="Straight Arrow Connector 18"/>
          <p:cNvCxnSpPr/>
          <p:nvPr/>
        </p:nvCxnSpPr>
        <p:spPr>
          <a:xfrm>
            <a:off x="2848054" y="5181600"/>
            <a:ext cx="4162346"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2" name="Straight Arrow Connector 21"/>
          <p:cNvCxnSpPr/>
          <p:nvPr/>
        </p:nvCxnSpPr>
        <p:spPr>
          <a:xfrm flipH="1">
            <a:off x="457200" y="4724400"/>
            <a:ext cx="2390854"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4" name="Straight Connector 23"/>
          <p:cNvCxnSpPr/>
          <p:nvPr/>
        </p:nvCxnSpPr>
        <p:spPr>
          <a:xfrm>
            <a:off x="2848054" y="4724400"/>
            <a:ext cx="0" cy="457200"/>
          </a:xfrm>
          <a:prstGeom prst="line">
            <a:avLst/>
          </a:prstGeom>
        </p:spPr>
        <p:style>
          <a:lnRef idx="3">
            <a:schemeClr val="accent1"/>
          </a:lnRef>
          <a:fillRef idx="0">
            <a:schemeClr val="accent1"/>
          </a:fillRef>
          <a:effectRef idx="2">
            <a:schemeClr val="accent1"/>
          </a:effectRef>
          <a:fontRef idx="minor">
            <a:schemeClr val="tx1"/>
          </a:fontRef>
        </p:style>
      </p:cxnSp>
      <p:cxnSp>
        <p:nvCxnSpPr>
          <p:cNvPr id="26" name="Straight Arrow Connector 25"/>
          <p:cNvCxnSpPr>
            <a:stCxn id="14" idx="0"/>
          </p:cNvCxnSpPr>
          <p:nvPr/>
        </p:nvCxnSpPr>
        <p:spPr>
          <a:xfrm flipH="1" flipV="1">
            <a:off x="1475666" y="4724400"/>
            <a:ext cx="1" cy="4572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8" name="Straight Arrow Connector 27"/>
          <p:cNvCxnSpPr>
            <a:endCxn id="17" idx="0"/>
          </p:cNvCxnSpPr>
          <p:nvPr/>
        </p:nvCxnSpPr>
        <p:spPr>
          <a:xfrm>
            <a:off x="3924300" y="5181600"/>
            <a:ext cx="0" cy="281011"/>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0" name="Straight Arrow Connector 29"/>
          <p:cNvCxnSpPr>
            <a:endCxn id="16" idx="0"/>
          </p:cNvCxnSpPr>
          <p:nvPr/>
        </p:nvCxnSpPr>
        <p:spPr>
          <a:xfrm>
            <a:off x="6202183" y="5181600"/>
            <a:ext cx="0" cy="38415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31" name="Explosion 2 30"/>
          <p:cNvSpPr/>
          <p:nvPr/>
        </p:nvSpPr>
        <p:spPr>
          <a:xfrm>
            <a:off x="6096000" y="5162078"/>
            <a:ext cx="914400" cy="914400"/>
          </a:xfrm>
          <a:prstGeom prst="irregularSeal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100" dirty="0" smtClean="0"/>
              <a:t>Ok!</a:t>
            </a:r>
            <a:endParaRPr lang="en-US" sz="1100" dirty="0"/>
          </a:p>
        </p:txBody>
      </p:sp>
      <p:sp>
        <p:nvSpPr>
          <p:cNvPr id="32" name="TextBox 31"/>
          <p:cNvSpPr txBox="1"/>
          <p:nvPr/>
        </p:nvSpPr>
        <p:spPr>
          <a:xfrm>
            <a:off x="1624478" y="4823430"/>
            <a:ext cx="1586909" cy="307777"/>
          </a:xfrm>
          <a:prstGeom prst="rect">
            <a:avLst/>
          </a:prstGeom>
          <a:noFill/>
        </p:spPr>
        <p:txBody>
          <a:bodyPr wrap="none" rtlCol="0">
            <a:spAutoFit/>
          </a:bodyPr>
          <a:lstStyle/>
          <a:p>
            <a:r>
              <a:rPr lang="en-US" sz="1400" b="1" dirty="0" err="1" smtClean="0"/>
              <a:t>Msg</a:t>
            </a:r>
            <a:r>
              <a:rPr lang="en-US" sz="1400" b="1" dirty="0" smtClean="0"/>
              <a:t>: I am pressed!</a:t>
            </a:r>
            <a:endParaRPr lang="en-US" sz="1400" b="1" dirty="0"/>
          </a:p>
        </p:txBody>
      </p:sp>
      <p:sp>
        <p:nvSpPr>
          <p:cNvPr id="18" name="TextBox 17"/>
          <p:cNvSpPr txBox="1"/>
          <p:nvPr/>
        </p:nvSpPr>
        <p:spPr>
          <a:xfrm>
            <a:off x="0" y="307319"/>
            <a:ext cx="9144000" cy="369332"/>
          </a:xfrm>
          <a:prstGeom prst="rect">
            <a:avLst/>
          </a:prstGeom>
          <a:noFill/>
        </p:spPr>
        <p:txBody>
          <a:bodyPr wrap="square" rtlCol="0">
            <a:spAutoFit/>
          </a:bodyPr>
          <a:lstStyle/>
          <a:p>
            <a:pPr algn="ctr"/>
            <a:r>
              <a:rPr lang="en-US" b="1" dirty="0" smtClean="0"/>
              <a:t>Serial Interfaces</a:t>
            </a:r>
            <a:endParaRPr lang="en-US" b="1" dirty="0"/>
          </a:p>
        </p:txBody>
      </p:sp>
    </p:spTree>
    <p:extLst>
      <p:ext uri="{BB962C8B-B14F-4D97-AF65-F5344CB8AC3E}">
        <p14:creationId xmlns:p14="http://schemas.microsoft.com/office/powerpoint/2010/main" val="21960434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609600"/>
            <a:ext cx="2306914" cy="523220"/>
          </a:xfrm>
          <a:prstGeom prst="rect">
            <a:avLst/>
          </a:prstGeom>
          <a:noFill/>
        </p:spPr>
        <p:txBody>
          <a:bodyPr wrap="none" rtlCol="0">
            <a:spAutoFit/>
          </a:bodyPr>
          <a:lstStyle/>
          <a:p>
            <a:r>
              <a:rPr lang="en-US" sz="2800" dirty="0" smtClean="0"/>
              <a:t>What is a bus?</a:t>
            </a:r>
          </a:p>
        </p:txBody>
      </p:sp>
      <p:sp>
        <p:nvSpPr>
          <p:cNvPr id="3" name="TextBox 2"/>
          <p:cNvSpPr txBox="1"/>
          <p:nvPr/>
        </p:nvSpPr>
        <p:spPr>
          <a:xfrm>
            <a:off x="914400" y="1143000"/>
            <a:ext cx="5181600" cy="2062103"/>
          </a:xfrm>
          <a:prstGeom prst="rect">
            <a:avLst/>
          </a:prstGeom>
          <a:noFill/>
        </p:spPr>
        <p:txBody>
          <a:bodyPr wrap="square" rtlCol="0">
            <a:spAutoFit/>
          </a:bodyPr>
          <a:lstStyle/>
          <a:p>
            <a:pPr marL="342900" indent="-342900">
              <a:buFont typeface="Wingdings" pitchFamily="2" charset="2"/>
              <a:buChar char="q"/>
            </a:pPr>
            <a:r>
              <a:rPr lang="en-US" sz="1600" dirty="0" smtClean="0"/>
              <a:t>Electrical channels that allow various devices inside the computer to communicate with each other</a:t>
            </a:r>
          </a:p>
          <a:p>
            <a:pPr marL="342900" indent="-342900">
              <a:buFont typeface="Wingdings" pitchFamily="2" charset="2"/>
              <a:buChar char="q"/>
            </a:pPr>
            <a:endParaRPr lang="en-US" sz="1600" dirty="0" smtClean="0"/>
          </a:p>
          <a:p>
            <a:pPr marL="342900" indent="-342900">
              <a:buFont typeface="Wingdings" pitchFamily="2" charset="2"/>
              <a:buChar char="q"/>
            </a:pPr>
            <a:r>
              <a:rPr lang="en-US" sz="1600" dirty="0" smtClean="0"/>
              <a:t>Bus </a:t>
            </a:r>
            <a:r>
              <a:rPr lang="en-US" sz="1600" b="1" dirty="0" smtClean="0"/>
              <a:t>width</a:t>
            </a:r>
            <a:r>
              <a:rPr lang="en-US" sz="1600" dirty="0" smtClean="0"/>
              <a:t> determines the number of bits  transmitted at one time.</a:t>
            </a:r>
          </a:p>
          <a:p>
            <a:pPr marL="342900" indent="-342900">
              <a:buFont typeface="Wingdings" pitchFamily="2" charset="2"/>
              <a:buChar char="q"/>
            </a:pPr>
            <a:endParaRPr lang="en-US" sz="1600" dirty="0" smtClean="0"/>
          </a:p>
          <a:p>
            <a:pPr marL="342900" indent="-342900">
              <a:buFont typeface="Wingdings" pitchFamily="2" charset="2"/>
              <a:buChar char="q"/>
            </a:pPr>
            <a:r>
              <a:rPr lang="en-US" sz="1600" dirty="0" smtClean="0"/>
              <a:t>Bus </a:t>
            </a:r>
            <a:r>
              <a:rPr lang="en-US" sz="1600" b="1" dirty="0" smtClean="0"/>
              <a:t>speed</a:t>
            </a:r>
            <a:r>
              <a:rPr lang="en-US" sz="1600" dirty="0" smtClean="0"/>
              <a:t> determines the rate at which data can be transferred per second, often expressed in MHz</a:t>
            </a:r>
          </a:p>
        </p:txBody>
      </p:sp>
      <p:pic>
        <p:nvPicPr>
          <p:cNvPr id="5" name="Picture 4" descr="bus-1.jpg"/>
          <p:cNvPicPr>
            <a:picLocks noChangeAspect="1"/>
          </p:cNvPicPr>
          <p:nvPr/>
        </p:nvPicPr>
        <p:blipFill>
          <a:blip r:embed="rId2" cstate="print"/>
          <a:stretch>
            <a:fillRect/>
          </a:stretch>
        </p:blipFill>
        <p:spPr>
          <a:xfrm>
            <a:off x="1066800" y="3505200"/>
            <a:ext cx="3467100" cy="2357628"/>
          </a:xfrm>
          <a:prstGeom prst="rect">
            <a:avLst/>
          </a:prstGeom>
          <a:ln>
            <a:noFill/>
          </a:ln>
          <a:effectLst>
            <a:outerShdw blurRad="292100" dist="139700" dir="2700000" algn="tl" rotWithShape="0">
              <a:srgbClr val="333333">
                <a:alpha val="65000"/>
              </a:srgbClr>
            </a:outerShdw>
          </a:effectLst>
        </p:spPr>
      </p:pic>
      <p:pic>
        <p:nvPicPr>
          <p:cNvPr id="6" name="Picture 5" descr="cable-40-40-10cm.jpg"/>
          <p:cNvPicPr>
            <a:picLocks noChangeAspect="1"/>
          </p:cNvPicPr>
          <p:nvPr/>
        </p:nvPicPr>
        <p:blipFill>
          <a:blip r:embed="rId3" cstate="print"/>
          <a:stretch>
            <a:fillRect/>
          </a:stretch>
        </p:blipFill>
        <p:spPr>
          <a:xfrm>
            <a:off x="5029200" y="3200400"/>
            <a:ext cx="3343275" cy="1721168"/>
          </a:xfrm>
          <a:prstGeom prst="rect">
            <a:avLst/>
          </a:prstGeom>
        </p:spPr>
      </p:pic>
      <p:sp>
        <p:nvSpPr>
          <p:cNvPr id="4" name="TextBox 3"/>
          <p:cNvSpPr txBox="1"/>
          <p:nvPr/>
        </p:nvSpPr>
        <p:spPr>
          <a:xfrm>
            <a:off x="5715000" y="5334000"/>
            <a:ext cx="1852815" cy="369332"/>
          </a:xfrm>
          <a:prstGeom prst="rect">
            <a:avLst/>
          </a:prstGeom>
          <a:noFill/>
        </p:spPr>
        <p:txBody>
          <a:bodyPr wrap="none" rtlCol="0">
            <a:spAutoFit/>
          </a:bodyPr>
          <a:lstStyle/>
          <a:p>
            <a:r>
              <a:rPr lang="en-US" b="1" dirty="0" smtClean="0">
                <a:solidFill>
                  <a:srgbClr val="FF0000"/>
                </a:solidFill>
              </a:rPr>
              <a:t>Parallel interface.</a:t>
            </a:r>
            <a:endParaRPr lang="en-US" b="1" dirty="0">
              <a:solidFill>
                <a:srgbClr val="FF0000"/>
              </a:solidFill>
            </a:endParaRPr>
          </a:p>
        </p:txBody>
      </p:sp>
    </p:spTree>
    <p:extLst>
      <p:ext uri="{BB962C8B-B14F-4D97-AF65-F5344CB8AC3E}">
        <p14:creationId xmlns:p14="http://schemas.microsoft.com/office/powerpoint/2010/main" val="24368192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57200" y="691939"/>
            <a:ext cx="8305800" cy="1077218"/>
          </a:xfrm>
          <a:prstGeom prst="rect">
            <a:avLst/>
          </a:prstGeom>
        </p:spPr>
        <p:txBody>
          <a:bodyPr wrap="square">
            <a:spAutoFit/>
          </a:bodyPr>
          <a:lstStyle/>
          <a:p>
            <a:r>
              <a:rPr lang="en-US" sz="1600" dirty="0" smtClean="0"/>
              <a:t>A </a:t>
            </a:r>
            <a:r>
              <a:rPr lang="en-US" sz="1600" b="1" dirty="0" smtClean="0"/>
              <a:t>Controller Area Network </a:t>
            </a:r>
            <a:r>
              <a:rPr lang="en-US" sz="1600" dirty="0" smtClean="0"/>
              <a:t>(</a:t>
            </a:r>
            <a:r>
              <a:rPr lang="en-US" sz="1600" b="1" dirty="0" smtClean="0"/>
              <a:t>CAN bus</a:t>
            </a:r>
            <a:r>
              <a:rPr lang="en-US" sz="1600" dirty="0" smtClean="0"/>
              <a:t>) is a vehicle bus standard designed to allow microcontrollers and devices to communicate with each other in applications </a:t>
            </a:r>
            <a:r>
              <a:rPr lang="en-US" sz="1600" u="sng" dirty="0" smtClean="0"/>
              <a:t>without a host computer</a:t>
            </a:r>
            <a:r>
              <a:rPr lang="en-US" sz="1600" dirty="0" smtClean="0"/>
              <a:t>. It is a </a:t>
            </a:r>
            <a:r>
              <a:rPr lang="en-US" sz="1600" u="sng" dirty="0" smtClean="0"/>
              <a:t>message-based</a:t>
            </a:r>
            <a:r>
              <a:rPr lang="en-US" sz="1600" dirty="0" smtClean="0"/>
              <a:t> protocol, designed originally for multiplex electrical wiring within automobiles, but is also used in many other contexts.</a:t>
            </a:r>
            <a:endParaRPr lang="en-US" sz="1600"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400" y="1899813"/>
            <a:ext cx="4993428" cy="2362200"/>
          </a:xfrm>
          <a:prstGeom prst="rect">
            <a:avLst/>
          </a:prstGeom>
        </p:spPr>
      </p:pic>
      <p:sp>
        <p:nvSpPr>
          <p:cNvPr id="3" name="Rectangle 2"/>
          <p:cNvSpPr/>
          <p:nvPr/>
        </p:nvSpPr>
        <p:spPr>
          <a:xfrm>
            <a:off x="5457556" y="1899813"/>
            <a:ext cx="3377848" cy="600164"/>
          </a:xfrm>
          <a:prstGeom prst="rect">
            <a:avLst/>
          </a:prstGeom>
        </p:spPr>
        <p:txBody>
          <a:bodyPr wrap="none">
            <a:spAutoFit/>
          </a:bodyPr>
          <a:lstStyle/>
          <a:p>
            <a:r>
              <a:rPr lang="en-US" sz="1100" b="1" dirty="0" smtClean="0"/>
              <a:t>Identifier (green) - 11 or 29 bits – A (unique) identifier </a:t>
            </a:r>
          </a:p>
          <a:p>
            <a:r>
              <a:rPr lang="en-US" sz="1100" b="1" dirty="0"/>
              <a:t> </a:t>
            </a:r>
            <a:r>
              <a:rPr lang="en-US" sz="1100" b="1" dirty="0" smtClean="0"/>
              <a:t>                                  which also represents the message </a:t>
            </a:r>
          </a:p>
          <a:p>
            <a:r>
              <a:rPr lang="en-US" sz="1100" b="1" dirty="0"/>
              <a:t> </a:t>
            </a:r>
            <a:r>
              <a:rPr lang="en-US" sz="1100" b="1" dirty="0" smtClean="0"/>
              <a:t>                                  priority</a:t>
            </a:r>
            <a:endParaRPr lang="en-US" sz="1100" b="1" dirty="0"/>
          </a:p>
        </p:txBody>
      </p:sp>
      <p:sp>
        <p:nvSpPr>
          <p:cNvPr id="20" name="Rectangle 19"/>
          <p:cNvSpPr/>
          <p:nvPr/>
        </p:nvSpPr>
        <p:spPr>
          <a:xfrm>
            <a:off x="5440163" y="2480749"/>
            <a:ext cx="3435556" cy="430887"/>
          </a:xfrm>
          <a:prstGeom prst="rect">
            <a:avLst/>
          </a:prstGeom>
        </p:spPr>
        <p:txBody>
          <a:bodyPr wrap="none">
            <a:spAutoFit/>
          </a:bodyPr>
          <a:lstStyle/>
          <a:p>
            <a:r>
              <a:rPr lang="en-US" sz="1100" b="1" dirty="0" smtClean="0"/>
              <a:t>Data length code (DLC) (yellow) – 4 bits – </a:t>
            </a:r>
          </a:p>
          <a:p>
            <a:r>
              <a:rPr lang="en-US" sz="1100" b="1" dirty="0"/>
              <a:t> </a:t>
            </a:r>
            <a:r>
              <a:rPr lang="en-US" sz="1100" b="1" dirty="0" smtClean="0"/>
              <a:t>                                  Number of bytes of data (0–8 bytes)</a:t>
            </a:r>
            <a:endParaRPr lang="en-US" sz="1100" b="1" dirty="0"/>
          </a:p>
        </p:txBody>
      </p:sp>
      <p:sp>
        <p:nvSpPr>
          <p:cNvPr id="23" name="Rectangle 22"/>
          <p:cNvSpPr/>
          <p:nvPr/>
        </p:nvSpPr>
        <p:spPr>
          <a:xfrm>
            <a:off x="5502269" y="2916840"/>
            <a:ext cx="2677336" cy="430887"/>
          </a:xfrm>
          <a:prstGeom prst="rect">
            <a:avLst/>
          </a:prstGeom>
        </p:spPr>
        <p:txBody>
          <a:bodyPr wrap="none">
            <a:spAutoFit/>
          </a:bodyPr>
          <a:lstStyle/>
          <a:p>
            <a:r>
              <a:rPr lang="en-US" sz="1100" b="1" dirty="0" smtClean="0"/>
              <a:t>Data field (red) – 0 - 64 bits – </a:t>
            </a:r>
          </a:p>
          <a:p>
            <a:r>
              <a:rPr lang="en-US" sz="1100" b="1" dirty="0"/>
              <a:t> </a:t>
            </a:r>
            <a:r>
              <a:rPr lang="en-US" sz="1100" b="1" dirty="0" smtClean="0"/>
              <a:t>                                  Data to be transmitted </a:t>
            </a:r>
            <a:endParaRPr lang="en-US" sz="1100" b="1" dirty="0"/>
          </a:p>
        </p:txBody>
      </p:sp>
      <p:sp>
        <p:nvSpPr>
          <p:cNvPr id="25" name="Rectangle 24"/>
          <p:cNvSpPr/>
          <p:nvPr/>
        </p:nvSpPr>
        <p:spPr>
          <a:xfrm>
            <a:off x="5540683" y="3429000"/>
            <a:ext cx="2765501" cy="430887"/>
          </a:xfrm>
          <a:prstGeom prst="rect">
            <a:avLst/>
          </a:prstGeom>
        </p:spPr>
        <p:txBody>
          <a:bodyPr wrap="none">
            <a:spAutoFit/>
          </a:bodyPr>
          <a:lstStyle/>
          <a:p>
            <a:r>
              <a:rPr lang="en-US" sz="1100" b="1" dirty="0" smtClean="0"/>
              <a:t>CRC                   – 15 bits – </a:t>
            </a:r>
          </a:p>
          <a:p>
            <a:r>
              <a:rPr lang="en-US" sz="1100" b="1" dirty="0"/>
              <a:t> </a:t>
            </a:r>
            <a:r>
              <a:rPr lang="en-US" sz="1100" b="1" dirty="0" smtClean="0"/>
              <a:t>                                  Cyclic redundancy check.</a:t>
            </a:r>
            <a:endParaRPr lang="en-US" sz="1100" b="1" dirty="0"/>
          </a:p>
        </p:txBody>
      </p:sp>
      <p:sp>
        <p:nvSpPr>
          <p:cNvPr id="4" name="Rectangle 3"/>
          <p:cNvSpPr/>
          <p:nvPr/>
        </p:nvSpPr>
        <p:spPr>
          <a:xfrm>
            <a:off x="5583741" y="4038599"/>
            <a:ext cx="3218286" cy="1277273"/>
          </a:xfrm>
          <a:prstGeom prst="rect">
            <a:avLst/>
          </a:prstGeom>
        </p:spPr>
        <p:txBody>
          <a:bodyPr wrap="square">
            <a:spAutoFit/>
          </a:bodyPr>
          <a:lstStyle/>
          <a:p>
            <a:r>
              <a:rPr lang="en-US" sz="1100" b="1" dirty="0" smtClean="0"/>
              <a:t>To ensure enough transitions to maintain synchronization, a bit of opposite polarity is inserted after five consecutive bits of the same polarity. This practice is called bit stuffing, and is necessary due to the non-return to zero (NRZ) coding used with CAN. The stuffed data frames are </a:t>
            </a:r>
            <a:r>
              <a:rPr lang="en-US" sz="1100" b="1" dirty="0" err="1" smtClean="0"/>
              <a:t>destuffed</a:t>
            </a:r>
            <a:r>
              <a:rPr lang="en-US" sz="1100" b="1" dirty="0" smtClean="0"/>
              <a:t> by the receiver.</a:t>
            </a:r>
            <a:endParaRPr lang="en-US" sz="1100" b="1" dirty="0"/>
          </a:p>
        </p:txBody>
      </p:sp>
      <p:graphicFrame>
        <p:nvGraphicFramePr>
          <p:cNvPr id="5" name="Table 4"/>
          <p:cNvGraphicFramePr>
            <a:graphicFrameLocks noGrp="1"/>
          </p:cNvGraphicFramePr>
          <p:nvPr>
            <p:extLst>
              <p:ext uri="{D42A27DB-BD31-4B8C-83A1-F6EECF244321}">
                <p14:modId xmlns:p14="http://schemas.microsoft.com/office/powerpoint/2010/main" val="1329171897"/>
              </p:ext>
            </p:extLst>
          </p:nvPr>
        </p:nvGraphicFramePr>
        <p:xfrm>
          <a:off x="805180" y="4614832"/>
          <a:ext cx="3804920" cy="1402080"/>
        </p:xfrm>
        <a:graphic>
          <a:graphicData uri="http://schemas.openxmlformats.org/drawingml/2006/table">
            <a:tbl>
              <a:tblPr firstRow="1" bandRow="1">
                <a:tableStyleId>{5940675A-B579-460E-94D1-54222C63F5DA}</a:tableStyleId>
              </a:tblPr>
              <a:tblGrid>
                <a:gridCol w="762000"/>
                <a:gridCol w="457200"/>
                <a:gridCol w="381000"/>
                <a:gridCol w="381000"/>
                <a:gridCol w="304800"/>
                <a:gridCol w="269240"/>
                <a:gridCol w="340360"/>
                <a:gridCol w="304800"/>
                <a:gridCol w="604520"/>
              </a:tblGrid>
              <a:tr h="290298">
                <a:tc rowSpan="2">
                  <a:txBody>
                    <a:bodyPr/>
                    <a:lstStyle/>
                    <a:p>
                      <a:endParaRPr lang="en-US" sz="11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rowSpan="2">
                  <a:txBody>
                    <a:bodyPr/>
                    <a:lstStyle/>
                    <a:p>
                      <a:pPr algn="ctr"/>
                      <a:r>
                        <a:rPr lang="en-US" sz="1050" b="1" dirty="0" smtClean="0"/>
                        <a:t>Start</a:t>
                      </a:r>
                    </a:p>
                    <a:p>
                      <a:pPr algn="ctr"/>
                      <a:r>
                        <a:rPr lang="en-US" sz="1050" b="1" dirty="0" smtClean="0"/>
                        <a:t>bit</a:t>
                      </a:r>
                      <a:endParaRPr lang="en-US" sz="105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gridSpan="6">
                  <a:txBody>
                    <a:bodyPr/>
                    <a:lstStyle/>
                    <a:p>
                      <a:pPr algn="ctr"/>
                      <a:r>
                        <a:rPr lang="en-US" sz="1100" b="1" dirty="0" smtClean="0"/>
                        <a:t>MSG Bits</a:t>
                      </a:r>
                      <a:endParaRPr lang="en-US" sz="11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endParaRPr lang="en-US" sz="1100" dirty="0"/>
                    </a:p>
                  </a:txBody>
                  <a:tcPr/>
                </a:tc>
                <a:tc hMerge="1">
                  <a:txBody>
                    <a:bodyPr/>
                    <a:lstStyle/>
                    <a:p>
                      <a:endParaRPr lang="en-US" sz="1100" dirty="0"/>
                    </a:p>
                  </a:txBody>
                  <a:tcPr/>
                </a:tc>
                <a:tc hMerge="1">
                  <a:txBody>
                    <a:bodyPr/>
                    <a:lstStyle/>
                    <a:p>
                      <a:endParaRPr lang="en-US" sz="1100" dirty="0"/>
                    </a:p>
                  </a:txBody>
                  <a:tcPr/>
                </a:tc>
                <a:tc hMerge="1">
                  <a:txBody>
                    <a:bodyPr/>
                    <a:lstStyle/>
                    <a:p>
                      <a:endParaRPr lang="en-US" dirty="0"/>
                    </a:p>
                  </a:txBody>
                  <a:tcPr/>
                </a:tc>
                <a:tc hMerge="1">
                  <a:txBody>
                    <a:bodyPr/>
                    <a:lstStyle/>
                    <a:p>
                      <a:endParaRPr lang="en-US" dirty="0"/>
                    </a:p>
                  </a:txBody>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144861">
                <a:tc vMerge="1">
                  <a:txBody>
                    <a:bodyPr/>
                    <a:lstStyle/>
                    <a:p>
                      <a:endParaRPr lang="en-US" sz="1100" dirty="0"/>
                    </a:p>
                  </a:txBody>
                  <a:tcPr/>
                </a:tc>
                <a:tc vMerge="1">
                  <a:txBody>
                    <a:bodyPr/>
                    <a:lstStyle/>
                    <a:p>
                      <a:endParaRPr lang="en-US" sz="1100" dirty="0"/>
                    </a:p>
                  </a:txBody>
                  <a:tcPr/>
                </a:tc>
                <a:tc>
                  <a:txBody>
                    <a:bodyPr/>
                    <a:lstStyle/>
                    <a:p>
                      <a:pPr algn="ctr"/>
                      <a:r>
                        <a:rPr lang="en-US" sz="1100" b="1" dirty="0" smtClean="0"/>
                        <a:t>10</a:t>
                      </a:r>
                      <a:endParaRPr lang="en-US" sz="11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100" b="1" dirty="0" smtClean="0"/>
                        <a:t>9</a:t>
                      </a:r>
                      <a:endParaRPr lang="en-US" sz="11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100" b="1" dirty="0" smtClean="0"/>
                        <a:t>8</a:t>
                      </a:r>
                      <a:endParaRPr lang="en-US" sz="11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100" b="1" dirty="0" smtClean="0"/>
                        <a:t>7</a:t>
                      </a:r>
                      <a:endParaRPr lang="en-US" sz="11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100" b="1" dirty="0" smtClean="0"/>
                        <a:t>6</a:t>
                      </a:r>
                      <a:endParaRPr lang="en-US" sz="11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100" b="1" dirty="0" smtClean="0"/>
                        <a:t>5</a:t>
                      </a:r>
                      <a:endParaRPr lang="en-US" sz="11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100" dirty="0" smtClean="0"/>
                        <a:t>…</a:t>
                      </a:r>
                      <a:endParaRPr lang="en-US" sz="11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190581">
                <a:tc>
                  <a:txBody>
                    <a:bodyPr/>
                    <a:lstStyle/>
                    <a:p>
                      <a:r>
                        <a:rPr lang="en-US" sz="1100" b="1" dirty="0" smtClean="0"/>
                        <a:t>Msg1</a:t>
                      </a:r>
                      <a:endParaRPr lang="en-US" sz="11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100" b="1" dirty="0" smtClean="0"/>
                        <a:t>0</a:t>
                      </a:r>
                      <a:endParaRPr lang="en-US" sz="11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100" b="1" dirty="0" smtClean="0"/>
                        <a:t>0</a:t>
                      </a:r>
                      <a:endParaRPr lang="en-US" sz="11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100" b="1" dirty="0" smtClean="0"/>
                        <a:t>0</a:t>
                      </a:r>
                      <a:endParaRPr lang="en-US" sz="11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100" b="1" dirty="0" smtClean="0"/>
                        <a:t>1</a:t>
                      </a:r>
                      <a:endParaRPr lang="en-US" sz="11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gridSpan="4">
                  <a:txBody>
                    <a:bodyPr/>
                    <a:lstStyle/>
                    <a:p>
                      <a:r>
                        <a:rPr lang="en-US" sz="1100" b="1" dirty="0" smtClean="0"/>
                        <a:t>Stop transmit</a:t>
                      </a:r>
                      <a:endParaRPr lang="en-US" sz="11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r>
              <a:tr h="160101">
                <a:tc>
                  <a:txBody>
                    <a:bodyPr/>
                    <a:lstStyle/>
                    <a:p>
                      <a:r>
                        <a:rPr lang="en-US" sz="1100" b="1" dirty="0" smtClean="0"/>
                        <a:t>Msg2</a:t>
                      </a:r>
                      <a:endParaRPr lang="en-US" sz="11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100" b="1" dirty="0" smtClean="0"/>
                        <a:t>0</a:t>
                      </a:r>
                      <a:endParaRPr lang="en-US" sz="11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100" b="1" dirty="0" smtClean="0"/>
                        <a:t>0</a:t>
                      </a:r>
                      <a:endParaRPr lang="en-US" sz="11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100" b="1" dirty="0" smtClean="0"/>
                        <a:t>0</a:t>
                      </a:r>
                      <a:endParaRPr lang="en-US" sz="11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100" b="1" dirty="0" smtClean="0"/>
                        <a:t>0</a:t>
                      </a:r>
                      <a:endParaRPr lang="en-US" sz="11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B050"/>
                    </a:solidFill>
                  </a:tcPr>
                </a:tc>
                <a:tc>
                  <a:txBody>
                    <a:bodyPr/>
                    <a:lstStyle/>
                    <a:p>
                      <a:pPr algn="ctr"/>
                      <a:r>
                        <a:rPr lang="en-US" sz="1100" b="1" dirty="0" smtClean="0"/>
                        <a:t>1</a:t>
                      </a:r>
                      <a:endParaRPr lang="en-US" sz="11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100" b="1" dirty="0" smtClean="0"/>
                        <a:t>0</a:t>
                      </a:r>
                      <a:endParaRPr lang="en-US" sz="11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100" b="1" dirty="0" smtClean="0"/>
                        <a:t>1</a:t>
                      </a:r>
                      <a:endParaRPr lang="en-US" sz="11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100" b="1" dirty="0" smtClean="0"/>
                        <a:t>…</a:t>
                      </a:r>
                      <a:endParaRPr lang="en-US" sz="11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205821">
                <a:tc>
                  <a:txBody>
                    <a:bodyPr/>
                    <a:lstStyle/>
                    <a:p>
                      <a:r>
                        <a:rPr lang="en-US" sz="1100" b="1" dirty="0" smtClean="0"/>
                        <a:t>CAN</a:t>
                      </a:r>
                      <a:r>
                        <a:rPr lang="en-US" sz="1100" b="1" baseline="0" dirty="0" smtClean="0"/>
                        <a:t> Data</a:t>
                      </a:r>
                      <a:endParaRPr lang="en-US" sz="11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100" b="1" dirty="0" smtClean="0"/>
                        <a:t>0</a:t>
                      </a:r>
                      <a:endParaRPr lang="en-US" sz="11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100" b="1" dirty="0" smtClean="0"/>
                        <a:t>0</a:t>
                      </a:r>
                      <a:endParaRPr lang="en-US" sz="11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100" b="1" dirty="0" smtClean="0"/>
                        <a:t>0</a:t>
                      </a:r>
                      <a:endParaRPr lang="en-US" sz="11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100" b="1" dirty="0" smtClean="0"/>
                        <a:t>0</a:t>
                      </a:r>
                      <a:endParaRPr lang="en-US" sz="11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B050"/>
                    </a:solidFill>
                  </a:tcPr>
                </a:tc>
                <a:tc>
                  <a:txBody>
                    <a:bodyPr/>
                    <a:lstStyle/>
                    <a:p>
                      <a:pPr algn="ctr"/>
                      <a:r>
                        <a:rPr lang="en-US" sz="1100" b="1" dirty="0" smtClean="0"/>
                        <a:t>1</a:t>
                      </a:r>
                      <a:endParaRPr lang="en-US" sz="11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100" b="1" dirty="0" smtClean="0"/>
                        <a:t>0</a:t>
                      </a:r>
                      <a:endParaRPr lang="en-US" sz="11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100" b="1" dirty="0" smtClean="0"/>
                        <a:t>1</a:t>
                      </a:r>
                      <a:endParaRPr lang="en-US" sz="11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100" b="1" dirty="0" smtClean="0"/>
                        <a:t>…</a:t>
                      </a:r>
                      <a:endParaRPr lang="en-US" sz="11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TextBox 11"/>
          <p:cNvSpPr txBox="1"/>
          <p:nvPr/>
        </p:nvSpPr>
        <p:spPr>
          <a:xfrm>
            <a:off x="0" y="307319"/>
            <a:ext cx="9144000" cy="369332"/>
          </a:xfrm>
          <a:prstGeom prst="rect">
            <a:avLst/>
          </a:prstGeom>
          <a:noFill/>
        </p:spPr>
        <p:txBody>
          <a:bodyPr wrap="square" rtlCol="0">
            <a:spAutoFit/>
          </a:bodyPr>
          <a:lstStyle/>
          <a:p>
            <a:pPr algn="ctr"/>
            <a:r>
              <a:rPr lang="en-US" b="1" dirty="0" smtClean="0"/>
              <a:t>Serial Interfaces</a:t>
            </a:r>
            <a:endParaRPr lang="en-US" b="1" dirty="0"/>
          </a:p>
        </p:txBody>
      </p:sp>
    </p:spTree>
    <p:extLst>
      <p:ext uri="{BB962C8B-B14F-4D97-AF65-F5344CB8AC3E}">
        <p14:creationId xmlns:p14="http://schemas.microsoft.com/office/powerpoint/2010/main" val="13585567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9" name="Straight Connector 138"/>
          <p:cNvCxnSpPr>
            <a:stCxn id="20" idx="1"/>
          </p:cNvCxnSpPr>
          <p:nvPr/>
        </p:nvCxnSpPr>
        <p:spPr>
          <a:xfrm flipH="1" flipV="1">
            <a:off x="5105400" y="4264088"/>
            <a:ext cx="762000" cy="17260"/>
          </a:xfrm>
          <a:prstGeom prst="line">
            <a:avLst/>
          </a:prstGeom>
        </p:spPr>
        <p:style>
          <a:lnRef idx="2">
            <a:schemeClr val="accent6"/>
          </a:lnRef>
          <a:fillRef idx="0">
            <a:schemeClr val="accent6"/>
          </a:fillRef>
          <a:effectRef idx="1">
            <a:schemeClr val="accent6"/>
          </a:effectRef>
          <a:fontRef idx="minor">
            <a:schemeClr val="tx1"/>
          </a:fontRef>
        </p:style>
      </p:cxnSp>
      <p:cxnSp>
        <p:nvCxnSpPr>
          <p:cNvPr id="141" name="Straight Arrow Connector 140"/>
          <p:cNvCxnSpPr/>
          <p:nvPr/>
        </p:nvCxnSpPr>
        <p:spPr>
          <a:xfrm flipV="1">
            <a:off x="5105400" y="3892258"/>
            <a:ext cx="0" cy="39275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43" name="Straight Arrow Connector 142"/>
          <p:cNvCxnSpPr/>
          <p:nvPr/>
        </p:nvCxnSpPr>
        <p:spPr>
          <a:xfrm>
            <a:off x="5105400" y="4286769"/>
            <a:ext cx="0" cy="1358527"/>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t="14302" b="12972"/>
          <a:stretch/>
        </p:blipFill>
        <p:spPr>
          <a:xfrm>
            <a:off x="5710592" y="762000"/>
            <a:ext cx="3028154" cy="1661159"/>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8449" y="3505200"/>
            <a:ext cx="2382488" cy="2590800"/>
          </a:xfrm>
          <a:prstGeom prst="rect">
            <a:avLst/>
          </a:prstGeom>
        </p:spPr>
      </p:pic>
      <p:sp>
        <p:nvSpPr>
          <p:cNvPr id="5" name="Rectangle 4"/>
          <p:cNvSpPr/>
          <p:nvPr/>
        </p:nvSpPr>
        <p:spPr>
          <a:xfrm>
            <a:off x="2903319" y="3189064"/>
            <a:ext cx="5614546" cy="32004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183396" y="3375647"/>
            <a:ext cx="1524000" cy="609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236925" y="5585447"/>
            <a:ext cx="1524000" cy="6096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entagon 7"/>
          <p:cNvSpPr/>
          <p:nvPr/>
        </p:nvSpPr>
        <p:spPr>
          <a:xfrm>
            <a:off x="4938993" y="3407626"/>
            <a:ext cx="978408" cy="484632"/>
          </a:xfrm>
          <a:prstGeom prst="homePlat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entagon 8"/>
          <p:cNvSpPr/>
          <p:nvPr/>
        </p:nvSpPr>
        <p:spPr>
          <a:xfrm>
            <a:off x="5029200" y="5647931"/>
            <a:ext cx="978408" cy="484632"/>
          </a:xfrm>
          <a:prstGeom prst="homePlat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rapezoid 9"/>
          <p:cNvSpPr/>
          <p:nvPr/>
        </p:nvSpPr>
        <p:spPr>
          <a:xfrm rot="5400000">
            <a:off x="3115856" y="4628363"/>
            <a:ext cx="560164" cy="344475"/>
          </a:xfrm>
          <a:prstGeom prst="trapezoid">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739468" y="4573022"/>
            <a:ext cx="992489" cy="432483"/>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913326" y="4565229"/>
            <a:ext cx="992489" cy="432483"/>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p:nvPr/>
        </p:nvCxnSpPr>
        <p:spPr>
          <a:xfrm>
            <a:off x="6477000" y="3189064"/>
            <a:ext cx="0" cy="3200400"/>
          </a:xfrm>
          <a:prstGeom prst="line">
            <a:avLst/>
          </a:prstGeom>
          <a:ln>
            <a:solidFill>
              <a:schemeClr val="tx1">
                <a:lumMod val="75000"/>
                <a:lumOff val="25000"/>
              </a:schemeClr>
            </a:solidFill>
            <a:prstDash val="dash"/>
          </a:ln>
        </p:spPr>
        <p:style>
          <a:lnRef idx="2">
            <a:schemeClr val="dk1"/>
          </a:lnRef>
          <a:fillRef idx="0">
            <a:schemeClr val="dk1"/>
          </a:fillRef>
          <a:effectRef idx="1">
            <a:schemeClr val="dk1"/>
          </a:effectRef>
          <a:fontRef idx="minor">
            <a:schemeClr val="tx1"/>
          </a:fontRef>
        </p:style>
      </p:cxnSp>
      <p:cxnSp>
        <p:nvCxnSpPr>
          <p:cNvPr id="15" name="Straight Connector 14"/>
          <p:cNvCxnSpPr/>
          <p:nvPr/>
        </p:nvCxnSpPr>
        <p:spPr>
          <a:xfrm>
            <a:off x="6553200" y="3181270"/>
            <a:ext cx="0" cy="3200400"/>
          </a:xfrm>
          <a:prstGeom prst="line">
            <a:avLst/>
          </a:prstGeom>
          <a:ln>
            <a:solidFill>
              <a:schemeClr val="tx1">
                <a:lumMod val="75000"/>
                <a:lumOff val="25000"/>
              </a:schemeClr>
            </a:solidFill>
            <a:prstDash val="dash"/>
          </a:ln>
        </p:spPr>
        <p:style>
          <a:lnRef idx="2">
            <a:schemeClr val="dk1"/>
          </a:lnRef>
          <a:fillRef idx="0">
            <a:schemeClr val="dk1"/>
          </a:fillRef>
          <a:effectRef idx="1">
            <a:schemeClr val="dk1"/>
          </a:effectRef>
          <a:fontRef idx="minor">
            <a:schemeClr val="tx1"/>
          </a:fontRef>
        </p:style>
      </p:cxnSp>
      <p:sp>
        <p:nvSpPr>
          <p:cNvPr id="16" name="Rectangle 15"/>
          <p:cNvSpPr/>
          <p:nvPr/>
        </p:nvSpPr>
        <p:spPr>
          <a:xfrm>
            <a:off x="6324600" y="3680447"/>
            <a:ext cx="381000" cy="350495"/>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324600" y="4606222"/>
            <a:ext cx="381000" cy="350495"/>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6332787" y="5539752"/>
            <a:ext cx="381000" cy="350495"/>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7086600" y="4800600"/>
            <a:ext cx="1219200" cy="1295400"/>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867400" y="4095750"/>
            <a:ext cx="432126" cy="371196"/>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7224669" y="3434765"/>
            <a:ext cx="762000" cy="550482"/>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p:nvPr/>
        </p:nvCxnSpPr>
        <p:spPr>
          <a:xfrm>
            <a:off x="5105400" y="1447800"/>
            <a:ext cx="1295400"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5" name="Straight Connector 24"/>
          <p:cNvCxnSpPr/>
          <p:nvPr/>
        </p:nvCxnSpPr>
        <p:spPr>
          <a:xfrm>
            <a:off x="5105400" y="1447800"/>
            <a:ext cx="0" cy="1295400"/>
          </a:xfrm>
          <a:prstGeom prst="line">
            <a:avLst/>
          </a:prstGeom>
        </p:spPr>
        <p:style>
          <a:lnRef idx="3">
            <a:schemeClr val="accent2"/>
          </a:lnRef>
          <a:fillRef idx="0">
            <a:schemeClr val="accent2"/>
          </a:fillRef>
          <a:effectRef idx="2">
            <a:schemeClr val="accent2"/>
          </a:effectRef>
          <a:fontRef idx="minor">
            <a:schemeClr val="tx1"/>
          </a:fontRef>
        </p:style>
      </p:cxnSp>
      <p:cxnSp>
        <p:nvCxnSpPr>
          <p:cNvPr id="27" name="Straight Connector 26"/>
          <p:cNvCxnSpPr/>
          <p:nvPr/>
        </p:nvCxnSpPr>
        <p:spPr>
          <a:xfrm>
            <a:off x="5105400" y="2743200"/>
            <a:ext cx="3633346"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Straight Connector 28"/>
          <p:cNvCxnSpPr/>
          <p:nvPr/>
        </p:nvCxnSpPr>
        <p:spPr>
          <a:xfrm>
            <a:off x="8738746" y="2743200"/>
            <a:ext cx="0" cy="2705100"/>
          </a:xfrm>
          <a:prstGeom prst="line">
            <a:avLst/>
          </a:prstGeom>
        </p:spPr>
        <p:style>
          <a:lnRef idx="3">
            <a:schemeClr val="accent2"/>
          </a:lnRef>
          <a:fillRef idx="0">
            <a:schemeClr val="accent2"/>
          </a:fillRef>
          <a:effectRef idx="2">
            <a:schemeClr val="accent2"/>
          </a:effectRef>
          <a:fontRef idx="minor">
            <a:schemeClr val="tx1"/>
          </a:fontRef>
        </p:style>
      </p:cxnSp>
      <p:cxnSp>
        <p:nvCxnSpPr>
          <p:cNvPr id="31" name="Straight Connector 30"/>
          <p:cNvCxnSpPr>
            <a:stCxn id="19" idx="3"/>
          </p:cNvCxnSpPr>
          <p:nvPr/>
        </p:nvCxnSpPr>
        <p:spPr>
          <a:xfrm>
            <a:off x="8305800" y="5448300"/>
            <a:ext cx="432946" cy="0"/>
          </a:xfrm>
          <a:prstGeom prst="line">
            <a:avLst/>
          </a:prstGeom>
        </p:spPr>
        <p:style>
          <a:lnRef idx="3">
            <a:schemeClr val="accent2"/>
          </a:lnRef>
          <a:fillRef idx="0">
            <a:schemeClr val="accent2"/>
          </a:fillRef>
          <a:effectRef idx="2">
            <a:schemeClr val="accent2"/>
          </a:effectRef>
          <a:fontRef idx="minor">
            <a:schemeClr val="tx1"/>
          </a:fontRef>
        </p:style>
      </p:cxnSp>
      <p:sp>
        <p:nvSpPr>
          <p:cNvPr id="33" name="TextBox 32"/>
          <p:cNvSpPr txBox="1"/>
          <p:nvPr/>
        </p:nvSpPr>
        <p:spPr>
          <a:xfrm>
            <a:off x="4425908" y="1592579"/>
            <a:ext cx="574196" cy="369332"/>
          </a:xfrm>
          <a:prstGeom prst="rect">
            <a:avLst/>
          </a:prstGeom>
          <a:noFill/>
        </p:spPr>
        <p:txBody>
          <a:bodyPr wrap="none" rtlCol="0">
            <a:spAutoFit/>
          </a:bodyPr>
          <a:lstStyle/>
          <a:p>
            <a:r>
              <a:rPr lang="en-US" b="1" dirty="0" smtClean="0">
                <a:solidFill>
                  <a:schemeClr val="accent2"/>
                </a:solidFill>
              </a:rPr>
              <a:t>USB</a:t>
            </a:r>
            <a:endParaRPr lang="en-US" b="1" dirty="0">
              <a:solidFill>
                <a:schemeClr val="accent2"/>
              </a:solidFill>
            </a:endParaRPr>
          </a:p>
        </p:txBody>
      </p:sp>
      <p:sp>
        <p:nvSpPr>
          <p:cNvPr id="34" name="TextBox 33"/>
          <p:cNvSpPr txBox="1"/>
          <p:nvPr/>
        </p:nvSpPr>
        <p:spPr>
          <a:xfrm>
            <a:off x="5120514" y="3505200"/>
            <a:ext cx="502061" cy="307777"/>
          </a:xfrm>
          <a:prstGeom prst="rect">
            <a:avLst/>
          </a:prstGeom>
          <a:noFill/>
        </p:spPr>
        <p:txBody>
          <a:bodyPr wrap="none" rtlCol="0">
            <a:spAutoFit/>
          </a:bodyPr>
          <a:lstStyle/>
          <a:p>
            <a:r>
              <a:rPr lang="en-US" sz="1400" b="1" dirty="0" smtClean="0"/>
              <a:t>ADC</a:t>
            </a:r>
            <a:endParaRPr lang="en-US" sz="1400" b="1" dirty="0"/>
          </a:p>
        </p:txBody>
      </p:sp>
      <p:sp>
        <p:nvSpPr>
          <p:cNvPr id="35" name="TextBox 34"/>
          <p:cNvSpPr txBox="1"/>
          <p:nvPr/>
        </p:nvSpPr>
        <p:spPr>
          <a:xfrm>
            <a:off x="5186008" y="5722455"/>
            <a:ext cx="502061" cy="307777"/>
          </a:xfrm>
          <a:prstGeom prst="rect">
            <a:avLst/>
          </a:prstGeom>
          <a:noFill/>
        </p:spPr>
        <p:txBody>
          <a:bodyPr wrap="none" rtlCol="0">
            <a:spAutoFit/>
          </a:bodyPr>
          <a:lstStyle/>
          <a:p>
            <a:r>
              <a:rPr lang="en-US" sz="1400" b="1" dirty="0" smtClean="0"/>
              <a:t>ADC</a:t>
            </a:r>
            <a:endParaRPr lang="en-US" sz="1400" b="1" dirty="0"/>
          </a:p>
        </p:txBody>
      </p:sp>
      <p:sp>
        <p:nvSpPr>
          <p:cNvPr id="36" name="TextBox 35"/>
          <p:cNvSpPr txBox="1"/>
          <p:nvPr/>
        </p:nvSpPr>
        <p:spPr>
          <a:xfrm>
            <a:off x="3395938" y="3526558"/>
            <a:ext cx="583814" cy="307777"/>
          </a:xfrm>
          <a:prstGeom prst="rect">
            <a:avLst/>
          </a:prstGeom>
          <a:noFill/>
        </p:spPr>
        <p:txBody>
          <a:bodyPr wrap="none" rtlCol="0">
            <a:spAutoFit/>
          </a:bodyPr>
          <a:lstStyle/>
          <a:p>
            <a:r>
              <a:rPr lang="en-US" sz="1400" b="1" dirty="0" smtClean="0"/>
              <a:t>Amp.</a:t>
            </a:r>
            <a:endParaRPr lang="en-US" sz="1400" b="1" dirty="0"/>
          </a:p>
        </p:txBody>
      </p:sp>
      <p:sp>
        <p:nvSpPr>
          <p:cNvPr id="37" name="TextBox 36"/>
          <p:cNvSpPr txBox="1"/>
          <p:nvPr/>
        </p:nvSpPr>
        <p:spPr>
          <a:xfrm>
            <a:off x="3447561" y="5736358"/>
            <a:ext cx="583814" cy="307777"/>
          </a:xfrm>
          <a:prstGeom prst="rect">
            <a:avLst/>
          </a:prstGeom>
          <a:noFill/>
        </p:spPr>
        <p:txBody>
          <a:bodyPr wrap="none" rtlCol="0">
            <a:spAutoFit/>
          </a:bodyPr>
          <a:lstStyle/>
          <a:p>
            <a:r>
              <a:rPr lang="en-US" sz="1400" b="1" dirty="0" smtClean="0"/>
              <a:t>Amp.</a:t>
            </a:r>
            <a:endParaRPr lang="en-US" sz="1400" b="1" dirty="0"/>
          </a:p>
        </p:txBody>
      </p:sp>
      <p:sp>
        <p:nvSpPr>
          <p:cNvPr id="38" name="Isosceles Triangle 37"/>
          <p:cNvSpPr/>
          <p:nvPr/>
        </p:nvSpPr>
        <p:spPr>
          <a:xfrm rot="5400000">
            <a:off x="4051213" y="3430612"/>
            <a:ext cx="417525" cy="457200"/>
          </a:xfrm>
          <a:prstGeom prst="triangl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rot="5400000">
            <a:off x="4135459" y="5658638"/>
            <a:ext cx="417525" cy="457200"/>
          </a:xfrm>
          <a:prstGeom prst="triangl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3839321" y="4627581"/>
            <a:ext cx="792781" cy="307777"/>
          </a:xfrm>
          <a:prstGeom prst="rect">
            <a:avLst/>
          </a:prstGeom>
          <a:noFill/>
        </p:spPr>
        <p:txBody>
          <a:bodyPr wrap="none" rtlCol="0">
            <a:spAutoFit/>
          </a:bodyPr>
          <a:lstStyle/>
          <a:p>
            <a:r>
              <a:rPr lang="en-US" sz="1400" b="1" dirty="0" smtClean="0"/>
              <a:t>I/O Reg</a:t>
            </a:r>
            <a:r>
              <a:rPr lang="en-US" sz="1400" b="1" dirty="0"/>
              <a:t>.</a:t>
            </a:r>
          </a:p>
        </p:txBody>
      </p:sp>
      <p:sp>
        <p:nvSpPr>
          <p:cNvPr id="41" name="TextBox 40"/>
          <p:cNvSpPr txBox="1"/>
          <p:nvPr/>
        </p:nvSpPr>
        <p:spPr>
          <a:xfrm>
            <a:off x="5013179" y="4618213"/>
            <a:ext cx="792781" cy="307777"/>
          </a:xfrm>
          <a:prstGeom prst="rect">
            <a:avLst/>
          </a:prstGeom>
          <a:noFill/>
        </p:spPr>
        <p:txBody>
          <a:bodyPr wrap="none" rtlCol="0">
            <a:spAutoFit/>
          </a:bodyPr>
          <a:lstStyle/>
          <a:p>
            <a:r>
              <a:rPr lang="en-US" sz="1400" b="1" dirty="0" smtClean="0"/>
              <a:t>I/O Reg</a:t>
            </a:r>
            <a:r>
              <a:rPr lang="en-US" sz="1400" b="1" dirty="0"/>
              <a:t>.</a:t>
            </a:r>
          </a:p>
        </p:txBody>
      </p:sp>
      <p:sp>
        <p:nvSpPr>
          <p:cNvPr id="42" name="TextBox 41"/>
          <p:cNvSpPr txBox="1"/>
          <p:nvPr/>
        </p:nvSpPr>
        <p:spPr>
          <a:xfrm>
            <a:off x="7435551" y="5160949"/>
            <a:ext cx="521297" cy="461665"/>
          </a:xfrm>
          <a:prstGeom prst="rect">
            <a:avLst/>
          </a:prstGeom>
          <a:noFill/>
        </p:spPr>
        <p:txBody>
          <a:bodyPr wrap="none" rtlCol="0">
            <a:spAutoFit/>
          </a:bodyPr>
          <a:lstStyle/>
          <a:p>
            <a:r>
              <a:rPr lang="en-US" sz="2400" b="1" dirty="0" smtClean="0"/>
              <a:t>µC</a:t>
            </a:r>
            <a:endParaRPr lang="en-US" sz="2400" b="1" dirty="0"/>
          </a:p>
        </p:txBody>
      </p:sp>
      <p:sp>
        <p:nvSpPr>
          <p:cNvPr id="43" name="TextBox 42"/>
          <p:cNvSpPr txBox="1"/>
          <p:nvPr/>
        </p:nvSpPr>
        <p:spPr>
          <a:xfrm>
            <a:off x="5888836" y="4131128"/>
            <a:ext cx="410690" cy="307777"/>
          </a:xfrm>
          <a:prstGeom prst="rect">
            <a:avLst/>
          </a:prstGeom>
          <a:noFill/>
        </p:spPr>
        <p:txBody>
          <a:bodyPr wrap="none" rtlCol="0">
            <a:spAutoFit/>
          </a:bodyPr>
          <a:lstStyle/>
          <a:p>
            <a:r>
              <a:rPr lang="en-US" sz="1400" b="1" dirty="0" err="1" smtClean="0"/>
              <a:t>Clk</a:t>
            </a:r>
            <a:endParaRPr lang="en-US" sz="1400" b="1" dirty="0"/>
          </a:p>
        </p:txBody>
      </p:sp>
      <p:sp>
        <p:nvSpPr>
          <p:cNvPr id="44" name="TextBox 43"/>
          <p:cNvSpPr txBox="1"/>
          <p:nvPr/>
        </p:nvSpPr>
        <p:spPr>
          <a:xfrm>
            <a:off x="7187990" y="3556117"/>
            <a:ext cx="835357" cy="307777"/>
          </a:xfrm>
          <a:prstGeom prst="rect">
            <a:avLst/>
          </a:prstGeom>
          <a:noFill/>
        </p:spPr>
        <p:txBody>
          <a:bodyPr wrap="none" rtlCol="0">
            <a:spAutoFit/>
          </a:bodyPr>
          <a:lstStyle/>
          <a:p>
            <a:r>
              <a:rPr lang="en-US" sz="1400" b="1" dirty="0" smtClean="0"/>
              <a:t>EEPROM</a:t>
            </a:r>
            <a:endParaRPr lang="en-US" sz="1400" b="1" dirty="0"/>
          </a:p>
        </p:txBody>
      </p:sp>
      <p:cxnSp>
        <p:nvCxnSpPr>
          <p:cNvPr id="47" name="Straight Connector 46"/>
          <p:cNvCxnSpPr>
            <a:stCxn id="6" idx="1"/>
          </p:cNvCxnSpPr>
          <p:nvPr/>
        </p:nvCxnSpPr>
        <p:spPr>
          <a:xfrm flipH="1">
            <a:off x="2514600" y="3680447"/>
            <a:ext cx="668796"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50" name="Straight Connector 49"/>
          <p:cNvCxnSpPr/>
          <p:nvPr/>
        </p:nvCxnSpPr>
        <p:spPr>
          <a:xfrm flipH="1">
            <a:off x="2554904" y="5876343"/>
            <a:ext cx="668796"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52" name="Straight Arrow Connector 51"/>
          <p:cNvCxnSpPr/>
          <p:nvPr/>
        </p:nvCxnSpPr>
        <p:spPr>
          <a:xfrm flipV="1">
            <a:off x="2286000" y="3680446"/>
            <a:ext cx="228600" cy="758459"/>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54" name="Straight Arrow Connector 53"/>
          <p:cNvCxnSpPr/>
          <p:nvPr/>
        </p:nvCxnSpPr>
        <p:spPr>
          <a:xfrm>
            <a:off x="2286000" y="5080683"/>
            <a:ext cx="268904" cy="809564"/>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60" name="Straight Arrow Connector 59"/>
          <p:cNvCxnSpPr>
            <a:endCxn id="8" idx="1"/>
          </p:cNvCxnSpPr>
          <p:nvPr/>
        </p:nvCxnSpPr>
        <p:spPr>
          <a:xfrm flipV="1">
            <a:off x="4590445" y="3649942"/>
            <a:ext cx="348548" cy="9146"/>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65" name="Straight Arrow Connector 64"/>
          <p:cNvCxnSpPr/>
          <p:nvPr/>
        </p:nvCxnSpPr>
        <p:spPr>
          <a:xfrm>
            <a:off x="4707396" y="5887238"/>
            <a:ext cx="324800" cy="8716"/>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69" name="Straight Connector 68"/>
          <p:cNvCxnSpPr>
            <a:stCxn id="8" idx="3"/>
          </p:cNvCxnSpPr>
          <p:nvPr/>
        </p:nvCxnSpPr>
        <p:spPr>
          <a:xfrm>
            <a:off x="5917401" y="3649942"/>
            <a:ext cx="178599" cy="0"/>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cxnSp>
        <p:nvCxnSpPr>
          <p:cNvPr id="71" name="Straight Connector 70"/>
          <p:cNvCxnSpPr/>
          <p:nvPr/>
        </p:nvCxnSpPr>
        <p:spPr>
          <a:xfrm>
            <a:off x="6096000" y="3659212"/>
            <a:ext cx="0" cy="204682"/>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cxnSp>
        <p:nvCxnSpPr>
          <p:cNvPr id="73" name="Straight Arrow Connector 72"/>
          <p:cNvCxnSpPr>
            <a:endCxn id="16" idx="1"/>
          </p:cNvCxnSpPr>
          <p:nvPr/>
        </p:nvCxnSpPr>
        <p:spPr>
          <a:xfrm flipV="1">
            <a:off x="6096000" y="3855695"/>
            <a:ext cx="228600" cy="12280"/>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cxnSp>
        <p:nvCxnSpPr>
          <p:cNvPr id="76" name="Straight Connector 75"/>
          <p:cNvCxnSpPr>
            <a:stCxn id="9" idx="3"/>
          </p:cNvCxnSpPr>
          <p:nvPr/>
        </p:nvCxnSpPr>
        <p:spPr>
          <a:xfrm flipV="1">
            <a:off x="6007608" y="5876343"/>
            <a:ext cx="101346" cy="13904"/>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cxnSp>
        <p:nvCxnSpPr>
          <p:cNvPr id="81" name="Straight Connector 80"/>
          <p:cNvCxnSpPr/>
          <p:nvPr/>
        </p:nvCxnSpPr>
        <p:spPr>
          <a:xfrm flipV="1">
            <a:off x="6108954" y="5678475"/>
            <a:ext cx="0" cy="208764"/>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cxnSp>
        <p:nvCxnSpPr>
          <p:cNvPr id="83" name="Straight Arrow Connector 82"/>
          <p:cNvCxnSpPr/>
          <p:nvPr/>
        </p:nvCxnSpPr>
        <p:spPr>
          <a:xfrm>
            <a:off x="6108954" y="5678475"/>
            <a:ext cx="215646" cy="0"/>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cxnSp>
        <p:nvCxnSpPr>
          <p:cNvPr id="86" name="Straight Connector 85"/>
          <p:cNvCxnSpPr>
            <a:stCxn id="16" idx="3"/>
          </p:cNvCxnSpPr>
          <p:nvPr/>
        </p:nvCxnSpPr>
        <p:spPr>
          <a:xfrm flipV="1">
            <a:off x="6705600" y="3855694"/>
            <a:ext cx="216473" cy="1"/>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a:off x="6922073" y="3861835"/>
            <a:ext cx="0" cy="68076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6922073" y="4542599"/>
            <a:ext cx="417215"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a:off x="7339288" y="4542599"/>
            <a:ext cx="0" cy="24666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a:stCxn id="18" idx="3"/>
          </p:cNvCxnSpPr>
          <p:nvPr/>
        </p:nvCxnSpPr>
        <p:spPr>
          <a:xfrm flipV="1">
            <a:off x="6713787" y="5714999"/>
            <a:ext cx="372813" cy="1"/>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p:nvPr/>
        </p:nvCxnSpPr>
        <p:spPr>
          <a:xfrm>
            <a:off x="6900193" y="5257800"/>
            <a:ext cx="186407" cy="0"/>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101" name="Straight Arrow Connector 100"/>
          <p:cNvCxnSpPr>
            <a:endCxn id="17" idx="3"/>
          </p:cNvCxnSpPr>
          <p:nvPr/>
        </p:nvCxnSpPr>
        <p:spPr>
          <a:xfrm flipH="1">
            <a:off x="6705600" y="4780610"/>
            <a:ext cx="194593" cy="860"/>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104" name="Straight Connector 103"/>
          <p:cNvCxnSpPr/>
          <p:nvPr/>
        </p:nvCxnSpPr>
        <p:spPr>
          <a:xfrm flipV="1">
            <a:off x="6900193" y="4627581"/>
            <a:ext cx="0" cy="630219"/>
          </a:xfrm>
          <a:prstGeom prst="line">
            <a:avLst/>
          </a:prstGeom>
        </p:spPr>
        <p:style>
          <a:lnRef idx="2">
            <a:schemeClr val="accent5"/>
          </a:lnRef>
          <a:fillRef idx="0">
            <a:schemeClr val="accent5"/>
          </a:fillRef>
          <a:effectRef idx="1">
            <a:schemeClr val="accent5"/>
          </a:effectRef>
          <a:fontRef idx="minor">
            <a:schemeClr val="tx1"/>
          </a:fontRef>
        </p:style>
      </p:cxnSp>
      <p:cxnSp>
        <p:nvCxnSpPr>
          <p:cNvPr id="109" name="Straight Connector 108"/>
          <p:cNvCxnSpPr/>
          <p:nvPr/>
        </p:nvCxnSpPr>
        <p:spPr>
          <a:xfrm>
            <a:off x="6900193" y="4626722"/>
            <a:ext cx="796006" cy="859"/>
          </a:xfrm>
          <a:prstGeom prst="line">
            <a:avLst/>
          </a:prstGeom>
        </p:spPr>
        <p:style>
          <a:lnRef idx="2">
            <a:schemeClr val="accent5"/>
          </a:lnRef>
          <a:fillRef idx="0">
            <a:schemeClr val="accent5"/>
          </a:fillRef>
          <a:effectRef idx="1">
            <a:schemeClr val="accent5"/>
          </a:effectRef>
          <a:fontRef idx="minor">
            <a:schemeClr val="tx1"/>
          </a:fontRef>
        </p:style>
      </p:cxnSp>
      <p:cxnSp>
        <p:nvCxnSpPr>
          <p:cNvPr id="111" name="Straight Arrow Connector 110"/>
          <p:cNvCxnSpPr/>
          <p:nvPr/>
        </p:nvCxnSpPr>
        <p:spPr>
          <a:xfrm flipV="1">
            <a:off x="7696200" y="3985247"/>
            <a:ext cx="0" cy="641475"/>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113" name="Straight Arrow Connector 112"/>
          <p:cNvCxnSpPr>
            <a:stCxn id="17" idx="1"/>
            <a:endCxn id="12" idx="3"/>
          </p:cNvCxnSpPr>
          <p:nvPr/>
        </p:nvCxnSpPr>
        <p:spPr>
          <a:xfrm flipH="1">
            <a:off x="5905815" y="4781470"/>
            <a:ext cx="418785" cy="1"/>
          </a:xfrm>
          <a:prstGeom prst="straightConnector1">
            <a:avLst/>
          </a:prstGeom>
          <a:ln>
            <a:headEnd type="arrow"/>
            <a:tailEnd type="arrow"/>
          </a:ln>
        </p:spPr>
        <p:style>
          <a:lnRef idx="2">
            <a:schemeClr val="accent5"/>
          </a:lnRef>
          <a:fillRef idx="0">
            <a:schemeClr val="accent5"/>
          </a:fillRef>
          <a:effectRef idx="1">
            <a:schemeClr val="accent5"/>
          </a:effectRef>
          <a:fontRef idx="minor">
            <a:schemeClr val="tx1"/>
          </a:fontRef>
        </p:style>
      </p:cxnSp>
      <p:cxnSp>
        <p:nvCxnSpPr>
          <p:cNvPr id="115" name="Straight Arrow Connector 114"/>
          <p:cNvCxnSpPr>
            <a:stCxn id="12" idx="1"/>
            <a:endCxn id="11" idx="3"/>
          </p:cNvCxnSpPr>
          <p:nvPr/>
        </p:nvCxnSpPr>
        <p:spPr>
          <a:xfrm flipH="1">
            <a:off x="4731957" y="4781471"/>
            <a:ext cx="181369" cy="7793"/>
          </a:xfrm>
          <a:prstGeom prst="straightConnector1">
            <a:avLst/>
          </a:prstGeom>
          <a:ln>
            <a:headEnd type="arrow"/>
            <a:tailEnd type="arrow"/>
          </a:ln>
        </p:spPr>
        <p:style>
          <a:lnRef idx="2">
            <a:schemeClr val="accent5"/>
          </a:lnRef>
          <a:fillRef idx="0">
            <a:schemeClr val="accent5"/>
          </a:fillRef>
          <a:effectRef idx="1">
            <a:schemeClr val="accent5"/>
          </a:effectRef>
          <a:fontRef idx="minor">
            <a:schemeClr val="tx1"/>
          </a:fontRef>
        </p:style>
      </p:cxnSp>
      <p:cxnSp>
        <p:nvCxnSpPr>
          <p:cNvPr id="117" name="Straight Arrow Connector 116"/>
          <p:cNvCxnSpPr>
            <a:stCxn id="11" idx="1"/>
            <a:endCxn id="10" idx="0"/>
          </p:cNvCxnSpPr>
          <p:nvPr/>
        </p:nvCxnSpPr>
        <p:spPr>
          <a:xfrm flipH="1">
            <a:off x="3568176" y="4789264"/>
            <a:ext cx="171292" cy="11337"/>
          </a:xfrm>
          <a:prstGeom prst="straightConnector1">
            <a:avLst/>
          </a:prstGeom>
          <a:ln>
            <a:headEnd type="arrow"/>
            <a:tailEnd type="arrow"/>
          </a:ln>
        </p:spPr>
        <p:style>
          <a:lnRef idx="2">
            <a:schemeClr val="accent5"/>
          </a:lnRef>
          <a:fillRef idx="0">
            <a:schemeClr val="accent5"/>
          </a:fillRef>
          <a:effectRef idx="1">
            <a:schemeClr val="accent5"/>
          </a:effectRef>
          <a:fontRef idx="minor">
            <a:schemeClr val="tx1"/>
          </a:fontRef>
        </p:style>
      </p:cxnSp>
      <p:cxnSp>
        <p:nvCxnSpPr>
          <p:cNvPr id="119" name="Straight Connector 118"/>
          <p:cNvCxnSpPr/>
          <p:nvPr/>
        </p:nvCxnSpPr>
        <p:spPr>
          <a:xfrm flipH="1">
            <a:off x="3048000" y="4626722"/>
            <a:ext cx="18892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21" name="Straight Connector 120"/>
          <p:cNvCxnSpPr/>
          <p:nvPr/>
        </p:nvCxnSpPr>
        <p:spPr>
          <a:xfrm flipV="1">
            <a:off x="3048000" y="4095750"/>
            <a:ext cx="0" cy="531831"/>
          </a:xfrm>
          <a:prstGeom prst="line">
            <a:avLst/>
          </a:prstGeom>
        </p:spPr>
        <p:style>
          <a:lnRef idx="2">
            <a:schemeClr val="accent5"/>
          </a:lnRef>
          <a:fillRef idx="0">
            <a:schemeClr val="accent5"/>
          </a:fillRef>
          <a:effectRef idx="1">
            <a:schemeClr val="accent5"/>
          </a:effectRef>
          <a:fontRef idx="minor">
            <a:schemeClr val="tx1"/>
          </a:fontRef>
        </p:style>
      </p:cxnSp>
      <p:cxnSp>
        <p:nvCxnSpPr>
          <p:cNvPr id="123" name="Straight Arrow Connector 122"/>
          <p:cNvCxnSpPr/>
          <p:nvPr/>
        </p:nvCxnSpPr>
        <p:spPr>
          <a:xfrm flipH="1">
            <a:off x="2667000" y="4095750"/>
            <a:ext cx="381000" cy="0"/>
          </a:xfrm>
          <a:prstGeom prst="straightConnector1">
            <a:avLst/>
          </a:prstGeom>
          <a:ln>
            <a:headEnd type="arrow"/>
            <a:tailEnd type="arrow"/>
          </a:ln>
        </p:spPr>
        <p:style>
          <a:lnRef idx="2">
            <a:schemeClr val="accent5"/>
          </a:lnRef>
          <a:fillRef idx="0">
            <a:schemeClr val="accent5"/>
          </a:fillRef>
          <a:effectRef idx="1">
            <a:schemeClr val="accent5"/>
          </a:effectRef>
          <a:fontRef idx="minor">
            <a:schemeClr val="tx1"/>
          </a:fontRef>
        </p:style>
      </p:cxnSp>
      <p:cxnSp>
        <p:nvCxnSpPr>
          <p:cNvPr id="125" name="Straight Connector 124"/>
          <p:cNvCxnSpPr/>
          <p:nvPr/>
        </p:nvCxnSpPr>
        <p:spPr>
          <a:xfrm flipH="1">
            <a:off x="3048000" y="4934499"/>
            <a:ext cx="188926"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28" name="Straight Connector 127"/>
          <p:cNvCxnSpPr/>
          <p:nvPr/>
        </p:nvCxnSpPr>
        <p:spPr>
          <a:xfrm>
            <a:off x="3048000" y="4925990"/>
            <a:ext cx="0" cy="528748"/>
          </a:xfrm>
          <a:prstGeom prst="line">
            <a:avLst/>
          </a:prstGeom>
        </p:spPr>
        <p:style>
          <a:lnRef idx="2">
            <a:schemeClr val="accent5"/>
          </a:lnRef>
          <a:fillRef idx="0">
            <a:schemeClr val="accent5"/>
          </a:fillRef>
          <a:effectRef idx="1">
            <a:schemeClr val="accent5"/>
          </a:effectRef>
          <a:fontRef idx="minor">
            <a:schemeClr val="tx1"/>
          </a:fontRef>
        </p:style>
      </p:cxnSp>
      <p:cxnSp>
        <p:nvCxnSpPr>
          <p:cNvPr id="130" name="Straight Arrow Connector 129"/>
          <p:cNvCxnSpPr/>
          <p:nvPr/>
        </p:nvCxnSpPr>
        <p:spPr>
          <a:xfrm flipH="1">
            <a:off x="2667000" y="5448300"/>
            <a:ext cx="381000" cy="0"/>
          </a:xfrm>
          <a:prstGeom prst="straightConnector1">
            <a:avLst/>
          </a:prstGeom>
          <a:ln>
            <a:headEnd type="arrow"/>
            <a:tailEnd type="arrow"/>
          </a:ln>
        </p:spPr>
        <p:style>
          <a:lnRef idx="2">
            <a:schemeClr val="accent5"/>
          </a:lnRef>
          <a:fillRef idx="0">
            <a:schemeClr val="accent5"/>
          </a:fillRef>
          <a:effectRef idx="1">
            <a:schemeClr val="accent5"/>
          </a:effectRef>
          <a:fontRef idx="minor">
            <a:schemeClr val="tx1"/>
          </a:fontRef>
        </p:style>
      </p:cxnSp>
      <p:sp>
        <p:nvSpPr>
          <p:cNvPr id="132" name="Down Arrow 131"/>
          <p:cNvSpPr/>
          <p:nvPr/>
        </p:nvSpPr>
        <p:spPr>
          <a:xfrm>
            <a:off x="4080570" y="5027092"/>
            <a:ext cx="252865" cy="512660"/>
          </a:xfrm>
          <a:prstGeom prst="downArrow">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Down Arrow 132"/>
          <p:cNvSpPr/>
          <p:nvPr/>
        </p:nvSpPr>
        <p:spPr>
          <a:xfrm>
            <a:off x="5283137" y="5025670"/>
            <a:ext cx="252865" cy="596944"/>
          </a:xfrm>
          <a:prstGeom prst="downArrow">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Down Arrow 133"/>
          <p:cNvSpPr/>
          <p:nvPr/>
        </p:nvSpPr>
        <p:spPr>
          <a:xfrm rot="10800000">
            <a:off x="4041816" y="4030941"/>
            <a:ext cx="252865" cy="511657"/>
          </a:xfrm>
          <a:prstGeom prst="downArrow">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Down Arrow 134"/>
          <p:cNvSpPr/>
          <p:nvPr/>
        </p:nvSpPr>
        <p:spPr>
          <a:xfrm rot="10800000">
            <a:off x="5265537" y="3907966"/>
            <a:ext cx="252865" cy="612551"/>
          </a:xfrm>
          <a:prstGeom prst="downArrow">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7" name="Straight Arrow Connector 136"/>
          <p:cNvCxnSpPr>
            <a:stCxn id="20" idx="2"/>
          </p:cNvCxnSpPr>
          <p:nvPr/>
        </p:nvCxnSpPr>
        <p:spPr>
          <a:xfrm>
            <a:off x="6083463" y="4466946"/>
            <a:ext cx="0" cy="313664"/>
          </a:xfrm>
          <a:prstGeom prst="straightConnector1">
            <a:avLst/>
          </a:prstGeom>
          <a:ln>
            <a:headEnd type="arrow"/>
            <a:tailEnd type="arrow"/>
          </a:ln>
        </p:spPr>
        <p:style>
          <a:lnRef idx="2">
            <a:schemeClr val="accent5"/>
          </a:lnRef>
          <a:fillRef idx="0">
            <a:schemeClr val="accent5"/>
          </a:fillRef>
          <a:effectRef idx="1">
            <a:schemeClr val="accent5"/>
          </a:effectRef>
          <a:fontRef idx="minor">
            <a:schemeClr val="tx1"/>
          </a:fontRef>
        </p:style>
      </p:cxnSp>
      <p:cxnSp>
        <p:nvCxnSpPr>
          <p:cNvPr id="148" name="Straight Connector 147"/>
          <p:cNvCxnSpPr/>
          <p:nvPr/>
        </p:nvCxnSpPr>
        <p:spPr>
          <a:xfrm flipH="1">
            <a:off x="867484" y="1931928"/>
            <a:ext cx="485293"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149" name="Straight Connector 148"/>
          <p:cNvCxnSpPr/>
          <p:nvPr/>
        </p:nvCxnSpPr>
        <p:spPr>
          <a:xfrm>
            <a:off x="867484" y="2236728"/>
            <a:ext cx="485293" cy="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152" name="Straight Connector 151"/>
          <p:cNvCxnSpPr/>
          <p:nvPr/>
        </p:nvCxnSpPr>
        <p:spPr>
          <a:xfrm>
            <a:off x="867484" y="2565314"/>
            <a:ext cx="483404" cy="859"/>
          </a:xfrm>
          <a:prstGeom prst="line">
            <a:avLst/>
          </a:prstGeom>
          <a:ln>
            <a:solidFill>
              <a:srgbClr val="00B0F0"/>
            </a:solidFill>
          </a:ln>
        </p:spPr>
        <p:style>
          <a:lnRef idx="3">
            <a:schemeClr val="accent1"/>
          </a:lnRef>
          <a:fillRef idx="0">
            <a:schemeClr val="accent1"/>
          </a:fillRef>
          <a:effectRef idx="2">
            <a:schemeClr val="accent1"/>
          </a:effectRef>
          <a:fontRef idx="minor">
            <a:schemeClr val="tx1"/>
          </a:fontRef>
        </p:style>
      </p:cxnSp>
      <p:cxnSp>
        <p:nvCxnSpPr>
          <p:cNvPr id="154" name="Straight Connector 153"/>
          <p:cNvCxnSpPr/>
          <p:nvPr/>
        </p:nvCxnSpPr>
        <p:spPr>
          <a:xfrm>
            <a:off x="867484" y="2873956"/>
            <a:ext cx="483404"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56" name="Straight Connector 155"/>
          <p:cNvCxnSpPr/>
          <p:nvPr/>
        </p:nvCxnSpPr>
        <p:spPr>
          <a:xfrm flipH="1">
            <a:off x="867484" y="3209339"/>
            <a:ext cx="483404" cy="0"/>
          </a:xfrm>
          <a:prstGeom prst="line">
            <a:avLst/>
          </a:prstGeom>
        </p:spPr>
        <p:style>
          <a:lnRef idx="3">
            <a:schemeClr val="accent6"/>
          </a:lnRef>
          <a:fillRef idx="0">
            <a:schemeClr val="accent6"/>
          </a:fillRef>
          <a:effectRef idx="2">
            <a:schemeClr val="accent6"/>
          </a:effectRef>
          <a:fontRef idx="minor">
            <a:schemeClr val="tx1"/>
          </a:fontRef>
        </p:style>
      </p:cxnSp>
      <p:sp>
        <p:nvSpPr>
          <p:cNvPr id="160" name="TextBox 159"/>
          <p:cNvSpPr txBox="1"/>
          <p:nvPr/>
        </p:nvSpPr>
        <p:spPr>
          <a:xfrm>
            <a:off x="1561323" y="1778039"/>
            <a:ext cx="1260281" cy="307777"/>
          </a:xfrm>
          <a:prstGeom prst="rect">
            <a:avLst/>
          </a:prstGeom>
          <a:noFill/>
        </p:spPr>
        <p:txBody>
          <a:bodyPr wrap="none" rtlCol="0">
            <a:spAutoFit/>
          </a:bodyPr>
          <a:lstStyle/>
          <a:p>
            <a:r>
              <a:rPr lang="en-US" sz="1400" b="1" dirty="0" smtClean="0"/>
              <a:t>Analog Signals</a:t>
            </a:r>
            <a:endParaRPr lang="en-US" sz="1400" b="1" dirty="0"/>
          </a:p>
        </p:txBody>
      </p:sp>
      <p:sp>
        <p:nvSpPr>
          <p:cNvPr id="161" name="TextBox 160"/>
          <p:cNvSpPr txBox="1"/>
          <p:nvPr/>
        </p:nvSpPr>
        <p:spPr>
          <a:xfrm>
            <a:off x="1574548" y="2082839"/>
            <a:ext cx="413896" cy="307777"/>
          </a:xfrm>
          <a:prstGeom prst="rect">
            <a:avLst/>
          </a:prstGeom>
          <a:noFill/>
        </p:spPr>
        <p:txBody>
          <a:bodyPr wrap="none" rtlCol="0">
            <a:spAutoFit/>
          </a:bodyPr>
          <a:lstStyle/>
          <a:p>
            <a:r>
              <a:rPr lang="en-US" sz="1400" b="1" dirty="0" smtClean="0"/>
              <a:t>SPI</a:t>
            </a:r>
            <a:endParaRPr lang="en-US" sz="1400" b="1" dirty="0"/>
          </a:p>
        </p:txBody>
      </p:sp>
      <p:sp>
        <p:nvSpPr>
          <p:cNvPr id="162" name="TextBox 161"/>
          <p:cNvSpPr txBox="1"/>
          <p:nvPr/>
        </p:nvSpPr>
        <p:spPr>
          <a:xfrm>
            <a:off x="1561323" y="2412284"/>
            <a:ext cx="418704" cy="307777"/>
          </a:xfrm>
          <a:prstGeom prst="rect">
            <a:avLst/>
          </a:prstGeom>
          <a:noFill/>
        </p:spPr>
        <p:txBody>
          <a:bodyPr wrap="none" rtlCol="0">
            <a:spAutoFit/>
          </a:bodyPr>
          <a:lstStyle/>
          <a:p>
            <a:r>
              <a:rPr lang="en-US" sz="1400" b="1" dirty="0" smtClean="0"/>
              <a:t>I2C</a:t>
            </a:r>
            <a:endParaRPr lang="en-US" sz="1400" b="1" dirty="0"/>
          </a:p>
        </p:txBody>
      </p:sp>
      <p:sp>
        <p:nvSpPr>
          <p:cNvPr id="163" name="TextBox 162"/>
          <p:cNvSpPr txBox="1"/>
          <p:nvPr/>
        </p:nvSpPr>
        <p:spPr>
          <a:xfrm>
            <a:off x="1574548" y="2728962"/>
            <a:ext cx="487634" cy="307777"/>
          </a:xfrm>
          <a:prstGeom prst="rect">
            <a:avLst/>
          </a:prstGeom>
          <a:noFill/>
        </p:spPr>
        <p:txBody>
          <a:bodyPr wrap="none" rtlCol="0">
            <a:spAutoFit/>
          </a:bodyPr>
          <a:lstStyle/>
          <a:p>
            <a:r>
              <a:rPr lang="en-US" sz="1400" b="1" dirty="0" smtClean="0"/>
              <a:t>USB</a:t>
            </a:r>
            <a:endParaRPr lang="en-US" sz="1400" b="1" dirty="0"/>
          </a:p>
        </p:txBody>
      </p:sp>
      <p:sp>
        <p:nvSpPr>
          <p:cNvPr id="164" name="TextBox 163"/>
          <p:cNvSpPr txBox="1"/>
          <p:nvPr/>
        </p:nvSpPr>
        <p:spPr>
          <a:xfrm>
            <a:off x="1574548" y="3055450"/>
            <a:ext cx="1054969" cy="307777"/>
          </a:xfrm>
          <a:prstGeom prst="rect">
            <a:avLst/>
          </a:prstGeom>
          <a:noFill/>
        </p:spPr>
        <p:txBody>
          <a:bodyPr wrap="none" rtlCol="0">
            <a:spAutoFit/>
          </a:bodyPr>
          <a:lstStyle/>
          <a:p>
            <a:r>
              <a:rPr lang="en-US" sz="1400" b="1" dirty="0" smtClean="0"/>
              <a:t>Digital lines</a:t>
            </a:r>
            <a:endParaRPr lang="en-US" sz="1400" b="1" dirty="0"/>
          </a:p>
        </p:txBody>
      </p:sp>
      <p:cxnSp>
        <p:nvCxnSpPr>
          <p:cNvPr id="165" name="Straight Arrow Connector 164"/>
          <p:cNvCxnSpPr/>
          <p:nvPr/>
        </p:nvCxnSpPr>
        <p:spPr>
          <a:xfrm flipV="1">
            <a:off x="3401606" y="5018202"/>
            <a:ext cx="0" cy="30594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67" name="Straight Connector 166"/>
          <p:cNvCxnSpPr/>
          <p:nvPr/>
        </p:nvCxnSpPr>
        <p:spPr>
          <a:xfrm flipH="1">
            <a:off x="3395939" y="5324142"/>
            <a:ext cx="443382"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170" name="Straight Arrow Connector 169"/>
          <p:cNvCxnSpPr/>
          <p:nvPr/>
        </p:nvCxnSpPr>
        <p:spPr>
          <a:xfrm>
            <a:off x="3839321" y="5005505"/>
            <a:ext cx="0" cy="318637"/>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pic>
        <p:nvPicPr>
          <p:cNvPr id="172" name="Picture 17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4620" y="577351"/>
            <a:ext cx="2442321" cy="1016006"/>
          </a:xfrm>
          <a:prstGeom prst="rect">
            <a:avLst/>
          </a:prstGeom>
        </p:spPr>
      </p:pic>
      <p:sp>
        <p:nvSpPr>
          <p:cNvPr id="92" name="TextBox 91"/>
          <p:cNvSpPr txBox="1"/>
          <p:nvPr/>
        </p:nvSpPr>
        <p:spPr>
          <a:xfrm>
            <a:off x="0" y="307319"/>
            <a:ext cx="9144000" cy="369332"/>
          </a:xfrm>
          <a:prstGeom prst="rect">
            <a:avLst/>
          </a:prstGeom>
          <a:noFill/>
        </p:spPr>
        <p:txBody>
          <a:bodyPr wrap="square" rtlCol="0">
            <a:spAutoFit/>
          </a:bodyPr>
          <a:lstStyle/>
          <a:p>
            <a:pPr algn="ctr"/>
            <a:r>
              <a:rPr lang="en-US" b="1" dirty="0" smtClean="0"/>
              <a:t>Serial Interfaces</a:t>
            </a:r>
            <a:endParaRPr lang="en-US" b="1" dirty="0"/>
          </a:p>
        </p:txBody>
      </p:sp>
    </p:spTree>
    <p:extLst>
      <p:ext uri="{BB962C8B-B14F-4D97-AF65-F5344CB8AC3E}">
        <p14:creationId xmlns:p14="http://schemas.microsoft.com/office/powerpoint/2010/main" val="20749527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0" y="307319"/>
            <a:ext cx="9144000" cy="369332"/>
          </a:xfrm>
          <a:prstGeom prst="rect">
            <a:avLst/>
          </a:prstGeom>
          <a:noFill/>
        </p:spPr>
        <p:txBody>
          <a:bodyPr wrap="square" rtlCol="0">
            <a:spAutoFit/>
          </a:bodyPr>
          <a:lstStyle/>
          <a:p>
            <a:pPr algn="ctr"/>
            <a:r>
              <a:rPr lang="en-US" b="1" dirty="0" smtClean="0"/>
              <a:t>Serial Interfaces</a:t>
            </a:r>
            <a:endParaRPr lang="en-US" b="1" dirty="0"/>
          </a:p>
        </p:txBody>
      </p:sp>
      <p:sp>
        <p:nvSpPr>
          <p:cNvPr id="21" name="Rectangle 20"/>
          <p:cNvSpPr/>
          <p:nvPr/>
        </p:nvSpPr>
        <p:spPr>
          <a:xfrm>
            <a:off x="5791200" y="3505200"/>
            <a:ext cx="1752600" cy="45720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DR</a:t>
            </a:r>
            <a:endParaRPr lang="en-US" dirty="0">
              <a:solidFill>
                <a:schemeClr val="tx1"/>
              </a:solidFill>
            </a:endParaRPr>
          </a:p>
        </p:txBody>
      </p:sp>
      <p:sp>
        <p:nvSpPr>
          <p:cNvPr id="22" name="Rectangle 21"/>
          <p:cNvSpPr/>
          <p:nvPr/>
        </p:nvSpPr>
        <p:spPr>
          <a:xfrm>
            <a:off x="5791200" y="2209800"/>
            <a:ext cx="1752600" cy="990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RX FIFO</a:t>
            </a:r>
            <a:endParaRPr lang="en-US" dirty="0">
              <a:solidFill>
                <a:schemeClr val="tx1"/>
              </a:solidFill>
            </a:endParaRPr>
          </a:p>
        </p:txBody>
      </p:sp>
      <p:sp>
        <p:nvSpPr>
          <p:cNvPr id="24" name="Rectangle 23"/>
          <p:cNvSpPr/>
          <p:nvPr/>
        </p:nvSpPr>
        <p:spPr>
          <a:xfrm>
            <a:off x="5791200" y="4267200"/>
            <a:ext cx="1752600" cy="99060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TX FIFO</a:t>
            </a:r>
            <a:endParaRPr lang="en-US" dirty="0">
              <a:solidFill>
                <a:schemeClr val="tx1"/>
              </a:solidFill>
            </a:endParaRPr>
          </a:p>
        </p:txBody>
      </p:sp>
      <p:sp>
        <p:nvSpPr>
          <p:cNvPr id="25" name="Rectangle 24"/>
          <p:cNvSpPr/>
          <p:nvPr/>
        </p:nvSpPr>
        <p:spPr>
          <a:xfrm>
            <a:off x="5791200" y="1219200"/>
            <a:ext cx="1752600" cy="6858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RX Shift Reg.</a:t>
            </a:r>
            <a:endParaRPr lang="en-US" dirty="0">
              <a:solidFill>
                <a:schemeClr val="tx1"/>
              </a:solidFill>
            </a:endParaRPr>
          </a:p>
        </p:txBody>
      </p:sp>
      <p:sp>
        <p:nvSpPr>
          <p:cNvPr id="27" name="Rectangle 26"/>
          <p:cNvSpPr/>
          <p:nvPr/>
        </p:nvSpPr>
        <p:spPr>
          <a:xfrm>
            <a:off x="5791200" y="5638800"/>
            <a:ext cx="1752600" cy="68580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TX Shift Reg.</a:t>
            </a:r>
            <a:endParaRPr lang="en-US" dirty="0">
              <a:solidFill>
                <a:schemeClr val="tx1"/>
              </a:solidFill>
            </a:endParaRPr>
          </a:p>
        </p:txBody>
      </p:sp>
      <p:sp>
        <p:nvSpPr>
          <p:cNvPr id="28" name="Isosceles Triangle 27"/>
          <p:cNvSpPr/>
          <p:nvPr/>
        </p:nvSpPr>
        <p:spPr>
          <a:xfrm rot="5400000">
            <a:off x="5676900" y="1714500"/>
            <a:ext cx="228600" cy="1524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rot="5400000">
            <a:off x="5676900" y="5676900"/>
            <a:ext cx="228600" cy="1524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2971800" y="1981200"/>
            <a:ext cx="1752600" cy="45720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SR</a:t>
            </a:r>
            <a:endParaRPr lang="en-US" dirty="0">
              <a:solidFill>
                <a:schemeClr val="tx1"/>
              </a:solidFill>
            </a:endParaRPr>
          </a:p>
        </p:txBody>
      </p:sp>
      <p:sp>
        <p:nvSpPr>
          <p:cNvPr id="32" name="Rectangle 31"/>
          <p:cNvSpPr/>
          <p:nvPr/>
        </p:nvSpPr>
        <p:spPr>
          <a:xfrm>
            <a:off x="2971800" y="5562600"/>
            <a:ext cx="1752600" cy="76200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Clock Generator</a:t>
            </a:r>
            <a:endParaRPr lang="en-US" dirty="0">
              <a:solidFill>
                <a:schemeClr val="tx1"/>
              </a:solidFill>
            </a:endParaRPr>
          </a:p>
        </p:txBody>
      </p:sp>
      <p:sp>
        <p:nvSpPr>
          <p:cNvPr id="34" name="Rectangle 33"/>
          <p:cNvSpPr/>
          <p:nvPr/>
        </p:nvSpPr>
        <p:spPr>
          <a:xfrm>
            <a:off x="1219200" y="5715000"/>
            <a:ext cx="1371600" cy="45720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Prescale</a:t>
            </a:r>
            <a:endParaRPr lang="en-US" dirty="0">
              <a:solidFill>
                <a:schemeClr val="tx1"/>
              </a:solidFill>
            </a:endParaRPr>
          </a:p>
        </p:txBody>
      </p:sp>
      <p:sp>
        <p:nvSpPr>
          <p:cNvPr id="35" name="Isosceles Triangle 34"/>
          <p:cNvSpPr/>
          <p:nvPr/>
        </p:nvSpPr>
        <p:spPr>
          <a:xfrm rot="5400000">
            <a:off x="2857500" y="5829300"/>
            <a:ext cx="228600" cy="1524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rot="5400000">
            <a:off x="1104900" y="5905500"/>
            <a:ext cx="228600" cy="1524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1219200" y="5029200"/>
            <a:ext cx="1371600" cy="45720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CPSR</a:t>
            </a:r>
            <a:endParaRPr lang="en-US" dirty="0">
              <a:solidFill>
                <a:schemeClr val="tx1"/>
              </a:solidFill>
            </a:endParaRPr>
          </a:p>
        </p:txBody>
      </p:sp>
      <p:sp>
        <p:nvSpPr>
          <p:cNvPr id="39" name="Rectangle 38"/>
          <p:cNvSpPr/>
          <p:nvPr/>
        </p:nvSpPr>
        <p:spPr>
          <a:xfrm>
            <a:off x="2971800" y="2819400"/>
            <a:ext cx="1752600" cy="1371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Control Logic</a:t>
            </a:r>
            <a:endParaRPr lang="en-US" dirty="0">
              <a:solidFill>
                <a:schemeClr val="tx1"/>
              </a:solidFill>
            </a:endParaRPr>
          </a:p>
        </p:txBody>
      </p:sp>
      <p:sp>
        <p:nvSpPr>
          <p:cNvPr id="40" name="Rectangle 39"/>
          <p:cNvSpPr/>
          <p:nvPr/>
        </p:nvSpPr>
        <p:spPr>
          <a:xfrm>
            <a:off x="1295400" y="2819400"/>
            <a:ext cx="1295400" cy="45720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CR1</a:t>
            </a:r>
            <a:endParaRPr lang="en-US" dirty="0">
              <a:solidFill>
                <a:schemeClr val="tx1"/>
              </a:solidFill>
            </a:endParaRPr>
          </a:p>
        </p:txBody>
      </p:sp>
      <p:sp>
        <p:nvSpPr>
          <p:cNvPr id="41" name="Rectangle 40"/>
          <p:cNvSpPr/>
          <p:nvPr/>
        </p:nvSpPr>
        <p:spPr>
          <a:xfrm>
            <a:off x="2971800" y="4495800"/>
            <a:ext cx="1752600" cy="45720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CR0</a:t>
            </a:r>
            <a:endParaRPr lang="en-US" dirty="0">
              <a:solidFill>
                <a:schemeClr val="tx1"/>
              </a:solidFill>
            </a:endParaRPr>
          </a:p>
        </p:txBody>
      </p:sp>
      <p:cxnSp>
        <p:nvCxnSpPr>
          <p:cNvPr id="43" name="Straight Connector 42"/>
          <p:cNvCxnSpPr/>
          <p:nvPr/>
        </p:nvCxnSpPr>
        <p:spPr>
          <a:xfrm>
            <a:off x="609600" y="6019800"/>
            <a:ext cx="533400" cy="0"/>
          </a:xfrm>
          <a:prstGeom prst="line">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34" idx="3"/>
          </p:cNvCxnSpPr>
          <p:nvPr/>
        </p:nvCxnSpPr>
        <p:spPr>
          <a:xfrm>
            <a:off x="2590800" y="5943600"/>
            <a:ext cx="304800" cy="0"/>
          </a:xfrm>
          <a:prstGeom prst="line">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486400" y="1752600"/>
            <a:ext cx="228600" cy="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5486400" y="5715000"/>
            <a:ext cx="228600" cy="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5486400" y="1752600"/>
            <a:ext cx="0" cy="396240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4724400" y="3505200"/>
            <a:ext cx="762000" cy="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H="1">
            <a:off x="7543800" y="1600200"/>
            <a:ext cx="762000" cy="0"/>
          </a:xfrm>
          <a:prstGeom prst="straightConnector1">
            <a:avLst/>
          </a:prstGeom>
          <a:ln w="1905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43800" y="6019800"/>
            <a:ext cx="762000" cy="0"/>
          </a:xfrm>
          <a:prstGeom prst="straightConnector1">
            <a:avLst/>
          </a:prstGeom>
          <a:ln w="19050">
            <a:solidFill>
              <a:schemeClr val="accent6">
                <a:lumMod val="7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25" idx="2"/>
            <a:endCxn id="22" idx="0"/>
          </p:cNvCxnSpPr>
          <p:nvPr/>
        </p:nvCxnSpPr>
        <p:spPr>
          <a:xfrm>
            <a:off x="6667500" y="1905000"/>
            <a:ext cx="0" cy="30480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6629400" y="3200400"/>
            <a:ext cx="0" cy="30480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6629400" y="3962400"/>
            <a:ext cx="0" cy="30480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6629400" y="5257800"/>
            <a:ext cx="0" cy="38100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4724400" y="2971800"/>
            <a:ext cx="1066800" cy="0"/>
          </a:xfrm>
          <a:prstGeom prst="line">
            <a:avLst/>
          </a:prstGeom>
          <a:ln w="190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4724400" y="3886200"/>
            <a:ext cx="533400" cy="0"/>
          </a:xfrm>
          <a:prstGeom prst="line">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5257800" y="3886200"/>
            <a:ext cx="0" cy="762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5257800" y="4648200"/>
            <a:ext cx="533400"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41" idx="2"/>
            <a:endCxn id="32" idx="0"/>
          </p:cNvCxnSpPr>
          <p:nvPr/>
        </p:nvCxnSpPr>
        <p:spPr>
          <a:xfrm>
            <a:off x="3848100" y="4953000"/>
            <a:ext cx="0" cy="60960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39" idx="0"/>
            <a:endCxn id="31" idx="2"/>
          </p:cNvCxnSpPr>
          <p:nvPr/>
        </p:nvCxnSpPr>
        <p:spPr>
          <a:xfrm flipV="1">
            <a:off x="3848100" y="2438400"/>
            <a:ext cx="0" cy="38100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40" idx="3"/>
          </p:cNvCxnSpPr>
          <p:nvPr/>
        </p:nvCxnSpPr>
        <p:spPr>
          <a:xfrm>
            <a:off x="2590800" y="3048000"/>
            <a:ext cx="381000"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41" idx="0"/>
            <a:endCxn id="39" idx="2"/>
          </p:cNvCxnSpPr>
          <p:nvPr/>
        </p:nvCxnSpPr>
        <p:spPr>
          <a:xfrm flipV="1">
            <a:off x="3848100" y="4191000"/>
            <a:ext cx="0" cy="30480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38" idx="2"/>
            <a:endCxn id="34" idx="0"/>
          </p:cNvCxnSpPr>
          <p:nvPr/>
        </p:nvCxnSpPr>
        <p:spPr>
          <a:xfrm>
            <a:off x="1905000" y="5486400"/>
            <a:ext cx="0" cy="22860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stCxn id="31" idx="1"/>
          </p:cNvCxnSpPr>
          <p:nvPr/>
        </p:nvCxnSpPr>
        <p:spPr>
          <a:xfrm flipH="1">
            <a:off x="2133600" y="2209800"/>
            <a:ext cx="838200" cy="0"/>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endCxn id="40" idx="1"/>
          </p:cNvCxnSpPr>
          <p:nvPr/>
        </p:nvCxnSpPr>
        <p:spPr>
          <a:xfrm>
            <a:off x="533400" y="3048000"/>
            <a:ext cx="762000" cy="0"/>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endCxn id="38" idx="1"/>
          </p:cNvCxnSpPr>
          <p:nvPr/>
        </p:nvCxnSpPr>
        <p:spPr>
          <a:xfrm>
            <a:off x="609600" y="5257800"/>
            <a:ext cx="609600" cy="0"/>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2286000" y="4724400"/>
            <a:ext cx="685800" cy="0"/>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21" idx="1"/>
          </p:cNvCxnSpPr>
          <p:nvPr/>
        </p:nvCxnSpPr>
        <p:spPr>
          <a:xfrm flipH="1">
            <a:off x="5105400" y="3733800"/>
            <a:ext cx="685800" cy="0"/>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a:stCxn id="32" idx="3"/>
          </p:cNvCxnSpPr>
          <p:nvPr/>
        </p:nvCxnSpPr>
        <p:spPr>
          <a:xfrm>
            <a:off x="4724400" y="5943600"/>
            <a:ext cx="228600" cy="0"/>
          </a:xfrm>
          <a:prstGeom prst="line">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18" name="Isosceles Triangle 117"/>
          <p:cNvSpPr/>
          <p:nvPr/>
        </p:nvSpPr>
        <p:spPr>
          <a:xfrm rot="16200000">
            <a:off x="4610100" y="4000500"/>
            <a:ext cx="228600" cy="1524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0" name="Straight Connector 119"/>
          <p:cNvCxnSpPr/>
          <p:nvPr/>
        </p:nvCxnSpPr>
        <p:spPr>
          <a:xfrm>
            <a:off x="4800600" y="4114800"/>
            <a:ext cx="152400" cy="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4953000" y="4114800"/>
            <a:ext cx="0" cy="182880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p:nvPr/>
        </p:nvCxnSpPr>
        <p:spPr>
          <a:xfrm>
            <a:off x="5029200" y="838200"/>
            <a:ext cx="3200400" cy="0"/>
          </a:xfrm>
          <a:prstGeom prst="straightConnector1">
            <a:avLst/>
          </a:prstGeom>
          <a:ln w="19050">
            <a:solidFill>
              <a:schemeClr val="accent2">
                <a:lumMod val="7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5029200" y="838200"/>
            <a:ext cx="0" cy="2286000"/>
          </a:xfrm>
          <a:prstGeom prst="line">
            <a:avLst/>
          </a:prstGeom>
          <a:ln w="19050">
            <a:solidFill>
              <a:schemeClr val="accent2">
                <a:lumMod val="7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H="1">
            <a:off x="4724400" y="3124200"/>
            <a:ext cx="304800" cy="0"/>
          </a:xfrm>
          <a:prstGeom prst="line">
            <a:avLst/>
          </a:prstGeom>
          <a:ln w="19050">
            <a:solidFill>
              <a:schemeClr val="accent2">
                <a:lumMod val="7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4724400" y="3276600"/>
            <a:ext cx="533400" cy="0"/>
          </a:xfrm>
          <a:prstGeom prst="line">
            <a:avLst/>
          </a:prstGeom>
          <a:ln w="190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5257800" y="1066800"/>
            <a:ext cx="2971800" cy="0"/>
          </a:xfrm>
          <a:prstGeom prst="line">
            <a:avLst/>
          </a:prstGeom>
          <a:ln w="190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5257800" y="1066800"/>
            <a:ext cx="0" cy="2209800"/>
          </a:xfrm>
          <a:prstGeom prst="line">
            <a:avLst/>
          </a:prstGeom>
          <a:ln w="190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457200" y="6019800"/>
            <a:ext cx="570990" cy="369332"/>
          </a:xfrm>
          <a:prstGeom prst="rect">
            <a:avLst/>
          </a:prstGeom>
          <a:noFill/>
        </p:spPr>
        <p:txBody>
          <a:bodyPr wrap="none" rtlCol="0">
            <a:spAutoFit/>
          </a:bodyPr>
          <a:lstStyle/>
          <a:p>
            <a:r>
              <a:rPr lang="en-US" b="1" dirty="0" err="1" smtClean="0"/>
              <a:t>pclk</a:t>
            </a:r>
            <a:endParaRPr lang="en-US" b="1" dirty="0"/>
          </a:p>
        </p:txBody>
      </p:sp>
      <p:sp>
        <p:nvSpPr>
          <p:cNvPr id="149" name="TextBox 148"/>
          <p:cNvSpPr txBox="1"/>
          <p:nvPr/>
        </p:nvSpPr>
        <p:spPr>
          <a:xfrm>
            <a:off x="7696200" y="5638800"/>
            <a:ext cx="712054" cy="369332"/>
          </a:xfrm>
          <a:prstGeom prst="rect">
            <a:avLst/>
          </a:prstGeom>
          <a:noFill/>
        </p:spPr>
        <p:txBody>
          <a:bodyPr wrap="none" rtlCol="0">
            <a:spAutoFit/>
          </a:bodyPr>
          <a:lstStyle/>
          <a:p>
            <a:r>
              <a:rPr lang="en-US" b="1" dirty="0" smtClean="0"/>
              <a:t>MOSI</a:t>
            </a:r>
            <a:endParaRPr lang="en-US" b="1" dirty="0"/>
          </a:p>
        </p:txBody>
      </p:sp>
      <p:sp>
        <p:nvSpPr>
          <p:cNvPr id="150" name="TextBox 149"/>
          <p:cNvSpPr txBox="1"/>
          <p:nvPr/>
        </p:nvSpPr>
        <p:spPr>
          <a:xfrm>
            <a:off x="7772400" y="1600200"/>
            <a:ext cx="712054" cy="369332"/>
          </a:xfrm>
          <a:prstGeom prst="rect">
            <a:avLst/>
          </a:prstGeom>
          <a:noFill/>
        </p:spPr>
        <p:txBody>
          <a:bodyPr wrap="none" rtlCol="0">
            <a:spAutoFit/>
          </a:bodyPr>
          <a:lstStyle/>
          <a:p>
            <a:r>
              <a:rPr lang="en-US" b="1" dirty="0" smtClean="0"/>
              <a:t>MISO</a:t>
            </a:r>
            <a:endParaRPr lang="en-US" b="1" dirty="0"/>
          </a:p>
        </p:txBody>
      </p:sp>
      <p:sp>
        <p:nvSpPr>
          <p:cNvPr id="151" name="TextBox 150"/>
          <p:cNvSpPr txBox="1"/>
          <p:nvPr/>
        </p:nvSpPr>
        <p:spPr>
          <a:xfrm>
            <a:off x="7772400" y="457200"/>
            <a:ext cx="685800" cy="369332"/>
          </a:xfrm>
          <a:prstGeom prst="rect">
            <a:avLst/>
          </a:prstGeom>
          <a:noFill/>
        </p:spPr>
        <p:txBody>
          <a:bodyPr wrap="square" rtlCol="0">
            <a:spAutoFit/>
          </a:bodyPr>
          <a:lstStyle/>
          <a:p>
            <a:r>
              <a:rPr lang="en-US" b="1" dirty="0" smtClean="0"/>
              <a:t>SCK</a:t>
            </a:r>
            <a:endParaRPr lang="en-US" b="1" dirty="0"/>
          </a:p>
        </p:txBody>
      </p:sp>
      <p:sp>
        <p:nvSpPr>
          <p:cNvPr id="152" name="TextBox 151"/>
          <p:cNvSpPr txBox="1"/>
          <p:nvPr/>
        </p:nvSpPr>
        <p:spPr>
          <a:xfrm>
            <a:off x="7620000" y="1066800"/>
            <a:ext cx="1027845" cy="369332"/>
          </a:xfrm>
          <a:prstGeom prst="rect">
            <a:avLst/>
          </a:prstGeom>
          <a:noFill/>
        </p:spPr>
        <p:txBody>
          <a:bodyPr wrap="none" rtlCol="0">
            <a:spAutoFit/>
          </a:bodyPr>
          <a:lstStyle/>
          <a:p>
            <a:r>
              <a:rPr lang="en-US" b="1" dirty="0" smtClean="0"/>
              <a:t>SSEL (SS)</a:t>
            </a:r>
            <a:endParaRPr lang="en-US" b="1" dirty="0"/>
          </a:p>
        </p:txBody>
      </p:sp>
      <p:sp>
        <p:nvSpPr>
          <p:cNvPr id="157" name="TextBox 156"/>
          <p:cNvSpPr txBox="1"/>
          <p:nvPr/>
        </p:nvSpPr>
        <p:spPr>
          <a:xfrm>
            <a:off x="3810000" y="5181600"/>
            <a:ext cx="798617" cy="276999"/>
          </a:xfrm>
          <a:prstGeom prst="rect">
            <a:avLst/>
          </a:prstGeom>
          <a:noFill/>
        </p:spPr>
        <p:txBody>
          <a:bodyPr wrap="none" rtlCol="0">
            <a:spAutoFit/>
          </a:bodyPr>
          <a:lstStyle/>
          <a:p>
            <a:r>
              <a:rPr lang="en-US" sz="1200" b="1" dirty="0" smtClean="0"/>
              <a:t>SCR[15:8]</a:t>
            </a:r>
            <a:endParaRPr lang="en-US" sz="1200" b="1" dirty="0"/>
          </a:p>
        </p:txBody>
      </p:sp>
      <p:sp>
        <p:nvSpPr>
          <p:cNvPr id="158" name="Rectangle 157"/>
          <p:cNvSpPr/>
          <p:nvPr/>
        </p:nvSpPr>
        <p:spPr>
          <a:xfrm>
            <a:off x="533400" y="762000"/>
            <a:ext cx="3429000" cy="646331"/>
          </a:xfrm>
          <a:prstGeom prst="rect">
            <a:avLst/>
          </a:prstGeom>
        </p:spPr>
        <p:txBody>
          <a:bodyPr wrap="square">
            <a:spAutoFit/>
          </a:bodyPr>
          <a:lstStyle/>
          <a:p>
            <a:pPr marL="285750" indent="-285750"/>
            <a:r>
              <a:rPr lang="en-US" dirty="0" smtClean="0"/>
              <a:t>Chapter 21 of </a:t>
            </a:r>
            <a:r>
              <a:rPr lang="en-US" b="1" dirty="0" smtClean="0"/>
              <a:t>UM10562.pdf</a:t>
            </a:r>
            <a:r>
              <a:rPr lang="en-US" dirty="0" smtClean="0"/>
              <a:t> </a:t>
            </a:r>
          </a:p>
          <a:p>
            <a:pPr marL="285750" indent="-285750"/>
            <a:r>
              <a:rPr lang="en-US" dirty="0" smtClean="0"/>
              <a:t>- </a:t>
            </a:r>
            <a:r>
              <a:rPr lang="en-US" b="1" dirty="0" smtClean="0"/>
              <a:t>LPC408x/407x User manual</a:t>
            </a:r>
            <a:r>
              <a:rPr lang="en-US" dirty="0" smtClean="0"/>
              <a:t>.</a:t>
            </a:r>
          </a:p>
        </p:txBody>
      </p:sp>
    </p:spTree>
    <p:extLst>
      <p:ext uri="{BB962C8B-B14F-4D97-AF65-F5344CB8AC3E}">
        <p14:creationId xmlns:p14="http://schemas.microsoft.com/office/powerpoint/2010/main" val="5523927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07319"/>
            <a:ext cx="9144000" cy="369332"/>
          </a:xfrm>
          <a:prstGeom prst="rect">
            <a:avLst/>
          </a:prstGeom>
          <a:noFill/>
        </p:spPr>
        <p:txBody>
          <a:bodyPr wrap="square" rtlCol="0">
            <a:spAutoFit/>
          </a:bodyPr>
          <a:lstStyle/>
          <a:p>
            <a:pPr algn="ctr"/>
            <a:r>
              <a:rPr lang="en-US" b="1" dirty="0" smtClean="0"/>
              <a:t>Serial Interfaces</a:t>
            </a:r>
            <a:endParaRPr lang="en-US" b="1" dirty="0"/>
          </a:p>
        </p:txBody>
      </p:sp>
      <p:sp>
        <p:nvSpPr>
          <p:cNvPr id="3" name="TextBox 2"/>
          <p:cNvSpPr txBox="1"/>
          <p:nvPr/>
        </p:nvSpPr>
        <p:spPr>
          <a:xfrm>
            <a:off x="457200" y="990600"/>
            <a:ext cx="4038600" cy="2585323"/>
          </a:xfrm>
          <a:prstGeom prst="rect">
            <a:avLst/>
          </a:prstGeom>
          <a:noFill/>
        </p:spPr>
        <p:txBody>
          <a:bodyPr wrap="square" rtlCol="0">
            <a:spAutoFit/>
          </a:bodyPr>
          <a:lstStyle/>
          <a:p>
            <a:r>
              <a:rPr lang="en-US" b="1" dirty="0" smtClean="0"/>
              <a:t>Bit-Banging</a:t>
            </a:r>
          </a:p>
          <a:p>
            <a:endParaRPr lang="en-US" dirty="0" smtClean="0"/>
          </a:p>
          <a:p>
            <a:r>
              <a:rPr lang="en-US" sz="1400" dirty="0"/>
              <a:t>In computer engineering and electrical engineering, bit banging is slang for any method of data transmission which employs software as a substitute for dedicated hardware to generate transmitted signals or process received signals. Software directly sets and samples the states of GPIOs (e.g., pins on a microcontroller), and is responsible for meeting all timing requirements and protocol sequencing of the signals.</a:t>
            </a:r>
          </a:p>
        </p:txBody>
      </p:sp>
      <p:cxnSp>
        <p:nvCxnSpPr>
          <p:cNvPr id="4" name="Straight Arrow Connector 3"/>
          <p:cNvCxnSpPr/>
          <p:nvPr/>
        </p:nvCxnSpPr>
        <p:spPr>
          <a:xfrm flipH="1">
            <a:off x="7239000" y="4817078"/>
            <a:ext cx="1" cy="42965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 name="Straight Arrow Connector 4"/>
          <p:cNvCxnSpPr/>
          <p:nvPr/>
        </p:nvCxnSpPr>
        <p:spPr>
          <a:xfrm>
            <a:off x="6629400" y="4778224"/>
            <a:ext cx="0" cy="46851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 name="Straight Arrow Connector 5"/>
          <p:cNvCxnSpPr/>
          <p:nvPr/>
        </p:nvCxnSpPr>
        <p:spPr>
          <a:xfrm>
            <a:off x="6019800" y="4778224"/>
            <a:ext cx="0" cy="46851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 name="Straight Arrow Connector 6"/>
          <p:cNvCxnSpPr/>
          <p:nvPr/>
        </p:nvCxnSpPr>
        <p:spPr>
          <a:xfrm>
            <a:off x="5410200" y="4817078"/>
            <a:ext cx="0" cy="42965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 name="Straight Arrow Connector 7"/>
          <p:cNvCxnSpPr/>
          <p:nvPr/>
        </p:nvCxnSpPr>
        <p:spPr>
          <a:xfrm>
            <a:off x="2362200" y="4778224"/>
            <a:ext cx="0" cy="46851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 name="Straight Arrow Connector 8"/>
          <p:cNvCxnSpPr/>
          <p:nvPr/>
        </p:nvCxnSpPr>
        <p:spPr>
          <a:xfrm>
            <a:off x="1752600" y="4778224"/>
            <a:ext cx="0" cy="46851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pic>
        <p:nvPicPr>
          <p:cNvPr id="10" name="table"/>
          <p:cNvPicPr>
            <a:picLocks noChangeAspect="1"/>
          </p:cNvPicPr>
          <p:nvPr/>
        </p:nvPicPr>
        <p:blipFill>
          <a:blip r:embed="rId2"/>
          <a:stretch>
            <a:fillRect/>
          </a:stretch>
        </p:blipFill>
        <p:spPr>
          <a:xfrm>
            <a:off x="1447800" y="4631658"/>
            <a:ext cx="6096000" cy="370840"/>
          </a:xfrm>
          <a:prstGeom prst="rect">
            <a:avLst/>
          </a:prstGeom>
        </p:spPr>
      </p:pic>
      <p:sp>
        <p:nvSpPr>
          <p:cNvPr id="11" name="Rectangle 10"/>
          <p:cNvSpPr/>
          <p:nvPr/>
        </p:nvSpPr>
        <p:spPr>
          <a:xfrm>
            <a:off x="7066522" y="5261725"/>
            <a:ext cx="304800" cy="304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Rectangle 11"/>
          <p:cNvSpPr/>
          <p:nvPr/>
        </p:nvSpPr>
        <p:spPr>
          <a:xfrm>
            <a:off x="6456922" y="5261725"/>
            <a:ext cx="304800" cy="304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2"/>
          <p:cNvSpPr/>
          <p:nvPr/>
        </p:nvSpPr>
        <p:spPr>
          <a:xfrm>
            <a:off x="5847322" y="5261725"/>
            <a:ext cx="304800" cy="304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Rectangle 13"/>
          <p:cNvSpPr/>
          <p:nvPr/>
        </p:nvSpPr>
        <p:spPr>
          <a:xfrm>
            <a:off x="5237722" y="5261725"/>
            <a:ext cx="304800" cy="304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 name="Rectangle 14"/>
          <p:cNvSpPr/>
          <p:nvPr/>
        </p:nvSpPr>
        <p:spPr>
          <a:xfrm>
            <a:off x="2189722" y="5261725"/>
            <a:ext cx="304800" cy="304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Rectangle 15"/>
          <p:cNvSpPr/>
          <p:nvPr/>
        </p:nvSpPr>
        <p:spPr>
          <a:xfrm>
            <a:off x="1580122" y="5261725"/>
            <a:ext cx="304800" cy="304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TextBox 16"/>
          <p:cNvSpPr txBox="1"/>
          <p:nvPr/>
        </p:nvSpPr>
        <p:spPr>
          <a:xfrm>
            <a:off x="457200" y="4593558"/>
            <a:ext cx="521297"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t>PIN</a:t>
            </a:r>
            <a:endParaRPr lang="en-US" b="1" dirty="0"/>
          </a:p>
        </p:txBody>
      </p:sp>
      <p:sp>
        <p:nvSpPr>
          <p:cNvPr id="18" name="TextBox 28"/>
          <p:cNvSpPr txBox="1"/>
          <p:nvPr/>
        </p:nvSpPr>
        <p:spPr>
          <a:xfrm>
            <a:off x="1427722" y="5718925"/>
            <a:ext cx="660758"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err="1" smtClean="0"/>
              <a:t>Px</a:t>
            </a:r>
            <a:r>
              <a:rPr lang="en-US" sz="1400" b="1" dirty="0" smtClean="0"/>
              <a:t>[31]</a:t>
            </a:r>
            <a:endParaRPr lang="en-US" sz="1400" b="1" dirty="0"/>
          </a:p>
        </p:txBody>
      </p:sp>
      <p:sp>
        <p:nvSpPr>
          <p:cNvPr id="19" name="TextBox 29"/>
          <p:cNvSpPr txBox="1"/>
          <p:nvPr/>
        </p:nvSpPr>
        <p:spPr>
          <a:xfrm>
            <a:off x="2037322" y="5718925"/>
            <a:ext cx="660758"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err="1" smtClean="0"/>
              <a:t>Px</a:t>
            </a:r>
            <a:r>
              <a:rPr lang="en-US" sz="1400" b="1" dirty="0" smtClean="0"/>
              <a:t>[30]</a:t>
            </a:r>
            <a:endParaRPr lang="en-US" sz="1400" b="1" dirty="0"/>
          </a:p>
        </p:txBody>
      </p:sp>
      <p:sp>
        <p:nvSpPr>
          <p:cNvPr id="20" name="TextBox 30"/>
          <p:cNvSpPr txBox="1"/>
          <p:nvPr/>
        </p:nvSpPr>
        <p:spPr>
          <a:xfrm>
            <a:off x="5085322" y="5718925"/>
            <a:ext cx="56938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err="1" smtClean="0"/>
              <a:t>Px</a:t>
            </a:r>
            <a:r>
              <a:rPr lang="en-US" sz="1400" b="1" dirty="0" smtClean="0"/>
              <a:t>[3]</a:t>
            </a:r>
            <a:endParaRPr lang="en-US" sz="1400" b="1" dirty="0"/>
          </a:p>
        </p:txBody>
      </p:sp>
      <p:sp>
        <p:nvSpPr>
          <p:cNvPr id="21" name="TextBox 31"/>
          <p:cNvSpPr txBox="1"/>
          <p:nvPr/>
        </p:nvSpPr>
        <p:spPr>
          <a:xfrm>
            <a:off x="5694922" y="5718925"/>
            <a:ext cx="56938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err="1" smtClean="0"/>
              <a:t>Px</a:t>
            </a:r>
            <a:r>
              <a:rPr lang="en-US" sz="1400" b="1" dirty="0" smtClean="0"/>
              <a:t>[2]</a:t>
            </a:r>
            <a:endParaRPr lang="en-US" sz="1400" b="1" dirty="0"/>
          </a:p>
        </p:txBody>
      </p:sp>
      <p:sp>
        <p:nvSpPr>
          <p:cNvPr id="22" name="TextBox 32"/>
          <p:cNvSpPr txBox="1"/>
          <p:nvPr/>
        </p:nvSpPr>
        <p:spPr>
          <a:xfrm>
            <a:off x="6304522" y="5718925"/>
            <a:ext cx="56938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err="1" smtClean="0"/>
              <a:t>Px</a:t>
            </a:r>
            <a:r>
              <a:rPr lang="en-US" sz="1400" b="1" dirty="0" smtClean="0"/>
              <a:t>[1]</a:t>
            </a:r>
            <a:endParaRPr lang="en-US" sz="1400" b="1" dirty="0"/>
          </a:p>
        </p:txBody>
      </p:sp>
      <p:sp>
        <p:nvSpPr>
          <p:cNvPr id="23" name="TextBox 33"/>
          <p:cNvSpPr txBox="1"/>
          <p:nvPr/>
        </p:nvSpPr>
        <p:spPr>
          <a:xfrm>
            <a:off x="6914122" y="5718925"/>
            <a:ext cx="56938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err="1" smtClean="0"/>
              <a:t>Px</a:t>
            </a:r>
            <a:r>
              <a:rPr lang="en-US" sz="1400" b="1" dirty="0" smtClean="0"/>
              <a:t>[0]</a:t>
            </a:r>
            <a:endParaRPr lang="en-US" sz="1400" b="1" dirty="0"/>
          </a:p>
        </p:txBody>
      </p:sp>
      <p:sp>
        <p:nvSpPr>
          <p:cNvPr id="37" name="TextBox 36"/>
          <p:cNvSpPr txBox="1"/>
          <p:nvPr/>
        </p:nvSpPr>
        <p:spPr>
          <a:xfrm>
            <a:off x="4159810" y="4038600"/>
            <a:ext cx="671979" cy="369332"/>
          </a:xfrm>
          <a:prstGeom prst="rect">
            <a:avLst/>
          </a:prstGeom>
          <a:noFill/>
        </p:spPr>
        <p:txBody>
          <a:bodyPr wrap="none" rtlCol="0">
            <a:spAutoFit/>
          </a:bodyPr>
          <a:lstStyle/>
          <a:p>
            <a:r>
              <a:rPr lang="en-US" b="1" dirty="0" smtClean="0"/>
              <a:t>GPIO</a:t>
            </a:r>
            <a:endParaRPr lang="en-US" b="1" dirty="0"/>
          </a:p>
        </p:txBody>
      </p:sp>
      <p:sp>
        <p:nvSpPr>
          <p:cNvPr id="38" name="TextBox 37"/>
          <p:cNvSpPr txBox="1"/>
          <p:nvPr/>
        </p:nvSpPr>
        <p:spPr>
          <a:xfrm>
            <a:off x="5094795" y="6026702"/>
            <a:ext cx="2387192" cy="369332"/>
          </a:xfrm>
          <a:prstGeom prst="rect">
            <a:avLst/>
          </a:prstGeom>
          <a:noFill/>
        </p:spPr>
        <p:txBody>
          <a:bodyPr wrap="none" rtlCol="0">
            <a:spAutoFit/>
          </a:bodyPr>
          <a:lstStyle/>
          <a:p>
            <a:r>
              <a:rPr lang="en-US" b="1" dirty="0" smtClean="0"/>
              <a:t> SS                 MOSI   CLK</a:t>
            </a:r>
            <a:endParaRPr lang="en-US" b="1" dirty="0"/>
          </a:p>
        </p:txBody>
      </p:sp>
      <p:sp>
        <p:nvSpPr>
          <p:cNvPr id="39" name="Rectangle 38"/>
          <p:cNvSpPr/>
          <p:nvPr/>
        </p:nvSpPr>
        <p:spPr>
          <a:xfrm>
            <a:off x="5443318" y="930057"/>
            <a:ext cx="2941608" cy="3293209"/>
          </a:xfrm>
          <a:prstGeom prst="rect">
            <a:avLst/>
          </a:prstGeom>
        </p:spPr>
        <p:txBody>
          <a:bodyPr wrap="square">
            <a:spAutoFit/>
          </a:bodyPr>
          <a:lstStyle/>
          <a:p>
            <a:r>
              <a:rPr lang="en-US" sz="1600" dirty="0">
                <a:solidFill>
                  <a:srgbClr val="FF0000"/>
                </a:solidFill>
              </a:rPr>
              <a:t>Memory-mapped </a:t>
            </a:r>
            <a:r>
              <a:rPr lang="en-US" sz="1600" dirty="0" smtClean="0">
                <a:solidFill>
                  <a:srgbClr val="FF0000"/>
                </a:solidFill>
              </a:rPr>
              <a:t>I/O</a:t>
            </a:r>
          </a:p>
          <a:p>
            <a:endParaRPr lang="en-US" sz="1200" dirty="0" smtClean="0"/>
          </a:p>
          <a:p>
            <a:r>
              <a:rPr lang="en-US" sz="1200" dirty="0" smtClean="0"/>
              <a:t>Memory-mapped </a:t>
            </a:r>
            <a:r>
              <a:rPr lang="en-US" sz="1200" dirty="0"/>
              <a:t>I/O </a:t>
            </a:r>
            <a:r>
              <a:rPr lang="en-US" sz="1200" dirty="0" smtClean="0"/>
              <a:t>uses </a:t>
            </a:r>
            <a:r>
              <a:rPr lang="en-US" sz="1200" dirty="0"/>
              <a:t>the same address space to address both memory and I/O devices. The memory and registers of the I/O devices are mapped to (associated with) address values. </a:t>
            </a:r>
            <a:r>
              <a:rPr lang="en-US" sz="1200" dirty="0" smtClean="0"/>
              <a:t>The </a:t>
            </a:r>
            <a:r>
              <a:rPr lang="en-US" sz="1200" dirty="0"/>
              <a:t>CPU instructions used to access the memory can also be used for accessing devices. Each I/O device monitors the CPU's address bus and responds to any CPU access of an address assigned to that device, connecting the data bus to the desired device's hardware register. To accommodate the I/O devices, areas of the addresses used by the CPU must be reserved for I/O and must not be available for normal physical memory.</a:t>
            </a:r>
          </a:p>
        </p:txBody>
      </p:sp>
    </p:spTree>
    <p:extLst>
      <p:ext uri="{BB962C8B-B14F-4D97-AF65-F5344CB8AC3E}">
        <p14:creationId xmlns:p14="http://schemas.microsoft.com/office/powerpoint/2010/main" val="42450736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07319"/>
            <a:ext cx="9144000" cy="369332"/>
          </a:xfrm>
          <a:prstGeom prst="rect">
            <a:avLst/>
          </a:prstGeom>
          <a:noFill/>
        </p:spPr>
        <p:txBody>
          <a:bodyPr wrap="square" rtlCol="0">
            <a:spAutoFit/>
          </a:bodyPr>
          <a:lstStyle/>
          <a:p>
            <a:pPr algn="ctr"/>
            <a:r>
              <a:rPr lang="en-US" b="1" dirty="0" smtClean="0"/>
              <a:t>Serial Interfaces</a:t>
            </a:r>
            <a:endParaRPr lang="en-US" b="1" dirty="0"/>
          </a:p>
        </p:txBody>
      </p:sp>
      <p:sp>
        <p:nvSpPr>
          <p:cNvPr id="3" name="TextBox 2"/>
          <p:cNvSpPr txBox="1"/>
          <p:nvPr/>
        </p:nvSpPr>
        <p:spPr>
          <a:xfrm>
            <a:off x="457200" y="990600"/>
            <a:ext cx="4038600" cy="2585323"/>
          </a:xfrm>
          <a:prstGeom prst="rect">
            <a:avLst/>
          </a:prstGeom>
          <a:noFill/>
        </p:spPr>
        <p:txBody>
          <a:bodyPr wrap="square" rtlCol="0">
            <a:spAutoFit/>
          </a:bodyPr>
          <a:lstStyle/>
          <a:p>
            <a:r>
              <a:rPr lang="en-US" b="1" dirty="0" smtClean="0"/>
              <a:t>Bit-Banging</a:t>
            </a:r>
          </a:p>
          <a:p>
            <a:endParaRPr lang="en-US" dirty="0" smtClean="0"/>
          </a:p>
          <a:p>
            <a:r>
              <a:rPr lang="en-US" sz="1400" dirty="0"/>
              <a:t>In computer engineering and electrical engineering, bit banging is slang for any method of data transmission which employs software as a substitute for dedicated hardware to generate transmitted signals or process received signals. Software directly sets and samples the states of GPIOs (e.g., pins on a microcontroller), and is responsible for meeting all timing requirements and protocol sequencing of the signals.</a:t>
            </a:r>
          </a:p>
        </p:txBody>
      </p:sp>
      <p:cxnSp>
        <p:nvCxnSpPr>
          <p:cNvPr id="4" name="Straight Arrow Connector 3"/>
          <p:cNvCxnSpPr/>
          <p:nvPr/>
        </p:nvCxnSpPr>
        <p:spPr>
          <a:xfrm flipH="1">
            <a:off x="7239000" y="4817078"/>
            <a:ext cx="1" cy="42965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 name="Straight Arrow Connector 4"/>
          <p:cNvCxnSpPr/>
          <p:nvPr/>
        </p:nvCxnSpPr>
        <p:spPr>
          <a:xfrm>
            <a:off x="6629400" y="4778224"/>
            <a:ext cx="0" cy="46851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 name="Straight Arrow Connector 5"/>
          <p:cNvCxnSpPr/>
          <p:nvPr/>
        </p:nvCxnSpPr>
        <p:spPr>
          <a:xfrm>
            <a:off x="6019800" y="4778224"/>
            <a:ext cx="0" cy="46851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 name="Straight Arrow Connector 6"/>
          <p:cNvCxnSpPr/>
          <p:nvPr/>
        </p:nvCxnSpPr>
        <p:spPr>
          <a:xfrm>
            <a:off x="5410200" y="4817078"/>
            <a:ext cx="0" cy="42965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 name="Straight Arrow Connector 7"/>
          <p:cNvCxnSpPr/>
          <p:nvPr/>
        </p:nvCxnSpPr>
        <p:spPr>
          <a:xfrm>
            <a:off x="2362200" y="4778224"/>
            <a:ext cx="0" cy="46851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 name="Straight Arrow Connector 8"/>
          <p:cNvCxnSpPr/>
          <p:nvPr/>
        </p:nvCxnSpPr>
        <p:spPr>
          <a:xfrm>
            <a:off x="1752600" y="4778224"/>
            <a:ext cx="0" cy="46851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pic>
        <p:nvPicPr>
          <p:cNvPr id="10" name="table"/>
          <p:cNvPicPr>
            <a:picLocks noChangeAspect="1"/>
          </p:cNvPicPr>
          <p:nvPr/>
        </p:nvPicPr>
        <p:blipFill>
          <a:blip r:embed="rId2"/>
          <a:stretch>
            <a:fillRect/>
          </a:stretch>
        </p:blipFill>
        <p:spPr>
          <a:xfrm>
            <a:off x="1447800" y="4631658"/>
            <a:ext cx="6096000" cy="370840"/>
          </a:xfrm>
          <a:prstGeom prst="rect">
            <a:avLst/>
          </a:prstGeom>
        </p:spPr>
      </p:pic>
      <p:sp>
        <p:nvSpPr>
          <p:cNvPr id="11" name="Rectangle 10"/>
          <p:cNvSpPr/>
          <p:nvPr/>
        </p:nvSpPr>
        <p:spPr>
          <a:xfrm>
            <a:off x="7066522" y="5261725"/>
            <a:ext cx="304800" cy="304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Rectangle 11"/>
          <p:cNvSpPr/>
          <p:nvPr/>
        </p:nvSpPr>
        <p:spPr>
          <a:xfrm>
            <a:off x="6456922" y="5261725"/>
            <a:ext cx="304800" cy="304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2"/>
          <p:cNvSpPr/>
          <p:nvPr/>
        </p:nvSpPr>
        <p:spPr>
          <a:xfrm>
            <a:off x="5847322" y="5261725"/>
            <a:ext cx="304800" cy="304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Rectangle 13"/>
          <p:cNvSpPr/>
          <p:nvPr/>
        </p:nvSpPr>
        <p:spPr>
          <a:xfrm>
            <a:off x="5237722" y="5261725"/>
            <a:ext cx="304800" cy="304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 name="Rectangle 14"/>
          <p:cNvSpPr/>
          <p:nvPr/>
        </p:nvSpPr>
        <p:spPr>
          <a:xfrm>
            <a:off x="2189722" y="5261725"/>
            <a:ext cx="304800" cy="304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Rectangle 15"/>
          <p:cNvSpPr/>
          <p:nvPr/>
        </p:nvSpPr>
        <p:spPr>
          <a:xfrm>
            <a:off x="1580122" y="5261725"/>
            <a:ext cx="304800" cy="304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TextBox 16"/>
          <p:cNvSpPr txBox="1"/>
          <p:nvPr/>
        </p:nvSpPr>
        <p:spPr>
          <a:xfrm>
            <a:off x="457200" y="4593558"/>
            <a:ext cx="521297"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t>PIN</a:t>
            </a:r>
            <a:endParaRPr lang="en-US" b="1" dirty="0"/>
          </a:p>
        </p:txBody>
      </p:sp>
      <p:sp>
        <p:nvSpPr>
          <p:cNvPr id="18" name="TextBox 28"/>
          <p:cNvSpPr txBox="1"/>
          <p:nvPr/>
        </p:nvSpPr>
        <p:spPr>
          <a:xfrm>
            <a:off x="1427722" y="5718925"/>
            <a:ext cx="660758"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err="1" smtClean="0"/>
              <a:t>Px</a:t>
            </a:r>
            <a:r>
              <a:rPr lang="en-US" sz="1400" b="1" dirty="0" smtClean="0"/>
              <a:t>[31]</a:t>
            </a:r>
            <a:endParaRPr lang="en-US" sz="1400" b="1" dirty="0"/>
          </a:p>
        </p:txBody>
      </p:sp>
      <p:sp>
        <p:nvSpPr>
          <p:cNvPr id="19" name="TextBox 29"/>
          <p:cNvSpPr txBox="1"/>
          <p:nvPr/>
        </p:nvSpPr>
        <p:spPr>
          <a:xfrm>
            <a:off x="2037322" y="5718925"/>
            <a:ext cx="660758"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err="1" smtClean="0"/>
              <a:t>Px</a:t>
            </a:r>
            <a:r>
              <a:rPr lang="en-US" sz="1400" b="1" dirty="0" smtClean="0"/>
              <a:t>[30]</a:t>
            </a:r>
            <a:endParaRPr lang="en-US" sz="1400" b="1" dirty="0"/>
          </a:p>
        </p:txBody>
      </p:sp>
      <p:sp>
        <p:nvSpPr>
          <p:cNvPr id="20" name="TextBox 30"/>
          <p:cNvSpPr txBox="1"/>
          <p:nvPr/>
        </p:nvSpPr>
        <p:spPr>
          <a:xfrm>
            <a:off x="5085322" y="5718925"/>
            <a:ext cx="56938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err="1" smtClean="0"/>
              <a:t>Px</a:t>
            </a:r>
            <a:r>
              <a:rPr lang="en-US" sz="1400" b="1" dirty="0" smtClean="0"/>
              <a:t>[3]</a:t>
            </a:r>
            <a:endParaRPr lang="en-US" sz="1400" b="1" dirty="0"/>
          </a:p>
        </p:txBody>
      </p:sp>
      <p:sp>
        <p:nvSpPr>
          <p:cNvPr id="21" name="TextBox 31"/>
          <p:cNvSpPr txBox="1"/>
          <p:nvPr/>
        </p:nvSpPr>
        <p:spPr>
          <a:xfrm>
            <a:off x="5694922" y="5718925"/>
            <a:ext cx="56938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err="1" smtClean="0"/>
              <a:t>Px</a:t>
            </a:r>
            <a:r>
              <a:rPr lang="en-US" sz="1400" b="1" dirty="0" smtClean="0"/>
              <a:t>[2]</a:t>
            </a:r>
            <a:endParaRPr lang="en-US" sz="1400" b="1" dirty="0"/>
          </a:p>
        </p:txBody>
      </p:sp>
      <p:sp>
        <p:nvSpPr>
          <p:cNvPr id="22" name="TextBox 32"/>
          <p:cNvSpPr txBox="1"/>
          <p:nvPr/>
        </p:nvSpPr>
        <p:spPr>
          <a:xfrm>
            <a:off x="6304522" y="5718925"/>
            <a:ext cx="56938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err="1" smtClean="0"/>
              <a:t>Px</a:t>
            </a:r>
            <a:r>
              <a:rPr lang="en-US" sz="1400" b="1" dirty="0" smtClean="0"/>
              <a:t>[1]</a:t>
            </a:r>
            <a:endParaRPr lang="en-US" sz="1400" b="1" dirty="0"/>
          </a:p>
        </p:txBody>
      </p:sp>
      <p:sp>
        <p:nvSpPr>
          <p:cNvPr id="23" name="TextBox 33"/>
          <p:cNvSpPr txBox="1"/>
          <p:nvPr/>
        </p:nvSpPr>
        <p:spPr>
          <a:xfrm>
            <a:off x="6914122" y="5718925"/>
            <a:ext cx="56938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err="1" smtClean="0"/>
              <a:t>Px</a:t>
            </a:r>
            <a:r>
              <a:rPr lang="en-US" sz="1400" b="1" dirty="0" smtClean="0"/>
              <a:t>[0]</a:t>
            </a:r>
            <a:endParaRPr lang="en-US" sz="1400" b="1" dirty="0"/>
          </a:p>
        </p:txBody>
      </p:sp>
      <p:sp>
        <p:nvSpPr>
          <p:cNvPr id="37" name="TextBox 36"/>
          <p:cNvSpPr txBox="1"/>
          <p:nvPr/>
        </p:nvSpPr>
        <p:spPr>
          <a:xfrm>
            <a:off x="4159810" y="4038600"/>
            <a:ext cx="671979" cy="369332"/>
          </a:xfrm>
          <a:prstGeom prst="rect">
            <a:avLst/>
          </a:prstGeom>
          <a:noFill/>
        </p:spPr>
        <p:txBody>
          <a:bodyPr wrap="none" rtlCol="0">
            <a:spAutoFit/>
          </a:bodyPr>
          <a:lstStyle/>
          <a:p>
            <a:r>
              <a:rPr lang="en-US" b="1" dirty="0" smtClean="0"/>
              <a:t>GPIO</a:t>
            </a:r>
            <a:endParaRPr lang="en-US" b="1" dirty="0"/>
          </a:p>
        </p:txBody>
      </p:sp>
      <p:sp>
        <p:nvSpPr>
          <p:cNvPr id="38" name="TextBox 37"/>
          <p:cNvSpPr txBox="1"/>
          <p:nvPr/>
        </p:nvSpPr>
        <p:spPr>
          <a:xfrm>
            <a:off x="5094795" y="6026702"/>
            <a:ext cx="2387192" cy="369332"/>
          </a:xfrm>
          <a:prstGeom prst="rect">
            <a:avLst/>
          </a:prstGeom>
          <a:noFill/>
        </p:spPr>
        <p:txBody>
          <a:bodyPr wrap="none" rtlCol="0">
            <a:spAutoFit/>
          </a:bodyPr>
          <a:lstStyle/>
          <a:p>
            <a:r>
              <a:rPr lang="en-US" b="1" dirty="0" smtClean="0"/>
              <a:t> </a:t>
            </a:r>
            <a:r>
              <a:rPr lang="en-US" b="1" dirty="0" smtClean="0"/>
              <a:t>SS                 </a:t>
            </a:r>
            <a:r>
              <a:rPr lang="en-US" b="1" dirty="0" smtClean="0"/>
              <a:t>MOSI   CLK</a:t>
            </a:r>
            <a:endParaRPr lang="en-US" b="1" dirty="0"/>
          </a:p>
        </p:txBody>
      </p:sp>
      <p:sp>
        <p:nvSpPr>
          <p:cNvPr id="39" name="Rectangle 38"/>
          <p:cNvSpPr/>
          <p:nvPr/>
        </p:nvSpPr>
        <p:spPr>
          <a:xfrm>
            <a:off x="5443318" y="930057"/>
            <a:ext cx="2941608" cy="3293209"/>
          </a:xfrm>
          <a:prstGeom prst="rect">
            <a:avLst/>
          </a:prstGeom>
        </p:spPr>
        <p:txBody>
          <a:bodyPr wrap="square">
            <a:spAutoFit/>
          </a:bodyPr>
          <a:lstStyle/>
          <a:p>
            <a:r>
              <a:rPr lang="en-US" sz="1600" dirty="0">
                <a:solidFill>
                  <a:srgbClr val="FF0000"/>
                </a:solidFill>
              </a:rPr>
              <a:t>Memory-mapped </a:t>
            </a:r>
            <a:r>
              <a:rPr lang="en-US" sz="1600" dirty="0" smtClean="0">
                <a:solidFill>
                  <a:srgbClr val="FF0000"/>
                </a:solidFill>
              </a:rPr>
              <a:t>I/O</a:t>
            </a:r>
          </a:p>
          <a:p>
            <a:endParaRPr lang="en-US" sz="1200" dirty="0" smtClean="0"/>
          </a:p>
          <a:p>
            <a:r>
              <a:rPr lang="en-US" sz="1200" dirty="0" smtClean="0"/>
              <a:t>Memory-mapped </a:t>
            </a:r>
            <a:r>
              <a:rPr lang="en-US" sz="1200" dirty="0"/>
              <a:t>I/O </a:t>
            </a:r>
            <a:r>
              <a:rPr lang="en-US" sz="1200" dirty="0" smtClean="0"/>
              <a:t>uses </a:t>
            </a:r>
            <a:r>
              <a:rPr lang="en-US" sz="1200" dirty="0"/>
              <a:t>the same address space to address both memory and I/O devices. The memory and registers of the I/O devices are mapped to (associated with) address values. </a:t>
            </a:r>
            <a:r>
              <a:rPr lang="en-US" sz="1200" dirty="0" smtClean="0"/>
              <a:t>The </a:t>
            </a:r>
            <a:r>
              <a:rPr lang="en-US" sz="1200" dirty="0"/>
              <a:t>CPU instructions used to access the memory can also be used for accessing devices. Each I/O device monitors the CPU's address bus and responds to any CPU access of an address assigned to that device, connecting the data bus to the desired device's hardware register. To accommodate the I/O devices, areas of the addresses used by the CPU must be reserved for I/O and must not be available for normal physical memory.</a:t>
            </a:r>
          </a:p>
        </p:txBody>
      </p:sp>
      <p:sp>
        <p:nvSpPr>
          <p:cNvPr id="24" name="Rectangle 23"/>
          <p:cNvSpPr/>
          <p:nvPr/>
        </p:nvSpPr>
        <p:spPr>
          <a:xfrm>
            <a:off x="2494522" y="1905000"/>
            <a:ext cx="3769787" cy="2133600"/>
          </a:xfrm>
          <a:prstGeom prst="rect">
            <a:avLst/>
          </a:prstGeom>
          <a:solidFill>
            <a:schemeClr val="bg1"/>
          </a:solidFill>
          <a:ln w="9525">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p:nvSpPr>
        <p:spPr>
          <a:xfrm>
            <a:off x="2710154" y="2370546"/>
            <a:ext cx="2996733" cy="1169551"/>
          </a:xfrm>
          <a:prstGeom prst="rect">
            <a:avLst/>
          </a:prstGeom>
        </p:spPr>
        <p:txBody>
          <a:bodyPr wrap="square">
            <a:spAutoFit/>
          </a:bodyPr>
          <a:lstStyle/>
          <a:p>
            <a:r>
              <a:rPr lang="it-IT" sz="1400" b="1" dirty="0" smtClean="0">
                <a:latin typeface="Consolas" panose="020B0609020204030204" pitchFamily="49" charset="0"/>
                <a:cs typeface="Consolas" panose="020B0609020204030204" pitchFamily="49" charset="0"/>
              </a:rPr>
              <a:t>   </a:t>
            </a:r>
            <a:r>
              <a:rPr lang="it-IT" sz="1400" b="1" dirty="0" smtClean="0">
                <a:solidFill>
                  <a:schemeClr val="accent1"/>
                </a:solidFill>
                <a:latin typeface="Consolas" panose="020B0609020204030204" pitchFamily="49" charset="0"/>
                <a:cs typeface="Consolas" panose="020B0609020204030204" pitchFamily="49" charset="0"/>
              </a:rPr>
              <a:t>AREA</a:t>
            </a:r>
            <a:r>
              <a:rPr lang="it-IT" sz="1400" b="1" dirty="0" smtClean="0">
                <a:latin typeface="Consolas" panose="020B0609020204030204" pitchFamily="49" charset="0"/>
                <a:cs typeface="Consolas" panose="020B0609020204030204" pitchFamily="49" charset="0"/>
              </a:rPr>
              <a:t>  myData</a:t>
            </a:r>
            <a:r>
              <a:rPr lang="it-IT" sz="1400" b="1" dirty="0">
                <a:latin typeface="Consolas" panose="020B0609020204030204" pitchFamily="49" charset="0"/>
                <a:cs typeface="Consolas" panose="020B0609020204030204" pitchFamily="49" charset="0"/>
              </a:rPr>
              <a:t>, </a:t>
            </a:r>
            <a:r>
              <a:rPr lang="it-IT" sz="1400" b="1" dirty="0" smtClean="0">
                <a:latin typeface="Consolas" panose="020B0609020204030204" pitchFamily="49" charset="0"/>
                <a:cs typeface="Consolas" panose="020B0609020204030204" pitchFamily="49" charset="0"/>
              </a:rPr>
              <a:t>DATA</a:t>
            </a:r>
            <a:endParaRPr lang="it-IT" sz="1400" b="1" dirty="0">
              <a:latin typeface="Consolas" panose="020B0609020204030204" pitchFamily="49" charset="0"/>
              <a:cs typeface="Consolas" panose="020B0609020204030204" pitchFamily="49" charset="0"/>
            </a:endParaRPr>
          </a:p>
          <a:p>
            <a:endParaRPr lang="it-IT" sz="1400" b="1" dirty="0" smtClean="0">
              <a:latin typeface="Consolas" panose="020B0609020204030204" pitchFamily="49" charset="0"/>
              <a:cs typeface="Consolas" panose="020B0609020204030204" pitchFamily="49" charset="0"/>
            </a:endParaRPr>
          </a:p>
          <a:p>
            <a:r>
              <a:rPr lang="it-IT" sz="1400" b="1" dirty="0" smtClean="0">
                <a:latin typeface="Consolas" panose="020B0609020204030204" pitchFamily="49" charset="0"/>
                <a:cs typeface="Consolas" panose="020B0609020204030204" pitchFamily="49" charset="0"/>
              </a:rPr>
              <a:t>virtual_gpio_pin_register </a:t>
            </a:r>
          </a:p>
          <a:p>
            <a:endParaRPr lang="it-IT" sz="1400" b="1" dirty="0">
              <a:latin typeface="Consolas" panose="020B0609020204030204" pitchFamily="49" charset="0"/>
              <a:cs typeface="Consolas" panose="020B0609020204030204" pitchFamily="49" charset="0"/>
            </a:endParaRPr>
          </a:p>
          <a:p>
            <a:r>
              <a:rPr lang="it-IT" sz="1400" b="1" dirty="0" smtClean="0">
                <a:latin typeface="Consolas" panose="020B0609020204030204" pitchFamily="49" charset="0"/>
                <a:cs typeface="Consolas" panose="020B0609020204030204" pitchFamily="49" charset="0"/>
              </a:rPr>
              <a:t>   </a:t>
            </a:r>
            <a:r>
              <a:rPr lang="it-IT" sz="1400" b="1" dirty="0" smtClean="0">
                <a:solidFill>
                  <a:schemeClr val="accent1"/>
                </a:solidFill>
                <a:latin typeface="Consolas" panose="020B0609020204030204" pitchFamily="49" charset="0"/>
                <a:cs typeface="Consolas" panose="020B0609020204030204" pitchFamily="49" charset="0"/>
              </a:rPr>
              <a:t>SPACE</a:t>
            </a:r>
            <a:r>
              <a:rPr lang="it-IT" sz="1400" b="1" dirty="0" smtClean="0">
                <a:latin typeface="Consolas" panose="020B0609020204030204" pitchFamily="49" charset="0"/>
                <a:cs typeface="Consolas" panose="020B0609020204030204" pitchFamily="49" charset="0"/>
              </a:rPr>
              <a:t> </a:t>
            </a:r>
            <a:r>
              <a:rPr lang="it-IT" sz="1400" b="1" dirty="0">
                <a:solidFill>
                  <a:srgbClr val="FF0000"/>
                </a:solidFill>
                <a:latin typeface="Consolas" panose="020B0609020204030204" pitchFamily="49" charset="0"/>
                <a:cs typeface="Consolas" panose="020B0609020204030204" pitchFamily="49" charset="0"/>
              </a:rPr>
              <a:t>4</a:t>
            </a:r>
            <a:endParaRPr lang="en-US" sz="1400" b="1" dirty="0">
              <a:solidFill>
                <a:srgbClr val="FF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7532220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07319"/>
            <a:ext cx="9144000" cy="369332"/>
          </a:xfrm>
          <a:prstGeom prst="rect">
            <a:avLst/>
          </a:prstGeom>
          <a:noFill/>
        </p:spPr>
        <p:txBody>
          <a:bodyPr wrap="square" rtlCol="0">
            <a:spAutoFit/>
          </a:bodyPr>
          <a:lstStyle/>
          <a:p>
            <a:pPr algn="ctr"/>
            <a:r>
              <a:rPr lang="en-US" b="1" dirty="0" smtClean="0"/>
              <a:t>Serial Interfaces</a:t>
            </a:r>
            <a:endParaRPr lang="en-US" b="1" dirty="0"/>
          </a:p>
        </p:txBody>
      </p:sp>
      <p:sp>
        <p:nvSpPr>
          <p:cNvPr id="3" name="TextBox 2"/>
          <p:cNvSpPr txBox="1"/>
          <p:nvPr/>
        </p:nvSpPr>
        <p:spPr>
          <a:xfrm>
            <a:off x="457200" y="990600"/>
            <a:ext cx="4038600" cy="2585323"/>
          </a:xfrm>
          <a:prstGeom prst="rect">
            <a:avLst/>
          </a:prstGeom>
          <a:noFill/>
        </p:spPr>
        <p:txBody>
          <a:bodyPr wrap="square" rtlCol="0">
            <a:spAutoFit/>
          </a:bodyPr>
          <a:lstStyle/>
          <a:p>
            <a:r>
              <a:rPr lang="en-US" b="1" dirty="0" smtClean="0"/>
              <a:t>Bit-Banging</a:t>
            </a:r>
          </a:p>
          <a:p>
            <a:endParaRPr lang="en-US" dirty="0" smtClean="0"/>
          </a:p>
          <a:p>
            <a:r>
              <a:rPr lang="en-US" sz="1400" dirty="0"/>
              <a:t>In computer engineering and electrical engineering, bit banging is slang for any method of data transmission which employs software as a substitute for dedicated hardware to generate transmitted signals or process received signals. Software directly sets and samples the states of GPIOs (e.g., pins on a microcontroller), and is responsible for meeting all timing requirements and protocol sequencing of the signals.</a:t>
            </a:r>
          </a:p>
        </p:txBody>
      </p:sp>
      <p:sp>
        <p:nvSpPr>
          <p:cNvPr id="39" name="Rectangle 38"/>
          <p:cNvSpPr/>
          <p:nvPr/>
        </p:nvSpPr>
        <p:spPr>
          <a:xfrm>
            <a:off x="5443318" y="930057"/>
            <a:ext cx="2941608" cy="3293209"/>
          </a:xfrm>
          <a:prstGeom prst="rect">
            <a:avLst/>
          </a:prstGeom>
        </p:spPr>
        <p:txBody>
          <a:bodyPr wrap="square">
            <a:spAutoFit/>
          </a:bodyPr>
          <a:lstStyle/>
          <a:p>
            <a:r>
              <a:rPr lang="en-US" sz="1600" dirty="0">
                <a:solidFill>
                  <a:srgbClr val="FF0000"/>
                </a:solidFill>
              </a:rPr>
              <a:t>Memory-mapped </a:t>
            </a:r>
            <a:r>
              <a:rPr lang="en-US" sz="1600" dirty="0" smtClean="0">
                <a:solidFill>
                  <a:srgbClr val="FF0000"/>
                </a:solidFill>
              </a:rPr>
              <a:t>I/O</a:t>
            </a:r>
          </a:p>
          <a:p>
            <a:endParaRPr lang="en-US" sz="1200" dirty="0" smtClean="0"/>
          </a:p>
          <a:p>
            <a:r>
              <a:rPr lang="en-US" sz="1200" dirty="0" smtClean="0"/>
              <a:t>Memory-mapped </a:t>
            </a:r>
            <a:r>
              <a:rPr lang="en-US" sz="1200" dirty="0"/>
              <a:t>I/O </a:t>
            </a:r>
            <a:r>
              <a:rPr lang="en-US" sz="1200" dirty="0" smtClean="0"/>
              <a:t>uses </a:t>
            </a:r>
            <a:r>
              <a:rPr lang="en-US" sz="1200" dirty="0"/>
              <a:t>the same address space to address both memory and I/O devices. The memory and registers of the I/O devices are mapped to (associated with) address values. </a:t>
            </a:r>
            <a:r>
              <a:rPr lang="en-US" sz="1200" dirty="0" smtClean="0"/>
              <a:t>The </a:t>
            </a:r>
            <a:r>
              <a:rPr lang="en-US" sz="1200" dirty="0"/>
              <a:t>CPU instructions used to access the memory can also be used for accessing devices. Each I/O device monitors the CPU's address bus and responds to any CPU access of an address assigned to that device, connecting the data bus to the desired device's hardware register. To accommodate the I/O devices, areas of the addresses used by the CPU must be reserved for I/O and must not be available for normal physical memory.</a:t>
            </a:r>
          </a:p>
        </p:txBody>
      </p:sp>
      <p:pic>
        <p:nvPicPr>
          <p:cNvPr id="2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050" y="4343400"/>
            <a:ext cx="8843899" cy="2371725"/>
          </a:xfrm>
          <a:prstGeom prst="rect">
            <a:avLst/>
          </a:prstGeom>
          <a:noFill/>
          <a:ln w="9525">
            <a:solidFill>
              <a:schemeClr val="bg1">
                <a:lumMod val="85000"/>
              </a:schemeClr>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5" name="TextBox 24"/>
          <p:cNvSpPr txBox="1"/>
          <p:nvPr/>
        </p:nvSpPr>
        <p:spPr>
          <a:xfrm>
            <a:off x="533400" y="4649688"/>
            <a:ext cx="452368" cy="307777"/>
          </a:xfrm>
          <a:prstGeom prst="rect">
            <a:avLst/>
          </a:prstGeom>
          <a:noFill/>
        </p:spPr>
        <p:txBody>
          <a:bodyPr wrap="none" rtlCol="0">
            <a:spAutoFit/>
          </a:bodyPr>
          <a:lstStyle/>
          <a:p>
            <a:r>
              <a:rPr lang="en-US" sz="1400" b="1" dirty="0" smtClean="0"/>
              <a:t>CLK</a:t>
            </a:r>
            <a:endParaRPr lang="en-US" sz="1400" b="1" dirty="0"/>
          </a:p>
        </p:txBody>
      </p:sp>
      <p:sp>
        <p:nvSpPr>
          <p:cNvPr id="30" name="Rectangle 29"/>
          <p:cNvSpPr/>
          <p:nvPr/>
        </p:nvSpPr>
        <p:spPr>
          <a:xfrm>
            <a:off x="2494522" y="1905000"/>
            <a:ext cx="3769787" cy="2133600"/>
          </a:xfrm>
          <a:prstGeom prst="rect">
            <a:avLst/>
          </a:prstGeom>
          <a:solidFill>
            <a:schemeClr val="bg1"/>
          </a:solidFill>
          <a:ln w="9525">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p:nvSpPr>
        <p:spPr>
          <a:xfrm>
            <a:off x="2710154" y="2370546"/>
            <a:ext cx="2996733" cy="1169551"/>
          </a:xfrm>
          <a:prstGeom prst="rect">
            <a:avLst/>
          </a:prstGeom>
        </p:spPr>
        <p:txBody>
          <a:bodyPr wrap="square">
            <a:spAutoFit/>
          </a:bodyPr>
          <a:lstStyle/>
          <a:p>
            <a:r>
              <a:rPr lang="it-IT" sz="1400" b="1" dirty="0" smtClean="0">
                <a:latin typeface="Consolas" panose="020B0609020204030204" pitchFamily="49" charset="0"/>
                <a:cs typeface="Consolas" panose="020B0609020204030204" pitchFamily="49" charset="0"/>
              </a:rPr>
              <a:t>   </a:t>
            </a:r>
            <a:r>
              <a:rPr lang="it-IT" sz="1400" b="1" dirty="0" smtClean="0">
                <a:solidFill>
                  <a:schemeClr val="accent1"/>
                </a:solidFill>
                <a:latin typeface="Consolas" panose="020B0609020204030204" pitchFamily="49" charset="0"/>
                <a:cs typeface="Consolas" panose="020B0609020204030204" pitchFamily="49" charset="0"/>
              </a:rPr>
              <a:t>AREA</a:t>
            </a:r>
            <a:r>
              <a:rPr lang="it-IT" sz="1400" b="1" dirty="0" smtClean="0">
                <a:latin typeface="Consolas" panose="020B0609020204030204" pitchFamily="49" charset="0"/>
                <a:cs typeface="Consolas" panose="020B0609020204030204" pitchFamily="49" charset="0"/>
              </a:rPr>
              <a:t>  myData</a:t>
            </a:r>
            <a:r>
              <a:rPr lang="it-IT" sz="1400" b="1" dirty="0">
                <a:latin typeface="Consolas" panose="020B0609020204030204" pitchFamily="49" charset="0"/>
                <a:cs typeface="Consolas" panose="020B0609020204030204" pitchFamily="49" charset="0"/>
              </a:rPr>
              <a:t>, </a:t>
            </a:r>
            <a:r>
              <a:rPr lang="it-IT" sz="1400" b="1" dirty="0" smtClean="0">
                <a:latin typeface="Consolas" panose="020B0609020204030204" pitchFamily="49" charset="0"/>
                <a:cs typeface="Consolas" panose="020B0609020204030204" pitchFamily="49" charset="0"/>
              </a:rPr>
              <a:t>DATA</a:t>
            </a:r>
            <a:endParaRPr lang="it-IT" sz="1400" b="1" dirty="0">
              <a:latin typeface="Consolas" panose="020B0609020204030204" pitchFamily="49" charset="0"/>
              <a:cs typeface="Consolas" panose="020B0609020204030204" pitchFamily="49" charset="0"/>
            </a:endParaRPr>
          </a:p>
          <a:p>
            <a:endParaRPr lang="it-IT" sz="1400" b="1" dirty="0" smtClean="0">
              <a:latin typeface="Consolas" panose="020B0609020204030204" pitchFamily="49" charset="0"/>
              <a:cs typeface="Consolas" panose="020B0609020204030204" pitchFamily="49" charset="0"/>
            </a:endParaRPr>
          </a:p>
          <a:p>
            <a:r>
              <a:rPr lang="it-IT" sz="1400" b="1" dirty="0" smtClean="0">
                <a:latin typeface="Consolas" panose="020B0609020204030204" pitchFamily="49" charset="0"/>
                <a:cs typeface="Consolas" panose="020B0609020204030204" pitchFamily="49" charset="0"/>
              </a:rPr>
              <a:t>virtual_gpio_pin_register </a:t>
            </a:r>
          </a:p>
          <a:p>
            <a:endParaRPr lang="it-IT" sz="1400" b="1" dirty="0">
              <a:latin typeface="Consolas" panose="020B0609020204030204" pitchFamily="49" charset="0"/>
              <a:cs typeface="Consolas" panose="020B0609020204030204" pitchFamily="49" charset="0"/>
            </a:endParaRPr>
          </a:p>
          <a:p>
            <a:r>
              <a:rPr lang="it-IT" sz="1400" b="1" dirty="0" smtClean="0">
                <a:latin typeface="Consolas" panose="020B0609020204030204" pitchFamily="49" charset="0"/>
                <a:cs typeface="Consolas" panose="020B0609020204030204" pitchFamily="49" charset="0"/>
              </a:rPr>
              <a:t>   </a:t>
            </a:r>
            <a:r>
              <a:rPr lang="it-IT" sz="1400" b="1" dirty="0" smtClean="0">
                <a:solidFill>
                  <a:schemeClr val="accent1"/>
                </a:solidFill>
                <a:latin typeface="Consolas" panose="020B0609020204030204" pitchFamily="49" charset="0"/>
                <a:cs typeface="Consolas" panose="020B0609020204030204" pitchFamily="49" charset="0"/>
              </a:rPr>
              <a:t>SPACE</a:t>
            </a:r>
            <a:r>
              <a:rPr lang="it-IT" sz="1400" b="1" dirty="0" smtClean="0">
                <a:latin typeface="Consolas" panose="020B0609020204030204" pitchFamily="49" charset="0"/>
                <a:cs typeface="Consolas" panose="020B0609020204030204" pitchFamily="49" charset="0"/>
              </a:rPr>
              <a:t> </a:t>
            </a:r>
            <a:r>
              <a:rPr lang="it-IT" sz="1400" b="1" dirty="0">
                <a:solidFill>
                  <a:srgbClr val="FF0000"/>
                </a:solidFill>
                <a:latin typeface="Consolas" panose="020B0609020204030204" pitchFamily="49" charset="0"/>
                <a:cs typeface="Consolas" panose="020B0609020204030204" pitchFamily="49" charset="0"/>
              </a:rPr>
              <a:t>4</a:t>
            </a:r>
            <a:endParaRPr lang="en-US" sz="1400" b="1" dirty="0">
              <a:solidFill>
                <a:srgbClr val="FF0000"/>
              </a:solidFill>
              <a:latin typeface="Consolas" panose="020B0609020204030204" pitchFamily="49" charset="0"/>
              <a:cs typeface="Consolas" panose="020B0609020204030204" pitchFamily="49" charset="0"/>
            </a:endParaRPr>
          </a:p>
        </p:txBody>
      </p:sp>
      <p:sp>
        <p:nvSpPr>
          <p:cNvPr id="32" name="TextBox 31"/>
          <p:cNvSpPr txBox="1"/>
          <p:nvPr/>
        </p:nvSpPr>
        <p:spPr>
          <a:xfrm>
            <a:off x="461265" y="5375373"/>
            <a:ext cx="596638" cy="307777"/>
          </a:xfrm>
          <a:prstGeom prst="rect">
            <a:avLst/>
          </a:prstGeom>
          <a:noFill/>
        </p:spPr>
        <p:txBody>
          <a:bodyPr wrap="none" rtlCol="0">
            <a:spAutoFit/>
          </a:bodyPr>
          <a:lstStyle/>
          <a:p>
            <a:r>
              <a:rPr lang="en-US" sz="1400" b="1" dirty="0" smtClean="0"/>
              <a:t>MOSI</a:t>
            </a:r>
            <a:endParaRPr lang="en-US" sz="1400" b="1" dirty="0"/>
          </a:p>
        </p:txBody>
      </p:sp>
      <p:sp>
        <p:nvSpPr>
          <p:cNvPr id="33" name="TextBox 32"/>
          <p:cNvSpPr txBox="1"/>
          <p:nvPr/>
        </p:nvSpPr>
        <p:spPr>
          <a:xfrm>
            <a:off x="577483" y="6019799"/>
            <a:ext cx="364202" cy="307777"/>
          </a:xfrm>
          <a:prstGeom prst="rect">
            <a:avLst/>
          </a:prstGeom>
          <a:noFill/>
        </p:spPr>
        <p:txBody>
          <a:bodyPr wrap="none" rtlCol="0">
            <a:spAutoFit/>
          </a:bodyPr>
          <a:lstStyle/>
          <a:p>
            <a:r>
              <a:rPr lang="en-US" sz="1400" b="1" dirty="0" smtClean="0"/>
              <a:t>SS</a:t>
            </a:r>
            <a:endParaRPr lang="en-US" sz="1400" b="1" dirty="0"/>
          </a:p>
        </p:txBody>
      </p:sp>
      <p:sp>
        <p:nvSpPr>
          <p:cNvPr id="26" name="TextBox 25"/>
          <p:cNvSpPr txBox="1"/>
          <p:nvPr/>
        </p:nvSpPr>
        <p:spPr>
          <a:xfrm>
            <a:off x="2362200" y="5424730"/>
            <a:ext cx="6151043" cy="276999"/>
          </a:xfrm>
          <a:prstGeom prst="rect">
            <a:avLst/>
          </a:prstGeom>
          <a:noFill/>
        </p:spPr>
        <p:txBody>
          <a:bodyPr wrap="none" rtlCol="0">
            <a:spAutoFit/>
          </a:bodyPr>
          <a:lstStyle/>
          <a:p>
            <a:r>
              <a:rPr lang="en-US" sz="1200" b="1" dirty="0" smtClean="0"/>
              <a:t>Bit 7               Bit 6              Bit 5                Bit 4              Bit 3               Bit 2              Bit 1               Bit 0</a:t>
            </a:r>
            <a:endParaRPr lang="en-US" sz="1200" b="1" dirty="0"/>
          </a:p>
        </p:txBody>
      </p:sp>
    </p:spTree>
    <p:extLst>
      <p:ext uri="{BB962C8B-B14F-4D97-AF65-F5344CB8AC3E}">
        <p14:creationId xmlns:p14="http://schemas.microsoft.com/office/powerpoint/2010/main" val="9310650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07319"/>
            <a:ext cx="9144000" cy="369332"/>
          </a:xfrm>
          <a:prstGeom prst="rect">
            <a:avLst/>
          </a:prstGeom>
          <a:noFill/>
        </p:spPr>
        <p:txBody>
          <a:bodyPr wrap="square" rtlCol="0">
            <a:spAutoFit/>
          </a:bodyPr>
          <a:lstStyle/>
          <a:p>
            <a:pPr algn="ctr"/>
            <a:r>
              <a:rPr lang="en-US" b="1" dirty="0" smtClean="0"/>
              <a:t>Serial Interfaces</a:t>
            </a:r>
            <a:endParaRPr lang="en-US" b="1" dirty="0"/>
          </a:p>
        </p:txBody>
      </p:sp>
      <p:sp>
        <p:nvSpPr>
          <p:cNvPr id="3" name="TextBox 2"/>
          <p:cNvSpPr txBox="1"/>
          <p:nvPr/>
        </p:nvSpPr>
        <p:spPr>
          <a:xfrm>
            <a:off x="457200" y="990600"/>
            <a:ext cx="4038600" cy="2585323"/>
          </a:xfrm>
          <a:prstGeom prst="rect">
            <a:avLst/>
          </a:prstGeom>
          <a:noFill/>
        </p:spPr>
        <p:txBody>
          <a:bodyPr wrap="square" rtlCol="0">
            <a:spAutoFit/>
          </a:bodyPr>
          <a:lstStyle/>
          <a:p>
            <a:r>
              <a:rPr lang="en-US" b="1" dirty="0" smtClean="0"/>
              <a:t>Bit-Banging</a:t>
            </a:r>
          </a:p>
          <a:p>
            <a:endParaRPr lang="en-US" dirty="0" smtClean="0"/>
          </a:p>
          <a:p>
            <a:r>
              <a:rPr lang="en-US" sz="1400" dirty="0"/>
              <a:t>In computer engineering and electrical engineering, bit banging is slang for any method of data transmission which employs software as a substitute for dedicated hardware to generate transmitted signals or process received signals. Software directly sets and samples the states of GPIOs (e.g., pins on a microcontroller), and is responsible for meeting all timing requirements and protocol sequencing of the signals.</a:t>
            </a:r>
          </a:p>
        </p:txBody>
      </p:sp>
      <p:sp>
        <p:nvSpPr>
          <p:cNvPr id="39" name="Rectangle 38"/>
          <p:cNvSpPr/>
          <p:nvPr/>
        </p:nvSpPr>
        <p:spPr>
          <a:xfrm>
            <a:off x="5443318" y="930057"/>
            <a:ext cx="2941608" cy="3293209"/>
          </a:xfrm>
          <a:prstGeom prst="rect">
            <a:avLst/>
          </a:prstGeom>
        </p:spPr>
        <p:txBody>
          <a:bodyPr wrap="square">
            <a:spAutoFit/>
          </a:bodyPr>
          <a:lstStyle/>
          <a:p>
            <a:r>
              <a:rPr lang="en-US" sz="1600" dirty="0">
                <a:solidFill>
                  <a:srgbClr val="FF0000"/>
                </a:solidFill>
              </a:rPr>
              <a:t>Memory-mapped </a:t>
            </a:r>
            <a:r>
              <a:rPr lang="en-US" sz="1600" dirty="0" smtClean="0">
                <a:solidFill>
                  <a:srgbClr val="FF0000"/>
                </a:solidFill>
              </a:rPr>
              <a:t>I/O</a:t>
            </a:r>
          </a:p>
          <a:p>
            <a:endParaRPr lang="en-US" sz="1200" dirty="0" smtClean="0"/>
          </a:p>
          <a:p>
            <a:r>
              <a:rPr lang="en-US" sz="1200" dirty="0" smtClean="0"/>
              <a:t>Memory-mapped </a:t>
            </a:r>
            <a:r>
              <a:rPr lang="en-US" sz="1200" dirty="0"/>
              <a:t>I/O </a:t>
            </a:r>
            <a:r>
              <a:rPr lang="en-US" sz="1200" dirty="0" smtClean="0"/>
              <a:t>uses </a:t>
            </a:r>
            <a:r>
              <a:rPr lang="en-US" sz="1200" dirty="0"/>
              <a:t>the same address space to address both memory and I/O devices. The memory and registers of the I/O devices are mapped to (associated with) address values. </a:t>
            </a:r>
            <a:r>
              <a:rPr lang="en-US" sz="1200" dirty="0" smtClean="0"/>
              <a:t>The </a:t>
            </a:r>
            <a:r>
              <a:rPr lang="en-US" sz="1200" dirty="0"/>
              <a:t>CPU instructions used to access the memory can also be used for accessing devices. Each I/O device monitors the CPU's address bus and responds to any CPU access of an address assigned to that device, connecting the data bus to the desired device's hardware register. To accommodate the I/O devices, areas of the addresses used by the CPU must be reserved for I/O and must not be available for normal physical memory.</a:t>
            </a:r>
          </a:p>
        </p:txBody>
      </p:sp>
      <p:pic>
        <p:nvPicPr>
          <p:cNvPr id="2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050" y="4343400"/>
            <a:ext cx="8843899" cy="2371725"/>
          </a:xfrm>
          <a:prstGeom prst="rect">
            <a:avLst/>
          </a:prstGeom>
          <a:noFill/>
          <a:ln w="9525">
            <a:solidFill>
              <a:schemeClr val="bg1">
                <a:lumMod val="85000"/>
              </a:schemeClr>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5" name="TextBox 24"/>
          <p:cNvSpPr txBox="1"/>
          <p:nvPr/>
        </p:nvSpPr>
        <p:spPr>
          <a:xfrm>
            <a:off x="533400" y="4649688"/>
            <a:ext cx="452368" cy="307777"/>
          </a:xfrm>
          <a:prstGeom prst="rect">
            <a:avLst/>
          </a:prstGeom>
          <a:noFill/>
        </p:spPr>
        <p:txBody>
          <a:bodyPr wrap="none" rtlCol="0">
            <a:spAutoFit/>
          </a:bodyPr>
          <a:lstStyle/>
          <a:p>
            <a:r>
              <a:rPr lang="en-US" sz="1400" b="1" dirty="0" smtClean="0"/>
              <a:t>CLK</a:t>
            </a:r>
            <a:endParaRPr lang="en-US" sz="1400" b="1" dirty="0"/>
          </a:p>
        </p:txBody>
      </p:sp>
      <p:sp>
        <p:nvSpPr>
          <p:cNvPr id="30" name="Rectangle 29"/>
          <p:cNvSpPr/>
          <p:nvPr/>
        </p:nvSpPr>
        <p:spPr>
          <a:xfrm>
            <a:off x="2494522" y="1905000"/>
            <a:ext cx="3769787" cy="2133600"/>
          </a:xfrm>
          <a:prstGeom prst="rect">
            <a:avLst/>
          </a:prstGeom>
          <a:solidFill>
            <a:schemeClr val="bg1"/>
          </a:solidFill>
          <a:ln w="9525">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p:nvSpPr>
        <p:spPr>
          <a:xfrm>
            <a:off x="2710154" y="2370546"/>
            <a:ext cx="2996733" cy="1169551"/>
          </a:xfrm>
          <a:prstGeom prst="rect">
            <a:avLst/>
          </a:prstGeom>
        </p:spPr>
        <p:txBody>
          <a:bodyPr wrap="square">
            <a:spAutoFit/>
          </a:bodyPr>
          <a:lstStyle/>
          <a:p>
            <a:r>
              <a:rPr lang="it-IT" sz="1400" b="1" dirty="0" smtClean="0">
                <a:latin typeface="Consolas" panose="020B0609020204030204" pitchFamily="49" charset="0"/>
                <a:cs typeface="Consolas" panose="020B0609020204030204" pitchFamily="49" charset="0"/>
              </a:rPr>
              <a:t>   </a:t>
            </a:r>
            <a:r>
              <a:rPr lang="it-IT" sz="1400" b="1" dirty="0" smtClean="0">
                <a:solidFill>
                  <a:schemeClr val="accent1"/>
                </a:solidFill>
                <a:latin typeface="Consolas" panose="020B0609020204030204" pitchFamily="49" charset="0"/>
                <a:cs typeface="Consolas" panose="020B0609020204030204" pitchFamily="49" charset="0"/>
              </a:rPr>
              <a:t>AREA</a:t>
            </a:r>
            <a:r>
              <a:rPr lang="it-IT" sz="1400" b="1" dirty="0" smtClean="0">
                <a:latin typeface="Consolas" panose="020B0609020204030204" pitchFamily="49" charset="0"/>
                <a:cs typeface="Consolas" panose="020B0609020204030204" pitchFamily="49" charset="0"/>
              </a:rPr>
              <a:t>  myData</a:t>
            </a:r>
            <a:r>
              <a:rPr lang="it-IT" sz="1400" b="1" dirty="0">
                <a:latin typeface="Consolas" panose="020B0609020204030204" pitchFamily="49" charset="0"/>
                <a:cs typeface="Consolas" panose="020B0609020204030204" pitchFamily="49" charset="0"/>
              </a:rPr>
              <a:t>, </a:t>
            </a:r>
            <a:r>
              <a:rPr lang="it-IT" sz="1400" b="1" dirty="0" smtClean="0">
                <a:latin typeface="Consolas" panose="020B0609020204030204" pitchFamily="49" charset="0"/>
                <a:cs typeface="Consolas" panose="020B0609020204030204" pitchFamily="49" charset="0"/>
              </a:rPr>
              <a:t>DATA</a:t>
            </a:r>
            <a:endParaRPr lang="it-IT" sz="1400" b="1" dirty="0">
              <a:latin typeface="Consolas" panose="020B0609020204030204" pitchFamily="49" charset="0"/>
              <a:cs typeface="Consolas" panose="020B0609020204030204" pitchFamily="49" charset="0"/>
            </a:endParaRPr>
          </a:p>
          <a:p>
            <a:endParaRPr lang="it-IT" sz="1400" b="1" dirty="0" smtClean="0">
              <a:latin typeface="Consolas" panose="020B0609020204030204" pitchFamily="49" charset="0"/>
              <a:cs typeface="Consolas" panose="020B0609020204030204" pitchFamily="49" charset="0"/>
            </a:endParaRPr>
          </a:p>
          <a:p>
            <a:r>
              <a:rPr lang="it-IT" sz="1400" b="1" dirty="0" smtClean="0">
                <a:latin typeface="Consolas" panose="020B0609020204030204" pitchFamily="49" charset="0"/>
                <a:cs typeface="Consolas" panose="020B0609020204030204" pitchFamily="49" charset="0"/>
              </a:rPr>
              <a:t>virtual_gpio_pin_register </a:t>
            </a:r>
          </a:p>
          <a:p>
            <a:endParaRPr lang="it-IT" sz="1400" b="1" dirty="0">
              <a:latin typeface="Consolas" panose="020B0609020204030204" pitchFamily="49" charset="0"/>
              <a:cs typeface="Consolas" panose="020B0609020204030204" pitchFamily="49" charset="0"/>
            </a:endParaRPr>
          </a:p>
          <a:p>
            <a:r>
              <a:rPr lang="it-IT" sz="1400" b="1" dirty="0" smtClean="0">
                <a:latin typeface="Consolas" panose="020B0609020204030204" pitchFamily="49" charset="0"/>
                <a:cs typeface="Consolas" panose="020B0609020204030204" pitchFamily="49" charset="0"/>
              </a:rPr>
              <a:t>   </a:t>
            </a:r>
            <a:r>
              <a:rPr lang="it-IT" sz="1400" b="1" dirty="0" smtClean="0">
                <a:solidFill>
                  <a:schemeClr val="accent1"/>
                </a:solidFill>
                <a:latin typeface="Consolas" panose="020B0609020204030204" pitchFamily="49" charset="0"/>
                <a:cs typeface="Consolas" panose="020B0609020204030204" pitchFamily="49" charset="0"/>
              </a:rPr>
              <a:t>SPACE</a:t>
            </a:r>
            <a:r>
              <a:rPr lang="it-IT" sz="1400" b="1" dirty="0" smtClean="0">
                <a:latin typeface="Consolas" panose="020B0609020204030204" pitchFamily="49" charset="0"/>
                <a:cs typeface="Consolas" panose="020B0609020204030204" pitchFamily="49" charset="0"/>
              </a:rPr>
              <a:t> </a:t>
            </a:r>
            <a:r>
              <a:rPr lang="it-IT" sz="1400" b="1" dirty="0">
                <a:solidFill>
                  <a:srgbClr val="FF0000"/>
                </a:solidFill>
                <a:latin typeface="Consolas" panose="020B0609020204030204" pitchFamily="49" charset="0"/>
                <a:cs typeface="Consolas" panose="020B0609020204030204" pitchFamily="49" charset="0"/>
              </a:rPr>
              <a:t>4</a:t>
            </a:r>
            <a:endParaRPr lang="en-US" sz="1400" b="1" dirty="0">
              <a:solidFill>
                <a:srgbClr val="FF0000"/>
              </a:solidFill>
              <a:latin typeface="Consolas" panose="020B0609020204030204" pitchFamily="49" charset="0"/>
              <a:cs typeface="Consolas" panose="020B0609020204030204" pitchFamily="49" charset="0"/>
            </a:endParaRPr>
          </a:p>
        </p:txBody>
      </p:sp>
      <p:sp>
        <p:nvSpPr>
          <p:cNvPr id="32" name="TextBox 31"/>
          <p:cNvSpPr txBox="1"/>
          <p:nvPr/>
        </p:nvSpPr>
        <p:spPr>
          <a:xfrm>
            <a:off x="461265" y="5375373"/>
            <a:ext cx="596638" cy="307777"/>
          </a:xfrm>
          <a:prstGeom prst="rect">
            <a:avLst/>
          </a:prstGeom>
          <a:noFill/>
        </p:spPr>
        <p:txBody>
          <a:bodyPr wrap="none" rtlCol="0">
            <a:spAutoFit/>
          </a:bodyPr>
          <a:lstStyle/>
          <a:p>
            <a:r>
              <a:rPr lang="en-US" sz="1400" b="1" dirty="0" smtClean="0"/>
              <a:t>MOSI</a:t>
            </a:r>
            <a:endParaRPr lang="en-US" sz="1400" b="1" dirty="0"/>
          </a:p>
        </p:txBody>
      </p:sp>
      <p:sp>
        <p:nvSpPr>
          <p:cNvPr id="33" name="TextBox 32"/>
          <p:cNvSpPr txBox="1"/>
          <p:nvPr/>
        </p:nvSpPr>
        <p:spPr>
          <a:xfrm>
            <a:off x="577483" y="6019799"/>
            <a:ext cx="364202" cy="307777"/>
          </a:xfrm>
          <a:prstGeom prst="rect">
            <a:avLst/>
          </a:prstGeom>
          <a:noFill/>
        </p:spPr>
        <p:txBody>
          <a:bodyPr wrap="none" rtlCol="0">
            <a:spAutoFit/>
          </a:bodyPr>
          <a:lstStyle/>
          <a:p>
            <a:r>
              <a:rPr lang="en-US" sz="1400" b="1" dirty="0" smtClean="0"/>
              <a:t>SS</a:t>
            </a:r>
            <a:endParaRPr lang="en-US" sz="1400" b="1" dirty="0"/>
          </a:p>
        </p:txBody>
      </p:sp>
      <p:sp>
        <p:nvSpPr>
          <p:cNvPr id="26" name="TextBox 25"/>
          <p:cNvSpPr txBox="1"/>
          <p:nvPr/>
        </p:nvSpPr>
        <p:spPr>
          <a:xfrm>
            <a:off x="2362200" y="5424730"/>
            <a:ext cx="6151043" cy="276999"/>
          </a:xfrm>
          <a:prstGeom prst="rect">
            <a:avLst/>
          </a:prstGeom>
          <a:noFill/>
        </p:spPr>
        <p:txBody>
          <a:bodyPr wrap="none" rtlCol="0">
            <a:spAutoFit/>
          </a:bodyPr>
          <a:lstStyle/>
          <a:p>
            <a:r>
              <a:rPr lang="en-US" sz="1200" b="1" dirty="0" smtClean="0"/>
              <a:t>Bit 7               Bit 6              Bit 5                Bit 4              Bit 3               Bit 2              Bit 1               Bit 0</a:t>
            </a:r>
            <a:endParaRPr lang="en-US" sz="1200" b="1" dirty="0"/>
          </a:p>
        </p:txBody>
      </p:sp>
      <p:cxnSp>
        <p:nvCxnSpPr>
          <p:cNvPr id="5" name="Straight Connector 4"/>
          <p:cNvCxnSpPr/>
          <p:nvPr/>
        </p:nvCxnSpPr>
        <p:spPr>
          <a:xfrm>
            <a:off x="2205392" y="4223266"/>
            <a:ext cx="0" cy="2491859"/>
          </a:xfrm>
          <a:prstGeom prst="line">
            <a:avLst/>
          </a:prstGeom>
        </p:spPr>
        <p:style>
          <a:lnRef idx="3">
            <a:schemeClr val="accent4"/>
          </a:lnRef>
          <a:fillRef idx="0">
            <a:schemeClr val="accent4"/>
          </a:fillRef>
          <a:effectRef idx="2">
            <a:schemeClr val="accent4"/>
          </a:effectRef>
          <a:fontRef idx="minor">
            <a:schemeClr val="tx1"/>
          </a:fontRef>
        </p:style>
      </p:cxnSp>
      <p:cxnSp>
        <p:nvCxnSpPr>
          <p:cNvPr id="14" name="Straight Connector 13"/>
          <p:cNvCxnSpPr/>
          <p:nvPr/>
        </p:nvCxnSpPr>
        <p:spPr>
          <a:xfrm>
            <a:off x="2971800" y="4223266"/>
            <a:ext cx="0" cy="2491859"/>
          </a:xfrm>
          <a:prstGeom prst="line">
            <a:avLst/>
          </a:prstGeom>
        </p:spPr>
        <p:style>
          <a:lnRef idx="3">
            <a:schemeClr val="accent4"/>
          </a:lnRef>
          <a:fillRef idx="0">
            <a:schemeClr val="accent4"/>
          </a:fillRef>
          <a:effectRef idx="2">
            <a:schemeClr val="accent4"/>
          </a:effectRef>
          <a:fontRef idx="minor">
            <a:schemeClr val="tx1"/>
          </a:fontRef>
        </p:style>
      </p:cxnSp>
      <p:cxnSp>
        <p:nvCxnSpPr>
          <p:cNvPr id="15" name="Straight Connector 14"/>
          <p:cNvCxnSpPr/>
          <p:nvPr/>
        </p:nvCxnSpPr>
        <p:spPr>
          <a:xfrm>
            <a:off x="3733800" y="4223265"/>
            <a:ext cx="0" cy="2491859"/>
          </a:xfrm>
          <a:prstGeom prst="line">
            <a:avLst/>
          </a:prstGeom>
        </p:spPr>
        <p:style>
          <a:lnRef idx="3">
            <a:schemeClr val="accent4"/>
          </a:lnRef>
          <a:fillRef idx="0">
            <a:schemeClr val="accent4"/>
          </a:fillRef>
          <a:effectRef idx="2">
            <a:schemeClr val="accent4"/>
          </a:effectRef>
          <a:fontRef idx="minor">
            <a:schemeClr val="tx1"/>
          </a:fontRef>
        </p:style>
      </p:cxnSp>
      <p:cxnSp>
        <p:nvCxnSpPr>
          <p:cNvPr id="16" name="Straight Connector 15"/>
          <p:cNvCxnSpPr/>
          <p:nvPr/>
        </p:nvCxnSpPr>
        <p:spPr>
          <a:xfrm>
            <a:off x="4571999" y="4223264"/>
            <a:ext cx="0" cy="2491859"/>
          </a:xfrm>
          <a:prstGeom prst="line">
            <a:avLst/>
          </a:prstGeom>
        </p:spPr>
        <p:style>
          <a:lnRef idx="3">
            <a:schemeClr val="accent4"/>
          </a:lnRef>
          <a:fillRef idx="0">
            <a:schemeClr val="accent4"/>
          </a:fillRef>
          <a:effectRef idx="2">
            <a:schemeClr val="accent4"/>
          </a:effectRef>
          <a:fontRef idx="minor">
            <a:schemeClr val="tx1"/>
          </a:fontRef>
        </p:style>
      </p:cxnSp>
      <p:cxnSp>
        <p:nvCxnSpPr>
          <p:cNvPr id="17" name="Straight Connector 16"/>
          <p:cNvCxnSpPr/>
          <p:nvPr/>
        </p:nvCxnSpPr>
        <p:spPr>
          <a:xfrm>
            <a:off x="5334000" y="4223266"/>
            <a:ext cx="0" cy="2491859"/>
          </a:xfrm>
          <a:prstGeom prst="line">
            <a:avLst/>
          </a:prstGeom>
        </p:spPr>
        <p:style>
          <a:lnRef idx="3">
            <a:schemeClr val="accent4"/>
          </a:lnRef>
          <a:fillRef idx="0">
            <a:schemeClr val="accent4"/>
          </a:fillRef>
          <a:effectRef idx="2">
            <a:schemeClr val="accent4"/>
          </a:effectRef>
          <a:fontRef idx="minor">
            <a:schemeClr val="tx1"/>
          </a:fontRef>
        </p:style>
      </p:cxnSp>
      <p:cxnSp>
        <p:nvCxnSpPr>
          <p:cNvPr id="18" name="Straight Connector 17"/>
          <p:cNvCxnSpPr/>
          <p:nvPr/>
        </p:nvCxnSpPr>
        <p:spPr>
          <a:xfrm>
            <a:off x="6096000" y="4223266"/>
            <a:ext cx="0" cy="2491859"/>
          </a:xfrm>
          <a:prstGeom prst="line">
            <a:avLst/>
          </a:prstGeom>
        </p:spPr>
        <p:style>
          <a:lnRef idx="3">
            <a:schemeClr val="accent4"/>
          </a:lnRef>
          <a:fillRef idx="0">
            <a:schemeClr val="accent4"/>
          </a:fillRef>
          <a:effectRef idx="2">
            <a:schemeClr val="accent4"/>
          </a:effectRef>
          <a:fontRef idx="minor">
            <a:schemeClr val="tx1"/>
          </a:fontRef>
        </p:style>
      </p:cxnSp>
      <p:cxnSp>
        <p:nvCxnSpPr>
          <p:cNvPr id="19" name="Straight Connector 18"/>
          <p:cNvCxnSpPr/>
          <p:nvPr/>
        </p:nvCxnSpPr>
        <p:spPr>
          <a:xfrm>
            <a:off x="6916011" y="4223266"/>
            <a:ext cx="0" cy="2491859"/>
          </a:xfrm>
          <a:prstGeom prst="line">
            <a:avLst/>
          </a:prstGeom>
        </p:spPr>
        <p:style>
          <a:lnRef idx="3">
            <a:schemeClr val="accent4"/>
          </a:lnRef>
          <a:fillRef idx="0">
            <a:schemeClr val="accent4"/>
          </a:fillRef>
          <a:effectRef idx="2">
            <a:schemeClr val="accent4"/>
          </a:effectRef>
          <a:fontRef idx="minor">
            <a:schemeClr val="tx1"/>
          </a:fontRef>
        </p:style>
      </p:cxnSp>
      <p:cxnSp>
        <p:nvCxnSpPr>
          <p:cNvPr id="20" name="Straight Connector 19"/>
          <p:cNvCxnSpPr/>
          <p:nvPr/>
        </p:nvCxnSpPr>
        <p:spPr>
          <a:xfrm>
            <a:off x="7696200" y="4223266"/>
            <a:ext cx="0" cy="2491859"/>
          </a:xfrm>
          <a:prstGeom prst="line">
            <a:avLst/>
          </a:prstGeom>
        </p:spPr>
        <p:style>
          <a:lnRef idx="3">
            <a:schemeClr val="accent4"/>
          </a:lnRef>
          <a:fillRef idx="0">
            <a:schemeClr val="accent4"/>
          </a:fillRef>
          <a:effectRef idx="2">
            <a:schemeClr val="accent4"/>
          </a:effectRef>
          <a:fontRef idx="minor">
            <a:schemeClr val="tx1"/>
          </a:fontRef>
        </p:style>
      </p:cxnSp>
      <p:cxnSp>
        <p:nvCxnSpPr>
          <p:cNvPr id="21" name="Straight Connector 20"/>
          <p:cNvCxnSpPr/>
          <p:nvPr/>
        </p:nvCxnSpPr>
        <p:spPr>
          <a:xfrm>
            <a:off x="8504203" y="4223266"/>
            <a:ext cx="0" cy="2491859"/>
          </a:xfrm>
          <a:prstGeom prst="line">
            <a:avLst/>
          </a:prstGeom>
        </p:spPr>
        <p:style>
          <a:lnRef idx="3">
            <a:schemeClr val="accent4"/>
          </a:lnRef>
          <a:fillRef idx="0">
            <a:schemeClr val="accent4"/>
          </a:fillRef>
          <a:effectRef idx="2">
            <a:schemeClr val="accent4"/>
          </a:effectRef>
          <a:fontRef idx="minor">
            <a:schemeClr val="tx1"/>
          </a:fontRef>
        </p:style>
      </p:cxnSp>
      <p:sp>
        <p:nvSpPr>
          <p:cNvPr id="6" name="TextBox 5"/>
          <p:cNvSpPr txBox="1"/>
          <p:nvPr/>
        </p:nvSpPr>
        <p:spPr>
          <a:xfrm>
            <a:off x="1057903" y="3810000"/>
            <a:ext cx="872355" cy="369332"/>
          </a:xfrm>
          <a:prstGeom prst="rect">
            <a:avLst/>
          </a:prstGeom>
          <a:noFill/>
        </p:spPr>
        <p:txBody>
          <a:bodyPr wrap="none" rtlCol="0">
            <a:spAutoFit/>
          </a:bodyPr>
          <a:lstStyle/>
          <a:p>
            <a:r>
              <a:rPr lang="en-US" b="1" dirty="0" smtClean="0">
                <a:solidFill>
                  <a:schemeClr val="accent4"/>
                </a:solidFill>
              </a:rPr>
              <a:t>Bit Slot</a:t>
            </a:r>
            <a:endParaRPr lang="en-US" b="1" dirty="0">
              <a:solidFill>
                <a:schemeClr val="accent4"/>
              </a:solidFill>
            </a:endParaRPr>
          </a:p>
        </p:txBody>
      </p:sp>
      <p:cxnSp>
        <p:nvCxnSpPr>
          <p:cNvPr id="8" name="Straight Arrow Connector 7"/>
          <p:cNvCxnSpPr>
            <a:stCxn id="6" idx="3"/>
          </p:cNvCxnSpPr>
          <p:nvPr/>
        </p:nvCxnSpPr>
        <p:spPr>
          <a:xfrm>
            <a:off x="1930258" y="3994666"/>
            <a:ext cx="660542" cy="2286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2915174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07319"/>
            <a:ext cx="9144000" cy="369332"/>
          </a:xfrm>
          <a:prstGeom prst="rect">
            <a:avLst/>
          </a:prstGeom>
          <a:noFill/>
        </p:spPr>
        <p:txBody>
          <a:bodyPr wrap="square" rtlCol="0">
            <a:spAutoFit/>
          </a:bodyPr>
          <a:lstStyle/>
          <a:p>
            <a:pPr algn="ctr"/>
            <a:r>
              <a:rPr lang="en-US" b="1" dirty="0" smtClean="0"/>
              <a:t>Serial Interfaces</a:t>
            </a:r>
            <a:endParaRPr lang="en-US"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890" y="2557460"/>
            <a:ext cx="3838575" cy="2476500"/>
          </a:xfrm>
          <a:prstGeom prst="rect">
            <a:avLst/>
          </a:prstGeom>
          <a:noFill/>
          <a:ln w="9525">
            <a:solidFill>
              <a:schemeClr val="bg1">
                <a:lumMod val="85000"/>
              </a:schemeClr>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4" name="TextBox 3"/>
          <p:cNvSpPr txBox="1"/>
          <p:nvPr/>
        </p:nvSpPr>
        <p:spPr>
          <a:xfrm>
            <a:off x="609600" y="899286"/>
            <a:ext cx="3103177" cy="646331"/>
          </a:xfrm>
          <a:prstGeom prst="rect">
            <a:avLst/>
          </a:prstGeom>
          <a:noFill/>
        </p:spPr>
        <p:txBody>
          <a:bodyPr wrap="square" rtlCol="0">
            <a:spAutoFit/>
          </a:bodyPr>
          <a:lstStyle/>
          <a:p>
            <a:r>
              <a:rPr lang="en-US" b="1" dirty="0" smtClean="0"/>
              <a:t>Bit Slot: Send Bit 7 of Register R… (R2 for example) to SPI</a:t>
            </a:r>
            <a:endParaRPr lang="en-US" b="1" dirty="0"/>
          </a:p>
        </p:txBody>
      </p:sp>
      <p:sp>
        <p:nvSpPr>
          <p:cNvPr id="7" name="TextBox 6"/>
          <p:cNvSpPr txBox="1"/>
          <p:nvPr/>
        </p:nvSpPr>
        <p:spPr>
          <a:xfrm>
            <a:off x="822968" y="5529260"/>
            <a:ext cx="2819400" cy="461665"/>
          </a:xfrm>
          <a:prstGeom prst="rect">
            <a:avLst/>
          </a:prstGeom>
          <a:noFill/>
        </p:spPr>
        <p:txBody>
          <a:bodyPr wrap="square" rtlCol="0">
            <a:spAutoFit/>
          </a:bodyPr>
          <a:lstStyle/>
          <a:p>
            <a:r>
              <a:rPr lang="en-US" sz="1200" dirty="0" smtClean="0"/>
              <a:t>1. Set MOSI to 1 or 0 depend on Bit 7 or register</a:t>
            </a:r>
            <a:endParaRPr lang="en-US" sz="1200" dirty="0"/>
          </a:p>
        </p:txBody>
      </p:sp>
      <p:sp>
        <p:nvSpPr>
          <p:cNvPr id="11" name="Rectangle 10"/>
          <p:cNvSpPr/>
          <p:nvPr/>
        </p:nvSpPr>
        <p:spPr>
          <a:xfrm>
            <a:off x="899167" y="2633660"/>
            <a:ext cx="1478582" cy="2286000"/>
          </a:xfrm>
          <a:prstGeom prst="rect">
            <a:avLst/>
          </a:prstGeom>
          <a:solidFill>
            <a:schemeClr val="accent1">
              <a:lumMod val="60000"/>
              <a:lumOff val="40000"/>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65705" y="1777234"/>
            <a:ext cx="1434495" cy="276999"/>
          </a:xfrm>
          <a:prstGeom prst="rect">
            <a:avLst/>
          </a:prstGeom>
          <a:noFill/>
        </p:spPr>
        <p:txBody>
          <a:bodyPr wrap="none" rtlCol="0">
            <a:spAutoFit/>
          </a:bodyPr>
          <a:lstStyle/>
          <a:p>
            <a:r>
              <a:rPr lang="en-US" sz="1200" dirty="0" smtClean="0"/>
              <a:t>2. Wait some time…</a:t>
            </a:r>
            <a:endParaRPr lang="en-US" sz="1200" dirty="0"/>
          </a:p>
        </p:txBody>
      </p:sp>
      <p:cxnSp>
        <p:nvCxnSpPr>
          <p:cNvPr id="22" name="Straight Arrow Connector 21"/>
          <p:cNvCxnSpPr/>
          <p:nvPr/>
        </p:nvCxnSpPr>
        <p:spPr>
          <a:xfrm>
            <a:off x="1086303" y="2146566"/>
            <a:ext cx="270064" cy="715694"/>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10" name="Straight Arrow Connector 9"/>
          <p:cNvCxnSpPr/>
          <p:nvPr/>
        </p:nvCxnSpPr>
        <p:spPr>
          <a:xfrm flipH="1" flipV="1">
            <a:off x="899167" y="4386260"/>
            <a:ext cx="228600" cy="106680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24" name="TextBox 23"/>
          <p:cNvSpPr txBox="1"/>
          <p:nvPr/>
        </p:nvSpPr>
        <p:spPr>
          <a:xfrm>
            <a:off x="2727967" y="1777234"/>
            <a:ext cx="1115177" cy="276999"/>
          </a:xfrm>
          <a:prstGeom prst="rect">
            <a:avLst/>
          </a:prstGeom>
          <a:noFill/>
        </p:spPr>
        <p:txBody>
          <a:bodyPr wrap="none" rtlCol="0">
            <a:spAutoFit/>
          </a:bodyPr>
          <a:lstStyle/>
          <a:p>
            <a:r>
              <a:rPr lang="en-US" sz="1200" dirty="0" smtClean="0"/>
              <a:t>3. Set CLK High</a:t>
            </a:r>
            <a:endParaRPr lang="en-US" sz="1200" dirty="0"/>
          </a:p>
        </p:txBody>
      </p:sp>
      <p:sp>
        <p:nvSpPr>
          <p:cNvPr id="28" name="TextBox 27"/>
          <p:cNvSpPr txBox="1"/>
          <p:nvPr/>
        </p:nvSpPr>
        <p:spPr>
          <a:xfrm>
            <a:off x="4564550" y="2633660"/>
            <a:ext cx="995594" cy="276999"/>
          </a:xfrm>
          <a:prstGeom prst="rect">
            <a:avLst/>
          </a:prstGeom>
          <a:noFill/>
        </p:spPr>
        <p:txBody>
          <a:bodyPr wrap="none" rtlCol="0">
            <a:spAutoFit/>
          </a:bodyPr>
          <a:lstStyle/>
          <a:p>
            <a:r>
              <a:rPr lang="en-US" sz="1200" dirty="0" smtClean="0"/>
              <a:t>4. Wait again</a:t>
            </a:r>
            <a:endParaRPr lang="en-US" sz="1200" dirty="0"/>
          </a:p>
        </p:txBody>
      </p:sp>
      <p:sp>
        <p:nvSpPr>
          <p:cNvPr id="35" name="TextBox 34"/>
          <p:cNvSpPr txBox="1"/>
          <p:nvPr/>
        </p:nvSpPr>
        <p:spPr>
          <a:xfrm>
            <a:off x="4562031" y="4201594"/>
            <a:ext cx="1087349" cy="276999"/>
          </a:xfrm>
          <a:prstGeom prst="rect">
            <a:avLst/>
          </a:prstGeom>
          <a:noFill/>
        </p:spPr>
        <p:txBody>
          <a:bodyPr wrap="none" rtlCol="0">
            <a:spAutoFit/>
          </a:bodyPr>
          <a:lstStyle/>
          <a:p>
            <a:r>
              <a:rPr lang="en-US" sz="1200" dirty="0" smtClean="0"/>
              <a:t>5. Set CLK Low</a:t>
            </a:r>
            <a:endParaRPr lang="en-US" sz="1200" dirty="0"/>
          </a:p>
        </p:txBody>
      </p:sp>
      <p:sp>
        <p:nvSpPr>
          <p:cNvPr id="36" name="Rectangle 35"/>
          <p:cNvSpPr/>
          <p:nvPr/>
        </p:nvSpPr>
        <p:spPr>
          <a:xfrm>
            <a:off x="2415177" y="2633660"/>
            <a:ext cx="1478582" cy="2286000"/>
          </a:xfrm>
          <a:prstGeom prst="rect">
            <a:avLst/>
          </a:prstGeom>
          <a:solidFill>
            <a:schemeClr val="accent2">
              <a:lumMod val="40000"/>
              <a:lumOff val="60000"/>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p:cNvCxnSpPr/>
          <p:nvPr/>
        </p:nvCxnSpPr>
        <p:spPr>
          <a:xfrm flipH="1">
            <a:off x="2377749" y="2102632"/>
            <a:ext cx="506655" cy="531028"/>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40" name="Straight Arrow Connector 39"/>
          <p:cNvCxnSpPr>
            <a:stCxn id="28" idx="1"/>
          </p:cNvCxnSpPr>
          <p:nvPr/>
        </p:nvCxnSpPr>
        <p:spPr>
          <a:xfrm flipH="1">
            <a:off x="3032768" y="2772160"/>
            <a:ext cx="1531782" cy="47110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42" name="Straight Arrow Connector 41"/>
          <p:cNvCxnSpPr/>
          <p:nvPr/>
        </p:nvCxnSpPr>
        <p:spPr>
          <a:xfrm flipH="1" flipV="1">
            <a:off x="3893759" y="3548060"/>
            <a:ext cx="670792" cy="81040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47" name="Rectangle 46"/>
          <p:cNvSpPr/>
          <p:nvPr/>
        </p:nvSpPr>
        <p:spPr>
          <a:xfrm>
            <a:off x="5715000" y="753091"/>
            <a:ext cx="3276600" cy="5339923"/>
          </a:xfrm>
          <a:prstGeom prst="rect">
            <a:avLst/>
          </a:prstGeom>
        </p:spPr>
        <p:txBody>
          <a:bodyPr wrap="square">
            <a:spAutoFit/>
          </a:bodyPr>
          <a:lstStyle/>
          <a:p>
            <a:r>
              <a:rPr lang="en-US" sz="1100" b="1" dirty="0">
                <a:latin typeface="Consolas" panose="020B0609020204030204" pitchFamily="49" charset="0"/>
                <a:cs typeface="Consolas" panose="020B0609020204030204" pitchFamily="49" charset="0"/>
              </a:rPr>
              <a:t>S</a:t>
            </a:r>
            <a:r>
              <a:rPr lang="en-US" sz="1100" b="1" dirty="0" smtClean="0">
                <a:latin typeface="Consolas" panose="020B0609020204030204" pitchFamily="49" charset="0"/>
                <a:cs typeface="Consolas" panose="020B0609020204030204" pitchFamily="49" charset="0"/>
              </a:rPr>
              <a:t>S   </a:t>
            </a:r>
            <a:r>
              <a:rPr lang="en-US" sz="1100" b="1" dirty="0" smtClean="0">
                <a:solidFill>
                  <a:srgbClr val="0070C0"/>
                </a:solidFill>
                <a:latin typeface="Consolas" panose="020B0609020204030204" pitchFamily="49" charset="0"/>
                <a:cs typeface="Consolas" panose="020B0609020204030204" pitchFamily="49" charset="0"/>
              </a:rPr>
              <a:t>EQU</a:t>
            </a:r>
            <a:r>
              <a:rPr lang="en-US" sz="1100" b="1" dirty="0">
                <a:latin typeface="Consolas" panose="020B0609020204030204" pitchFamily="49" charset="0"/>
                <a:cs typeface="Consolas" panose="020B0609020204030204" pitchFamily="49" charset="0"/>
              </a:rPr>
              <a:t>	</a:t>
            </a:r>
            <a:r>
              <a:rPr lang="en-US" sz="1100" b="1" dirty="0" smtClean="0">
                <a:latin typeface="Consolas" panose="020B0609020204030204" pitchFamily="49" charset="0"/>
                <a:cs typeface="Consolas" panose="020B0609020204030204" pitchFamily="49" charset="0"/>
              </a:rPr>
              <a:t>BIT5</a:t>
            </a:r>
            <a:endParaRPr lang="en-US" sz="1100" b="1" dirty="0">
              <a:latin typeface="Consolas" panose="020B0609020204030204" pitchFamily="49" charset="0"/>
              <a:cs typeface="Consolas" panose="020B0609020204030204" pitchFamily="49" charset="0"/>
            </a:endParaRPr>
          </a:p>
          <a:p>
            <a:r>
              <a:rPr lang="en-US" sz="1100" b="1" dirty="0" smtClean="0">
                <a:latin typeface="Consolas" panose="020B0609020204030204" pitchFamily="49" charset="0"/>
                <a:cs typeface="Consolas" panose="020B0609020204030204" pitchFamily="49" charset="0"/>
              </a:rPr>
              <a:t>CLK  </a:t>
            </a:r>
            <a:r>
              <a:rPr lang="en-US" sz="1100" b="1" dirty="0" smtClean="0">
                <a:solidFill>
                  <a:srgbClr val="0070C0"/>
                </a:solidFill>
                <a:latin typeface="Consolas" panose="020B0609020204030204" pitchFamily="49" charset="0"/>
                <a:cs typeface="Consolas" panose="020B0609020204030204" pitchFamily="49" charset="0"/>
              </a:rPr>
              <a:t>EQU</a:t>
            </a:r>
            <a:r>
              <a:rPr lang="en-US" sz="1100" b="1" dirty="0">
                <a:latin typeface="Consolas" panose="020B0609020204030204" pitchFamily="49" charset="0"/>
                <a:cs typeface="Consolas" panose="020B0609020204030204" pitchFamily="49" charset="0"/>
              </a:rPr>
              <a:t>	</a:t>
            </a:r>
            <a:r>
              <a:rPr lang="en-US" sz="1100" b="1" dirty="0" smtClean="0">
                <a:latin typeface="Consolas" panose="020B0609020204030204" pitchFamily="49" charset="0"/>
                <a:cs typeface="Consolas" panose="020B0609020204030204" pitchFamily="49" charset="0"/>
              </a:rPr>
              <a:t>BIT3</a:t>
            </a:r>
            <a:endParaRPr lang="en-US" sz="1100" b="1" dirty="0">
              <a:latin typeface="Consolas" panose="020B0609020204030204" pitchFamily="49" charset="0"/>
              <a:cs typeface="Consolas" panose="020B0609020204030204" pitchFamily="49" charset="0"/>
            </a:endParaRPr>
          </a:p>
          <a:p>
            <a:r>
              <a:rPr lang="en-US" sz="1100" b="1" dirty="0" smtClean="0">
                <a:latin typeface="Consolas" panose="020B0609020204030204" pitchFamily="49" charset="0"/>
                <a:cs typeface="Consolas" panose="020B0609020204030204" pitchFamily="49" charset="0"/>
              </a:rPr>
              <a:t>MOSI </a:t>
            </a:r>
            <a:r>
              <a:rPr lang="en-US" sz="1100" b="1" dirty="0" smtClean="0">
                <a:solidFill>
                  <a:srgbClr val="0070C0"/>
                </a:solidFill>
                <a:latin typeface="Consolas" panose="020B0609020204030204" pitchFamily="49" charset="0"/>
                <a:cs typeface="Consolas" panose="020B0609020204030204" pitchFamily="49" charset="0"/>
              </a:rPr>
              <a:t>EQU</a:t>
            </a:r>
            <a:r>
              <a:rPr lang="en-US" sz="1100" b="1" dirty="0">
                <a:latin typeface="Consolas" panose="020B0609020204030204" pitchFamily="49" charset="0"/>
                <a:cs typeface="Consolas" panose="020B0609020204030204" pitchFamily="49" charset="0"/>
              </a:rPr>
              <a:t>	</a:t>
            </a:r>
            <a:r>
              <a:rPr lang="en-US" sz="1100" b="1" dirty="0" smtClean="0">
                <a:latin typeface="Consolas" panose="020B0609020204030204" pitchFamily="49" charset="0"/>
                <a:cs typeface="Consolas" panose="020B0609020204030204" pitchFamily="49" charset="0"/>
              </a:rPr>
              <a:t>BIT1</a:t>
            </a:r>
            <a:endParaRPr lang="en-US" sz="1100" b="1" dirty="0">
              <a:latin typeface="Consolas" panose="020B0609020204030204" pitchFamily="49" charset="0"/>
              <a:cs typeface="Consolas" panose="020B0609020204030204" pitchFamily="49" charset="0"/>
            </a:endParaRPr>
          </a:p>
          <a:p>
            <a:r>
              <a:rPr lang="en-US" sz="1100" b="1" dirty="0">
                <a:latin typeface="Consolas" panose="020B0609020204030204" pitchFamily="49" charset="0"/>
                <a:cs typeface="Consolas" panose="020B0609020204030204" pitchFamily="49" charset="0"/>
              </a:rPr>
              <a:t>	</a:t>
            </a:r>
          </a:p>
          <a:p>
            <a:r>
              <a:rPr lang="en-US" sz="1100" b="1" dirty="0" err="1">
                <a:latin typeface="Consolas" panose="020B0609020204030204" pitchFamily="49" charset="0"/>
                <a:cs typeface="Consolas" panose="020B0609020204030204" pitchFamily="49" charset="0"/>
              </a:rPr>
              <a:t>spi_delay</a:t>
            </a:r>
            <a:r>
              <a:rPr lang="en-US" sz="1100" b="1" dirty="0">
                <a:latin typeface="Consolas" panose="020B0609020204030204" pitchFamily="49" charset="0"/>
                <a:cs typeface="Consolas" panose="020B0609020204030204" pitchFamily="49" charset="0"/>
              </a:rPr>
              <a:t> </a:t>
            </a:r>
            <a:r>
              <a:rPr lang="en-US" sz="1100" b="1" dirty="0" smtClean="0">
                <a:solidFill>
                  <a:srgbClr val="0070C0"/>
                </a:solidFill>
                <a:latin typeface="Consolas" panose="020B0609020204030204" pitchFamily="49" charset="0"/>
                <a:cs typeface="Consolas" panose="020B0609020204030204" pitchFamily="49" charset="0"/>
              </a:rPr>
              <a:t>EQU</a:t>
            </a:r>
            <a:r>
              <a:rPr lang="en-US" sz="1100" b="1" dirty="0" smtClean="0">
                <a:latin typeface="Consolas" panose="020B0609020204030204" pitchFamily="49" charset="0"/>
                <a:cs typeface="Consolas" panose="020B0609020204030204" pitchFamily="49" charset="0"/>
              </a:rPr>
              <a:t> </a:t>
            </a:r>
            <a:r>
              <a:rPr lang="en-US" sz="1100" b="1" dirty="0" smtClean="0">
                <a:solidFill>
                  <a:srgbClr val="FF0000"/>
                </a:solidFill>
                <a:latin typeface="Consolas" panose="020B0609020204030204" pitchFamily="49" charset="0"/>
                <a:cs typeface="Consolas" panose="020B0609020204030204" pitchFamily="49" charset="0"/>
              </a:rPr>
              <a:t>10</a:t>
            </a:r>
          </a:p>
          <a:p>
            <a:endParaRPr lang="en-US" sz="1100" b="1" dirty="0">
              <a:latin typeface="Consolas" panose="020B0609020204030204" pitchFamily="49" charset="0"/>
              <a:cs typeface="Consolas" panose="020B0609020204030204" pitchFamily="49" charset="0"/>
            </a:endParaRPr>
          </a:p>
          <a:p>
            <a:r>
              <a:rPr lang="en-US" sz="1100" b="1" dirty="0" err="1" smtClean="0">
                <a:latin typeface="Consolas" panose="020B0609020204030204" pitchFamily="49" charset="0"/>
                <a:cs typeface="Consolas" panose="020B0609020204030204" pitchFamily="49" charset="0"/>
              </a:rPr>
              <a:t>bit_slot</a:t>
            </a:r>
            <a:endParaRPr lang="en-US" sz="1100" b="1" dirty="0" smtClean="0">
              <a:latin typeface="Consolas" panose="020B0609020204030204" pitchFamily="49" charset="0"/>
              <a:cs typeface="Consolas" panose="020B0609020204030204" pitchFamily="49" charset="0"/>
            </a:endParaRPr>
          </a:p>
          <a:p>
            <a:r>
              <a:rPr lang="en-US" sz="1100" b="1" dirty="0" smtClean="0">
                <a:solidFill>
                  <a:schemeClr val="bg1">
                    <a:lumMod val="50000"/>
                  </a:schemeClr>
                </a:solidFill>
                <a:latin typeface="Consolas" panose="020B0609020204030204" pitchFamily="49" charset="0"/>
                <a:cs typeface="Consolas" panose="020B0609020204030204" pitchFamily="49" charset="0"/>
              </a:rPr>
              <a:t>;</a:t>
            </a:r>
          </a:p>
          <a:p>
            <a:r>
              <a:rPr lang="en-US" sz="1100" b="1" dirty="0" smtClean="0">
                <a:solidFill>
                  <a:schemeClr val="bg1">
                    <a:lumMod val="50000"/>
                  </a:schemeClr>
                </a:solidFill>
                <a:latin typeface="Consolas" panose="020B0609020204030204" pitchFamily="49" charset="0"/>
                <a:cs typeface="Consolas" panose="020B0609020204030204" pitchFamily="49" charset="0"/>
              </a:rPr>
              <a:t>; R2 (bit7) – bit to send</a:t>
            </a:r>
          </a:p>
          <a:p>
            <a:r>
              <a:rPr lang="en-US" sz="1100" b="1" dirty="0" smtClean="0">
                <a:solidFill>
                  <a:schemeClr val="bg1">
                    <a:lumMod val="50000"/>
                  </a:schemeClr>
                </a:solidFill>
                <a:latin typeface="Consolas" panose="020B0609020204030204" pitchFamily="49" charset="0"/>
                <a:cs typeface="Consolas" panose="020B0609020204030204" pitchFamily="49" charset="0"/>
              </a:rPr>
              <a:t>; R0 – address of virtual GPIO</a:t>
            </a:r>
          </a:p>
          <a:p>
            <a:r>
              <a:rPr lang="en-US" sz="1100" b="1" dirty="0" smtClean="0">
                <a:solidFill>
                  <a:schemeClr val="bg1">
                    <a:lumMod val="50000"/>
                  </a:schemeClr>
                </a:solidFill>
                <a:latin typeface="Consolas" panose="020B0609020204030204" pitchFamily="49" charset="0"/>
                <a:cs typeface="Consolas" panose="020B0609020204030204" pitchFamily="49" charset="0"/>
              </a:rPr>
              <a:t>; R3 – delay</a:t>
            </a:r>
          </a:p>
          <a:p>
            <a:r>
              <a:rPr lang="en-US" sz="1100" b="1" dirty="0" smtClean="0">
                <a:solidFill>
                  <a:schemeClr val="bg1">
                    <a:lumMod val="50000"/>
                  </a:schemeClr>
                </a:solidFill>
                <a:latin typeface="Consolas" panose="020B0609020204030204" pitchFamily="49" charset="0"/>
                <a:cs typeface="Consolas" panose="020B0609020204030204" pitchFamily="49" charset="0"/>
              </a:rPr>
              <a:t>; R1 – working register</a:t>
            </a:r>
          </a:p>
          <a:p>
            <a:endParaRPr lang="en-US" sz="1100" b="1" dirty="0" smtClean="0">
              <a:latin typeface="Consolas" panose="020B0609020204030204" pitchFamily="49" charset="0"/>
              <a:cs typeface="Consolas" panose="020B0609020204030204" pitchFamily="49" charset="0"/>
            </a:endParaRPr>
          </a:p>
          <a:p>
            <a:r>
              <a:rPr lang="en-US" sz="1100" b="1" dirty="0">
                <a:latin typeface="Consolas" panose="020B0609020204030204" pitchFamily="49" charset="0"/>
                <a:cs typeface="Consolas" panose="020B0609020204030204" pitchFamily="49" charset="0"/>
              </a:rPr>
              <a:t> </a:t>
            </a:r>
            <a:r>
              <a:rPr lang="en-US" sz="1100" b="1" dirty="0" smtClean="0">
                <a:latin typeface="Consolas" panose="020B0609020204030204" pitchFamily="49" charset="0"/>
                <a:cs typeface="Consolas" panose="020B0609020204030204" pitchFamily="49" charset="0"/>
              </a:rPr>
              <a:t> </a:t>
            </a:r>
            <a:r>
              <a:rPr lang="en-US" sz="1100" b="1" dirty="0" smtClean="0">
                <a:solidFill>
                  <a:srgbClr val="0070C0"/>
                </a:solidFill>
                <a:latin typeface="Consolas" panose="020B0609020204030204" pitchFamily="49" charset="0"/>
                <a:cs typeface="Consolas" panose="020B0609020204030204" pitchFamily="49" charset="0"/>
              </a:rPr>
              <a:t> PUSH  </a:t>
            </a:r>
            <a:r>
              <a:rPr lang="en-US" sz="1100" b="1" dirty="0" smtClean="0">
                <a:latin typeface="Consolas" panose="020B0609020204030204" pitchFamily="49" charset="0"/>
                <a:cs typeface="Consolas" panose="020B0609020204030204" pitchFamily="49" charset="0"/>
              </a:rPr>
              <a:t>{..., </a:t>
            </a:r>
            <a:r>
              <a:rPr lang="en-US" sz="1100" b="1" dirty="0" smtClean="0">
                <a:solidFill>
                  <a:srgbClr val="00B050"/>
                </a:solidFill>
                <a:latin typeface="Consolas" panose="020B0609020204030204" pitchFamily="49" charset="0"/>
                <a:cs typeface="Consolas" panose="020B0609020204030204" pitchFamily="49" charset="0"/>
              </a:rPr>
              <a:t>LR</a:t>
            </a:r>
            <a:r>
              <a:rPr lang="en-US" sz="1100" b="1" dirty="0" smtClean="0">
                <a:latin typeface="Consolas" panose="020B0609020204030204" pitchFamily="49" charset="0"/>
                <a:cs typeface="Consolas" panose="020B0609020204030204" pitchFamily="49" charset="0"/>
              </a:rPr>
              <a:t>}</a:t>
            </a:r>
          </a:p>
          <a:p>
            <a:endParaRPr lang="en-US" sz="1100" b="1" dirty="0" smtClean="0">
              <a:latin typeface="Consolas" panose="020B0609020204030204" pitchFamily="49" charset="0"/>
              <a:cs typeface="Consolas" panose="020B0609020204030204" pitchFamily="49" charset="0"/>
            </a:endParaRPr>
          </a:p>
          <a:p>
            <a:r>
              <a:rPr lang="en-US" sz="1100" b="1" dirty="0" smtClean="0">
                <a:latin typeface="Consolas" panose="020B0609020204030204" pitchFamily="49" charset="0"/>
                <a:cs typeface="Consolas" panose="020B0609020204030204" pitchFamily="49" charset="0"/>
              </a:rPr>
              <a:t>   </a:t>
            </a:r>
            <a:r>
              <a:rPr lang="en-US" sz="1100" b="1" dirty="0" smtClean="0">
                <a:solidFill>
                  <a:srgbClr val="0070C0"/>
                </a:solidFill>
                <a:latin typeface="Consolas" panose="020B0609020204030204" pitchFamily="49" charset="0"/>
                <a:cs typeface="Consolas" panose="020B0609020204030204" pitchFamily="49" charset="0"/>
              </a:rPr>
              <a:t>LDR</a:t>
            </a:r>
            <a:r>
              <a:rPr lang="en-US" sz="1100" b="1" dirty="0" smtClean="0">
                <a:latin typeface="Consolas" panose="020B0609020204030204" pitchFamily="49" charset="0"/>
                <a:cs typeface="Consolas" panose="020B0609020204030204" pitchFamily="49" charset="0"/>
              </a:rPr>
              <a:t>   </a:t>
            </a:r>
            <a:r>
              <a:rPr lang="en-US" sz="1100" b="1" dirty="0" smtClean="0">
                <a:solidFill>
                  <a:srgbClr val="00B050"/>
                </a:solidFill>
                <a:latin typeface="Consolas" panose="020B0609020204030204" pitchFamily="49" charset="0"/>
                <a:cs typeface="Consolas" panose="020B0609020204030204" pitchFamily="49" charset="0"/>
              </a:rPr>
              <a:t>R0</a:t>
            </a:r>
            <a:r>
              <a:rPr lang="en-US" sz="1100" b="1" dirty="0" smtClean="0">
                <a:latin typeface="Consolas" panose="020B0609020204030204" pitchFamily="49" charset="0"/>
                <a:cs typeface="Consolas" panose="020B0609020204030204" pitchFamily="49" charset="0"/>
              </a:rPr>
              <a:t>, =</a:t>
            </a:r>
            <a:r>
              <a:rPr lang="it-IT" sz="1100" b="1" dirty="0" smtClean="0">
                <a:latin typeface="Consolas" panose="020B0609020204030204" pitchFamily="49" charset="0"/>
                <a:cs typeface="Consolas" panose="020B0609020204030204" pitchFamily="49" charset="0"/>
              </a:rPr>
              <a:t>virtual_gpio_pin_register</a:t>
            </a:r>
          </a:p>
          <a:p>
            <a:r>
              <a:rPr lang="it-IT" sz="1100" b="1" dirty="0">
                <a:latin typeface="Consolas" panose="020B0609020204030204" pitchFamily="49" charset="0"/>
                <a:cs typeface="Consolas" panose="020B0609020204030204" pitchFamily="49" charset="0"/>
              </a:rPr>
              <a:t> </a:t>
            </a:r>
            <a:r>
              <a:rPr lang="it-IT" sz="1100" b="1" dirty="0" smtClean="0">
                <a:latin typeface="Consolas" panose="020B0609020204030204" pitchFamily="49" charset="0"/>
                <a:cs typeface="Consolas" panose="020B0609020204030204" pitchFamily="49" charset="0"/>
              </a:rPr>
              <a:t>  </a:t>
            </a:r>
            <a:r>
              <a:rPr lang="it-IT" sz="1100" b="1" dirty="0" smtClean="0">
                <a:solidFill>
                  <a:srgbClr val="0070C0"/>
                </a:solidFill>
                <a:latin typeface="Consolas" panose="020B0609020204030204" pitchFamily="49" charset="0"/>
                <a:cs typeface="Consolas" panose="020B0609020204030204" pitchFamily="49" charset="0"/>
              </a:rPr>
              <a:t>LDR</a:t>
            </a:r>
            <a:r>
              <a:rPr lang="it-IT" sz="1100" b="1" dirty="0" smtClean="0">
                <a:latin typeface="Consolas" panose="020B0609020204030204" pitchFamily="49" charset="0"/>
                <a:cs typeface="Consolas" panose="020B0609020204030204" pitchFamily="49" charset="0"/>
              </a:rPr>
              <a:t>   </a:t>
            </a:r>
            <a:r>
              <a:rPr lang="it-IT" sz="1100" b="1" dirty="0" smtClean="0">
                <a:solidFill>
                  <a:srgbClr val="00B050"/>
                </a:solidFill>
                <a:latin typeface="Consolas" panose="020B0609020204030204" pitchFamily="49" charset="0"/>
                <a:cs typeface="Consolas" panose="020B0609020204030204" pitchFamily="49" charset="0"/>
              </a:rPr>
              <a:t>R3</a:t>
            </a:r>
            <a:r>
              <a:rPr lang="it-IT" sz="1100" b="1" dirty="0" smtClean="0">
                <a:latin typeface="Consolas" panose="020B0609020204030204" pitchFamily="49" charset="0"/>
                <a:cs typeface="Consolas" panose="020B0609020204030204" pitchFamily="49" charset="0"/>
              </a:rPr>
              <a:t>, =spi_delay</a:t>
            </a:r>
          </a:p>
          <a:p>
            <a:r>
              <a:rPr lang="en-US" sz="1100" b="1" dirty="0" smtClean="0">
                <a:latin typeface="Consolas" panose="020B0609020204030204" pitchFamily="49" charset="0"/>
                <a:cs typeface="Consolas" panose="020B0609020204030204" pitchFamily="49" charset="0"/>
              </a:rPr>
              <a:t>   </a:t>
            </a:r>
            <a:r>
              <a:rPr lang="en-US" sz="1100" b="1" dirty="0" smtClean="0">
                <a:solidFill>
                  <a:srgbClr val="0070C0"/>
                </a:solidFill>
                <a:latin typeface="Consolas" panose="020B0609020204030204" pitchFamily="49" charset="0"/>
                <a:cs typeface="Consolas" panose="020B0609020204030204" pitchFamily="49" charset="0"/>
              </a:rPr>
              <a:t>LDR</a:t>
            </a:r>
            <a:r>
              <a:rPr lang="en-US" sz="1100" b="1" dirty="0" smtClean="0">
                <a:latin typeface="Consolas" panose="020B0609020204030204" pitchFamily="49" charset="0"/>
                <a:cs typeface="Consolas" panose="020B0609020204030204" pitchFamily="49" charset="0"/>
              </a:rPr>
              <a:t>   </a:t>
            </a:r>
            <a:r>
              <a:rPr lang="en-US" sz="1100" b="1" dirty="0" smtClean="0">
                <a:solidFill>
                  <a:srgbClr val="00B050"/>
                </a:solidFill>
                <a:latin typeface="Consolas" panose="020B0609020204030204" pitchFamily="49" charset="0"/>
                <a:cs typeface="Consolas" panose="020B0609020204030204" pitchFamily="49" charset="0"/>
              </a:rPr>
              <a:t>R1</a:t>
            </a:r>
            <a:r>
              <a:rPr lang="en-US" sz="1100" b="1" dirty="0" smtClean="0">
                <a:latin typeface="Consolas" panose="020B0609020204030204" pitchFamily="49" charset="0"/>
                <a:cs typeface="Consolas" panose="020B0609020204030204" pitchFamily="49" charset="0"/>
              </a:rPr>
              <a:t>, [</a:t>
            </a:r>
            <a:r>
              <a:rPr lang="en-US" sz="1100" b="1" dirty="0" smtClean="0">
                <a:solidFill>
                  <a:srgbClr val="00B050"/>
                </a:solidFill>
                <a:latin typeface="Consolas" panose="020B0609020204030204" pitchFamily="49" charset="0"/>
                <a:cs typeface="Consolas" panose="020B0609020204030204" pitchFamily="49" charset="0"/>
              </a:rPr>
              <a:t>R0</a:t>
            </a:r>
            <a:r>
              <a:rPr lang="en-US" sz="1100" b="1" dirty="0" smtClean="0">
                <a:latin typeface="Consolas" panose="020B0609020204030204" pitchFamily="49" charset="0"/>
                <a:cs typeface="Consolas" panose="020B0609020204030204" pitchFamily="49" charset="0"/>
              </a:rPr>
              <a:t>]   </a:t>
            </a:r>
            <a:r>
              <a:rPr lang="en-US" sz="1100" b="1" dirty="0" smtClean="0">
                <a:solidFill>
                  <a:schemeClr val="bg1">
                    <a:lumMod val="50000"/>
                  </a:schemeClr>
                </a:solidFill>
                <a:latin typeface="Consolas" panose="020B0609020204030204" pitchFamily="49" charset="0"/>
                <a:cs typeface="Consolas" panose="020B0609020204030204" pitchFamily="49" charset="0"/>
              </a:rPr>
              <a:t>; Read virtual pins</a:t>
            </a:r>
          </a:p>
          <a:p>
            <a:r>
              <a:rPr lang="en-US" sz="1100" b="1" dirty="0" smtClean="0">
                <a:solidFill>
                  <a:schemeClr val="bg1">
                    <a:lumMod val="50000"/>
                  </a:schemeClr>
                </a:solidFill>
                <a:latin typeface="Consolas" panose="020B0609020204030204" pitchFamily="49" charset="0"/>
                <a:cs typeface="Consolas" panose="020B0609020204030204" pitchFamily="49" charset="0"/>
              </a:rPr>
              <a:t>; Read-Modify-Write method!</a:t>
            </a:r>
          </a:p>
          <a:p>
            <a:r>
              <a:rPr lang="en-US" sz="1100" b="1" dirty="0">
                <a:latin typeface="Consolas" panose="020B0609020204030204" pitchFamily="49" charset="0"/>
                <a:cs typeface="Consolas" panose="020B0609020204030204" pitchFamily="49" charset="0"/>
              </a:rPr>
              <a:t> </a:t>
            </a:r>
            <a:r>
              <a:rPr lang="en-US" sz="1100" b="1" dirty="0" smtClean="0">
                <a:latin typeface="Consolas" panose="020B0609020204030204" pitchFamily="49" charset="0"/>
                <a:cs typeface="Consolas" panose="020B0609020204030204" pitchFamily="49" charset="0"/>
              </a:rPr>
              <a:t>  </a:t>
            </a:r>
            <a:r>
              <a:rPr lang="en-US" sz="1100" b="1" dirty="0" smtClean="0">
                <a:solidFill>
                  <a:srgbClr val="0070C0"/>
                </a:solidFill>
                <a:latin typeface="Consolas" panose="020B0609020204030204" pitchFamily="49" charset="0"/>
                <a:cs typeface="Consolas" panose="020B0609020204030204" pitchFamily="49" charset="0"/>
              </a:rPr>
              <a:t>TST</a:t>
            </a:r>
            <a:r>
              <a:rPr lang="en-US" sz="1100" b="1" dirty="0" smtClean="0">
                <a:latin typeface="Consolas" panose="020B0609020204030204" pitchFamily="49" charset="0"/>
                <a:cs typeface="Consolas" panose="020B0609020204030204" pitchFamily="49" charset="0"/>
              </a:rPr>
              <a:t>   </a:t>
            </a:r>
            <a:r>
              <a:rPr lang="en-US" sz="1100" b="1" dirty="0" smtClean="0">
                <a:solidFill>
                  <a:srgbClr val="00B050"/>
                </a:solidFill>
                <a:latin typeface="Consolas" panose="020B0609020204030204" pitchFamily="49" charset="0"/>
                <a:cs typeface="Consolas" panose="020B0609020204030204" pitchFamily="49" charset="0"/>
              </a:rPr>
              <a:t>R2</a:t>
            </a:r>
            <a:r>
              <a:rPr lang="en-US" sz="1100" b="1" dirty="0" smtClean="0">
                <a:latin typeface="Consolas" panose="020B0609020204030204" pitchFamily="49" charset="0"/>
                <a:cs typeface="Consolas" panose="020B0609020204030204" pitchFamily="49" charset="0"/>
              </a:rPr>
              <a:t>, #BIT7  </a:t>
            </a:r>
            <a:r>
              <a:rPr lang="en-US" sz="1100" b="1" dirty="0" smtClean="0">
                <a:solidFill>
                  <a:schemeClr val="bg1">
                    <a:lumMod val="50000"/>
                  </a:schemeClr>
                </a:solidFill>
                <a:latin typeface="Consolas" panose="020B0609020204030204" pitchFamily="49" charset="0"/>
                <a:cs typeface="Consolas" panose="020B0609020204030204" pitchFamily="49" charset="0"/>
              </a:rPr>
              <a:t>; 1. Check Bit 7</a:t>
            </a:r>
          </a:p>
          <a:p>
            <a:r>
              <a:rPr lang="en-US" sz="1100" b="1" dirty="0">
                <a:latin typeface="Consolas" panose="020B0609020204030204" pitchFamily="49" charset="0"/>
                <a:cs typeface="Consolas" panose="020B0609020204030204" pitchFamily="49" charset="0"/>
              </a:rPr>
              <a:t> </a:t>
            </a:r>
            <a:r>
              <a:rPr lang="en-US" sz="1100" b="1" dirty="0" smtClean="0">
                <a:latin typeface="Consolas" panose="020B0609020204030204" pitchFamily="49" charset="0"/>
                <a:cs typeface="Consolas" panose="020B0609020204030204" pitchFamily="49" charset="0"/>
              </a:rPr>
              <a:t>  </a:t>
            </a:r>
            <a:r>
              <a:rPr lang="en-US" sz="1100" b="1" dirty="0" smtClean="0">
                <a:solidFill>
                  <a:srgbClr val="0070C0"/>
                </a:solidFill>
                <a:latin typeface="Consolas" panose="020B0609020204030204" pitchFamily="49" charset="0"/>
                <a:cs typeface="Consolas" panose="020B0609020204030204" pitchFamily="49" charset="0"/>
              </a:rPr>
              <a:t>BICEQ</a:t>
            </a:r>
            <a:r>
              <a:rPr lang="en-US" sz="1100" b="1" dirty="0" smtClean="0">
                <a:latin typeface="Consolas" panose="020B0609020204030204" pitchFamily="49" charset="0"/>
                <a:cs typeface="Consolas" panose="020B0609020204030204" pitchFamily="49" charset="0"/>
              </a:rPr>
              <a:t> </a:t>
            </a:r>
            <a:r>
              <a:rPr lang="en-US" sz="1100" b="1" dirty="0" smtClean="0">
                <a:solidFill>
                  <a:srgbClr val="00B050"/>
                </a:solidFill>
                <a:latin typeface="Consolas" panose="020B0609020204030204" pitchFamily="49" charset="0"/>
                <a:cs typeface="Consolas" panose="020B0609020204030204" pitchFamily="49" charset="0"/>
              </a:rPr>
              <a:t>R1</a:t>
            </a:r>
            <a:r>
              <a:rPr lang="en-US" sz="1100" b="1" dirty="0" smtClean="0">
                <a:latin typeface="Consolas" panose="020B0609020204030204" pitchFamily="49" charset="0"/>
                <a:cs typeface="Consolas" panose="020B0609020204030204" pitchFamily="49" charset="0"/>
              </a:rPr>
              <a:t>, #MOSI  </a:t>
            </a:r>
            <a:r>
              <a:rPr lang="en-US" sz="1100" b="1" dirty="0" smtClean="0">
                <a:solidFill>
                  <a:schemeClr val="bg1">
                    <a:lumMod val="50000"/>
                  </a:schemeClr>
                </a:solidFill>
                <a:latin typeface="Consolas" panose="020B0609020204030204" pitchFamily="49" charset="0"/>
                <a:cs typeface="Consolas" panose="020B0609020204030204" pitchFamily="49" charset="0"/>
              </a:rPr>
              <a:t>; Set MOSI Low</a:t>
            </a:r>
          </a:p>
          <a:p>
            <a:r>
              <a:rPr lang="en-US" sz="1100" b="1" dirty="0">
                <a:latin typeface="Consolas" panose="020B0609020204030204" pitchFamily="49" charset="0"/>
                <a:cs typeface="Consolas" panose="020B0609020204030204" pitchFamily="49" charset="0"/>
              </a:rPr>
              <a:t> </a:t>
            </a:r>
            <a:r>
              <a:rPr lang="en-US" sz="1100" b="1" dirty="0" smtClean="0">
                <a:latin typeface="Consolas" panose="020B0609020204030204" pitchFamily="49" charset="0"/>
                <a:cs typeface="Consolas" panose="020B0609020204030204" pitchFamily="49" charset="0"/>
              </a:rPr>
              <a:t>  </a:t>
            </a:r>
            <a:r>
              <a:rPr lang="en-US" sz="1100" b="1" dirty="0" smtClean="0">
                <a:solidFill>
                  <a:srgbClr val="0070C0"/>
                </a:solidFill>
                <a:latin typeface="Consolas" panose="020B0609020204030204" pitchFamily="49" charset="0"/>
                <a:cs typeface="Consolas" panose="020B0609020204030204" pitchFamily="49" charset="0"/>
              </a:rPr>
              <a:t>ORRNE</a:t>
            </a:r>
            <a:r>
              <a:rPr lang="en-US" sz="1100" b="1" dirty="0" smtClean="0">
                <a:latin typeface="Consolas" panose="020B0609020204030204" pitchFamily="49" charset="0"/>
                <a:cs typeface="Consolas" panose="020B0609020204030204" pitchFamily="49" charset="0"/>
              </a:rPr>
              <a:t> </a:t>
            </a:r>
            <a:r>
              <a:rPr lang="en-US" sz="1100" b="1" dirty="0" smtClean="0">
                <a:solidFill>
                  <a:srgbClr val="00B050"/>
                </a:solidFill>
                <a:latin typeface="Consolas" panose="020B0609020204030204" pitchFamily="49" charset="0"/>
                <a:cs typeface="Consolas" panose="020B0609020204030204" pitchFamily="49" charset="0"/>
              </a:rPr>
              <a:t>R1</a:t>
            </a:r>
            <a:r>
              <a:rPr lang="en-US" sz="1100" b="1" dirty="0" smtClean="0">
                <a:latin typeface="Consolas" panose="020B0609020204030204" pitchFamily="49" charset="0"/>
                <a:cs typeface="Consolas" panose="020B0609020204030204" pitchFamily="49" charset="0"/>
              </a:rPr>
              <a:t>, #MOSI  </a:t>
            </a:r>
            <a:r>
              <a:rPr lang="en-US" sz="1100" b="1" dirty="0" smtClean="0">
                <a:solidFill>
                  <a:schemeClr val="bg1">
                    <a:lumMod val="50000"/>
                  </a:schemeClr>
                </a:solidFill>
                <a:latin typeface="Consolas" panose="020B0609020204030204" pitchFamily="49" charset="0"/>
                <a:cs typeface="Consolas" panose="020B0609020204030204" pitchFamily="49" charset="0"/>
              </a:rPr>
              <a:t>; or High</a:t>
            </a:r>
          </a:p>
          <a:p>
            <a:r>
              <a:rPr lang="en-US" sz="1100" b="1" dirty="0">
                <a:latin typeface="Consolas" panose="020B0609020204030204" pitchFamily="49" charset="0"/>
                <a:cs typeface="Consolas" panose="020B0609020204030204" pitchFamily="49" charset="0"/>
              </a:rPr>
              <a:t> </a:t>
            </a:r>
            <a:r>
              <a:rPr lang="en-US" sz="1100" b="1" dirty="0" smtClean="0">
                <a:latin typeface="Consolas" panose="020B0609020204030204" pitchFamily="49" charset="0"/>
                <a:cs typeface="Consolas" panose="020B0609020204030204" pitchFamily="49" charset="0"/>
              </a:rPr>
              <a:t>  </a:t>
            </a:r>
            <a:r>
              <a:rPr lang="en-US" sz="1100" b="1" dirty="0" smtClean="0">
                <a:solidFill>
                  <a:srgbClr val="0070C0"/>
                </a:solidFill>
                <a:latin typeface="Consolas" panose="020B0609020204030204" pitchFamily="49" charset="0"/>
                <a:cs typeface="Consolas" panose="020B0609020204030204" pitchFamily="49" charset="0"/>
              </a:rPr>
              <a:t>STR</a:t>
            </a:r>
            <a:r>
              <a:rPr lang="en-US" sz="1100" b="1" dirty="0" smtClean="0">
                <a:latin typeface="Consolas" panose="020B0609020204030204" pitchFamily="49" charset="0"/>
                <a:cs typeface="Consolas" panose="020B0609020204030204" pitchFamily="49" charset="0"/>
              </a:rPr>
              <a:t>   </a:t>
            </a:r>
            <a:r>
              <a:rPr lang="en-US" sz="1100" b="1" dirty="0" smtClean="0">
                <a:solidFill>
                  <a:srgbClr val="00B050"/>
                </a:solidFill>
                <a:latin typeface="Consolas" panose="020B0609020204030204" pitchFamily="49" charset="0"/>
                <a:cs typeface="Consolas" panose="020B0609020204030204" pitchFamily="49" charset="0"/>
              </a:rPr>
              <a:t>R1</a:t>
            </a:r>
            <a:r>
              <a:rPr lang="en-US" sz="1100" b="1" dirty="0" smtClean="0">
                <a:latin typeface="Consolas" panose="020B0609020204030204" pitchFamily="49" charset="0"/>
                <a:cs typeface="Consolas" panose="020B0609020204030204" pitchFamily="49" charset="0"/>
              </a:rPr>
              <a:t>, [R0]   </a:t>
            </a:r>
            <a:r>
              <a:rPr lang="en-US" sz="1100" b="1" dirty="0" smtClean="0">
                <a:solidFill>
                  <a:schemeClr val="bg1">
                    <a:lumMod val="50000"/>
                  </a:schemeClr>
                </a:solidFill>
                <a:latin typeface="Consolas" panose="020B0609020204030204" pitchFamily="49" charset="0"/>
                <a:cs typeface="Consolas" panose="020B0609020204030204" pitchFamily="49" charset="0"/>
              </a:rPr>
              <a:t>; Write pins!</a:t>
            </a:r>
          </a:p>
          <a:p>
            <a:r>
              <a:rPr lang="en-US" sz="1100" b="1" dirty="0" smtClean="0">
                <a:latin typeface="Consolas" panose="020B0609020204030204" pitchFamily="49" charset="0"/>
                <a:cs typeface="Consolas" panose="020B0609020204030204" pitchFamily="49" charset="0"/>
              </a:rPr>
              <a:t>   </a:t>
            </a:r>
            <a:r>
              <a:rPr lang="en-US" sz="1100" b="1" dirty="0" smtClean="0">
                <a:solidFill>
                  <a:srgbClr val="0070C0"/>
                </a:solidFill>
                <a:latin typeface="Consolas" panose="020B0609020204030204" pitchFamily="49" charset="0"/>
                <a:cs typeface="Consolas" panose="020B0609020204030204" pitchFamily="49" charset="0"/>
              </a:rPr>
              <a:t>BL</a:t>
            </a:r>
            <a:r>
              <a:rPr lang="en-US" sz="1100" b="1" dirty="0" smtClean="0">
                <a:latin typeface="Consolas" panose="020B0609020204030204" pitchFamily="49" charset="0"/>
                <a:cs typeface="Consolas" panose="020B0609020204030204" pitchFamily="49" charset="0"/>
              </a:rPr>
              <a:t>    delay      </a:t>
            </a:r>
            <a:r>
              <a:rPr lang="en-US" sz="1100" b="1" dirty="0" smtClean="0">
                <a:solidFill>
                  <a:schemeClr val="bg1">
                    <a:lumMod val="50000"/>
                  </a:schemeClr>
                </a:solidFill>
                <a:latin typeface="Consolas" panose="020B0609020204030204" pitchFamily="49" charset="0"/>
                <a:cs typeface="Consolas" panose="020B0609020204030204" pitchFamily="49" charset="0"/>
              </a:rPr>
              <a:t>; 2. Delay</a:t>
            </a:r>
          </a:p>
          <a:p>
            <a:r>
              <a:rPr lang="en-US" sz="1100" b="1" dirty="0">
                <a:latin typeface="Consolas" panose="020B0609020204030204" pitchFamily="49" charset="0"/>
                <a:cs typeface="Consolas" panose="020B0609020204030204" pitchFamily="49" charset="0"/>
              </a:rPr>
              <a:t> </a:t>
            </a:r>
            <a:r>
              <a:rPr lang="en-US" sz="1100" b="1" dirty="0" smtClean="0">
                <a:latin typeface="Consolas" panose="020B0609020204030204" pitchFamily="49" charset="0"/>
                <a:cs typeface="Consolas" panose="020B0609020204030204" pitchFamily="49" charset="0"/>
              </a:rPr>
              <a:t>  </a:t>
            </a:r>
            <a:r>
              <a:rPr lang="en-US" sz="1100" b="1" dirty="0" smtClean="0">
                <a:solidFill>
                  <a:srgbClr val="0070C0"/>
                </a:solidFill>
                <a:latin typeface="Consolas" panose="020B0609020204030204" pitchFamily="49" charset="0"/>
                <a:cs typeface="Consolas" panose="020B0609020204030204" pitchFamily="49" charset="0"/>
              </a:rPr>
              <a:t>ORR</a:t>
            </a:r>
            <a:r>
              <a:rPr lang="en-US" sz="1100" b="1" dirty="0" smtClean="0">
                <a:latin typeface="Consolas" panose="020B0609020204030204" pitchFamily="49" charset="0"/>
                <a:cs typeface="Consolas" panose="020B0609020204030204" pitchFamily="49" charset="0"/>
              </a:rPr>
              <a:t>   </a:t>
            </a:r>
            <a:r>
              <a:rPr lang="en-US" sz="1100" b="1" dirty="0" smtClean="0">
                <a:solidFill>
                  <a:srgbClr val="00B050"/>
                </a:solidFill>
                <a:latin typeface="Consolas" panose="020B0609020204030204" pitchFamily="49" charset="0"/>
                <a:cs typeface="Consolas" panose="020B0609020204030204" pitchFamily="49" charset="0"/>
              </a:rPr>
              <a:t>R1</a:t>
            </a:r>
            <a:r>
              <a:rPr lang="en-US" sz="1100" b="1" dirty="0" smtClean="0">
                <a:latin typeface="Consolas" panose="020B0609020204030204" pitchFamily="49" charset="0"/>
                <a:cs typeface="Consolas" panose="020B0609020204030204" pitchFamily="49" charset="0"/>
              </a:rPr>
              <a:t>, #CLK   </a:t>
            </a:r>
            <a:r>
              <a:rPr lang="en-US" sz="1100" b="1" dirty="0" smtClean="0">
                <a:solidFill>
                  <a:schemeClr val="bg1">
                    <a:lumMod val="50000"/>
                  </a:schemeClr>
                </a:solidFill>
                <a:latin typeface="Consolas" panose="020B0609020204030204" pitchFamily="49" charset="0"/>
                <a:cs typeface="Consolas" panose="020B0609020204030204" pitchFamily="49" charset="0"/>
              </a:rPr>
              <a:t>; 3. Set CLK High</a:t>
            </a:r>
          </a:p>
          <a:p>
            <a:r>
              <a:rPr lang="en-US" sz="1100" b="1" dirty="0" smtClean="0">
                <a:latin typeface="Consolas" panose="020B0609020204030204" pitchFamily="49" charset="0"/>
                <a:cs typeface="Consolas" panose="020B0609020204030204" pitchFamily="49" charset="0"/>
              </a:rPr>
              <a:t>   </a:t>
            </a:r>
            <a:r>
              <a:rPr lang="en-US" sz="1100" b="1" dirty="0">
                <a:solidFill>
                  <a:srgbClr val="0070C0"/>
                </a:solidFill>
                <a:latin typeface="Consolas" panose="020B0609020204030204" pitchFamily="49" charset="0"/>
                <a:cs typeface="Consolas" panose="020B0609020204030204" pitchFamily="49" charset="0"/>
              </a:rPr>
              <a:t>STR</a:t>
            </a:r>
            <a:r>
              <a:rPr lang="en-US" sz="1100" b="1" dirty="0">
                <a:latin typeface="Consolas" panose="020B0609020204030204" pitchFamily="49" charset="0"/>
                <a:cs typeface="Consolas" panose="020B0609020204030204" pitchFamily="49" charset="0"/>
              </a:rPr>
              <a:t>   </a:t>
            </a:r>
            <a:r>
              <a:rPr lang="en-US" sz="1100" b="1" dirty="0">
                <a:solidFill>
                  <a:srgbClr val="00B050"/>
                </a:solidFill>
                <a:latin typeface="Consolas" panose="020B0609020204030204" pitchFamily="49" charset="0"/>
                <a:cs typeface="Consolas" panose="020B0609020204030204" pitchFamily="49" charset="0"/>
              </a:rPr>
              <a:t>R1</a:t>
            </a:r>
            <a:r>
              <a:rPr lang="en-US" sz="1100" b="1" dirty="0">
                <a:latin typeface="Consolas" panose="020B0609020204030204" pitchFamily="49" charset="0"/>
                <a:cs typeface="Consolas" panose="020B0609020204030204" pitchFamily="49" charset="0"/>
              </a:rPr>
              <a:t>, [R0</a:t>
            </a:r>
            <a:r>
              <a:rPr lang="en-US" sz="1100" b="1" dirty="0" smtClean="0">
                <a:latin typeface="Consolas" panose="020B0609020204030204" pitchFamily="49" charset="0"/>
                <a:cs typeface="Consolas" panose="020B0609020204030204" pitchFamily="49" charset="0"/>
              </a:rPr>
              <a:t>]   </a:t>
            </a:r>
            <a:r>
              <a:rPr lang="en-US" sz="1100" b="1" dirty="0" smtClean="0">
                <a:solidFill>
                  <a:schemeClr val="bg1">
                    <a:lumMod val="50000"/>
                  </a:schemeClr>
                </a:solidFill>
                <a:latin typeface="Consolas" panose="020B0609020204030204" pitchFamily="49" charset="0"/>
                <a:cs typeface="Consolas" panose="020B0609020204030204" pitchFamily="49" charset="0"/>
              </a:rPr>
              <a:t>; </a:t>
            </a:r>
            <a:r>
              <a:rPr lang="en-US" sz="1100" b="1" dirty="0">
                <a:solidFill>
                  <a:schemeClr val="bg1">
                    <a:lumMod val="50000"/>
                  </a:schemeClr>
                </a:solidFill>
                <a:latin typeface="Consolas" panose="020B0609020204030204" pitchFamily="49" charset="0"/>
                <a:cs typeface="Consolas" panose="020B0609020204030204" pitchFamily="49" charset="0"/>
              </a:rPr>
              <a:t>Write pins</a:t>
            </a:r>
            <a:r>
              <a:rPr lang="en-US" sz="1100" b="1" dirty="0" smtClean="0">
                <a:solidFill>
                  <a:schemeClr val="bg1">
                    <a:lumMod val="50000"/>
                  </a:schemeClr>
                </a:solidFill>
                <a:latin typeface="Consolas" panose="020B0609020204030204" pitchFamily="49" charset="0"/>
                <a:cs typeface="Consolas" panose="020B0609020204030204" pitchFamily="49" charset="0"/>
              </a:rPr>
              <a:t>!</a:t>
            </a:r>
          </a:p>
          <a:p>
            <a:r>
              <a:rPr lang="en-US" sz="1100" b="1" dirty="0">
                <a:latin typeface="Consolas" panose="020B0609020204030204" pitchFamily="49" charset="0"/>
                <a:cs typeface="Consolas" panose="020B0609020204030204" pitchFamily="49" charset="0"/>
              </a:rPr>
              <a:t> </a:t>
            </a:r>
            <a:r>
              <a:rPr lang="en-US" sz="1100" b="1" dirty="0" smtClean="0">
                <a:latin typeface="Consolas" panose="020B0609020204030204" pitchFamily="49" charset="0"/>
                <a:cs typeface="Consolas" panose="020B0609020204030204" pitchFamily="49" charset="0"/>
              </a:rPr>
              <a:t>  </a:t>
            </a:r>
            <a:r>
              <a:rPr lang="en-US" sz="1100" b="1" dirty="0" smtClean="0">
                <a:solidFill>
                  <a:srgbClr val="0070C0"/>
                </a:solidFill>
                <a:latin typeface="Consolas" panose="020B0609020204030204" pitchFamily="49" charset="0"/>
                <a:cs typeface="Consolas" panose="020B0609020204030204" pitchFamily="49" charset="0"/>
              </a:rPr>
              <a:t>BL</a:t>
            </a:r>
            <a:r>
              <a:rPr lang="en-US" sz="1100" b="1" dirty="0" smtClean="0">
                <a:latin typeface="Consolas" panose="020B0609020204030204" pitchFamily="49" charset="0"/>
                <a:cs typeface="Consolas" panose="020B0609020204030204" pitchFamily="49" charset="0"/>
              </a:rPr>
              <a:t>    delay      </a:t>
            </a:r>
            <a:r>
              <a:rPr lang="en-US" sz="1100" b="1" dirty="0" smtClean="0">
                <a:solidFill>
                  <a:schemeClr val="bg1">
                    <a:lumMod val="50000"/>
                  </a:schemeClr>
                </a:solidFill>
                <a:latin typeface="Consolas" panose="020B0609020204030204" pitchFamily="49" charset="0"/>
                <a:cs typeface="Consolas" panose="020B0609020204030204" pitchFamily="49" charset="0"/>
              </a:rPr>
              <a:t>; 4. Delay</a:t>
            </a:r>
          </a:p>
          <a:p>
            <a:r>
              <a:rPr lang="en-US" sz="1100" b="1" dirty="0" smtClean="0">
                <a:latin typeface="Consolas" panose="020B0609020204030204" pitchFamily="49" charset="0"/>
                <a:cs typeface="Consolas" panose="020B0609020204030204" pitchFamily="49" charset="0"/>
              </a:rPr>
              <a:t>   </a:t>
            </a:r>
            <a:r>
              <a:rPr lang="en-US" sz="1100" b="1" dirty="0" smtClean="0">
                <a:solidFill>
                  <a:srgbClr val="0070C0"/>
                </a:solidFill>
                <a:latin typeface="Consolas" panose="020B0609020204030204" pitchFamily="49" charset="0"/>
                <a:cs typeface="Consolas" panose="020B0609020204030204" pitchFamily="49" charset="0"/>
              </a:rPr>
              <a:t>BIC</a:t>
            </a:r>
            <a:r>
              <a:rPr lang="en-US" sz="1100" b="1" dirty="0" smtClean="0">
                <a:latin typeface="Consolas" panose="020B0609020204030204" pitchFamily="49" charset="0"/>
                <a:cs typeface="Consolas" panose="020B0609020204030204" pitchFamily="49" charset="0"/>
              </a:rPr>
              <a:t>   </a:t>
            </a:r>
            <a:r>
              <a:rPr lang="en-US" sz="1100" b="1" dirty="0">
                <a:solidFill>
                  <a:srgbClr val="00B050"/>
                </a:solidFill>
                <a:latin typeface="Consolas" panose="020B0609020204030204" pitchFamily="49" charset="0"/>
                <a:cs typeface="Consolas" panose="020B0609020204030204" pitchFamily="49" charset="0"/>
              </a:rPr>
              <a:t>R1</a:t>
            </a:r>
            <a:r>
              <a:rPr lang="en-US" sz="1100" b="1" dirty="0">
                <a:latin typeface="Consolas" panose="020B0609020204030204" pitchFamily="49" charset="0"/>
                <a:cs typeface="Consolas" panose="020B0609020204030204" pitchFamily="49" charset="0"/>
              </a:rPr>
              <a:t>, #</a:t>
            </a:r>
            <a:r>
              <a:rPr lang="en-US" sz="1100" b="1" dirty="0" smtClean="0">
                <a:latin typeface="Consolas" panose="020B0609020204030204" pitchFamily="49" charset="0"/>
                <a:cs typeface="Consolas" panose="020B0609020204030204" pitchFamily="49" charset="0"/>
              </a:rPr>
              <a:t>CLK   </a:t>
            </a:r>
            <a:r>
              <a:rPr lang="en-US" sz="1100" b="1" dirty="0" smtClean="0">
                <a:solidFill>
                  <a:schemeClr val="bg1">
                    <a:lumMod val="50000"/>
                  </a:schemeClr>
                </a:solidFill>
                <a:latin typeface="Consolas" panose="020B0609020204030204" pitchFamily="49" charset="0"/>
                <a:cs typeface="Consolas" panose="020B0609020204030204" pitchFamily="49" charset="0"/>
              </a:rPr>
              <a:t>; 5. </a:t>
            </a:r>
            <a:r>
              <a:rPr lang="en-US" sz="1100" b="1" dirty="0">
                <a:solidFill>
                  <a:schemeClr val="bg1">
                    <a:lumMod val="50000"/>
                  </a:schemeClr>
                </a:solidFill>
                <a:latin typeface="Consolas" panose="020B0609020204030204" pitchFamily="49" charset="0"/>
                <a:cs typeface="Consolas" panose="020B0609020204030204" pitchFamily="49" charset="0"/>
              </a:rPr>
              <a:t>Set CLK </a:t>
            </a:r>
            <a:r>
              <a:rPr lang="en-US" sz="1100" b="1" dirty="0" smtClean="0">
                <a:solidFill>
                  <a:schemeClr val="bg1">
                    <a:lumMod val="50000"/>
                  </a:schemeClr>
                </a:solidFill>
                <a:latin typeface="Consolas" panose="020B0609020204030204" pitchFamily="49" charset="0"/>
                <a:cs typeface="Consolas" panose="020B0609020204030204" pitchFamily="49" charset="0"/>
              </a:rPr>
              <a:t>Low</a:t>
            </a:r>
          </a:p>
          <a:p>
            <a:r>
              <a:rPr lang="en-US" sz="1100" b="1" dirty="0">
                <a:latin typeface="Consolas" panose="020B0609020204030204" pitchFamily="49" charset="0"/>
                <a:cs typeface="Consolas" panose="020B0609020204030204" pitchFamily="49" charset="0"/>
              </a:rPr>
              <a:t> </a:t>
            </a:r>
            <a:r>
              <a:rPr lang="en-US" sz="1100" b="1" dirty="0" smtClean="0">
                <a:latin typeface="Consolas" panose="020B0609020204030204" pitchFamily="49" charset="0"/>
                <a:cs typeface="Consolas" panose="020B0609020204030204" pitchFamily="49" charset="0"/>
              </a:rPr>
              <a:t>  </a:t>
            </a:r>
            <a:r>
              <a:rPr lang="en-US" sz="1100" b="1" dirty="0" smtClean="0">
                <a:solidFill>
                  <a:srgbClr val="0070C0"/>
                </a:solidFill>
                <a:latin typeface="Consolas" panose="020B0609020204030204" pitchFamily="49" charset="0"/>
                <a:cs typeface="Consolas" panose="020B0609020204030204" pitchFamily="49" charset="0"/>
              </a:rPr>
              <a:t>STR</a:t>
            </a:r>
            <a:r>
              <a:rPr lang="en-US" sz="1100" b="1" dirty="0" smtClean="0">
                <a:latin typeface="Consolas" panose="020B0609020204030204" pitchFamily="49" charset="0"/>
                <a:cs typeface="Consolas" panose="020B0609020204030204" pitchFamily="49" charset="0"/>
              </a:rPr>
              <a:t>   </a:t>
            </a:r>
            <a:r>
              <a:rPr lang="en-US" sz="1100" b="1" dirty="0">
                <a:solidFill>
                  <a:srgbClr val="00B050"/>
                </a:solidFill>
                <a:latin typeface="Consolas" panose="020B0609020204030204" pitchFamily="49" charset="0"/>
                <a:cs typeface="Consolas" panose="020B0609020204030204" pitchFamily="49" charset="0"/>
              </a:rPr>
              <a:t>R1</a:t>
            </a:r>
            <a:r>
              <a:rPr lang="en-US" sz="1100" b="1" dirty="0">
                <a:latin typeface="Consolas" panose="020B0609020204030204" pitchFamily="49" charset="0"/>
                <a:cs typeface="Consolas" panose="020B0609020204030204" pitchFamily="49" charset="0"/>
              </a:rPr>
              <a:t>, [</a:t>
            </a:r>
            <a:r>
              <a:rPr lang="en-US" sz="1100" b="1" dirty="0">
                <a:solidFill>
                  <a:srgbClr val="00B050"/>
                </a:solidFill>
                <a:latin typeface="Consolas" panose="020B0609020204030204" pitchFamily="49" charset="0"/>
                <a:cs typeface="Consolas" panose="020B0609020204030204" pitchFamily="49" charset="0"/>
              </a:rPr>
              <a:t>R0</a:t>
            </a:r>
            <a:r>
              <a:rPr lang="en-US" sz="1100" b="1" dirty="0" smtClean="0">
                <a:latin typeface="Consolas" panose="020B0609020204030204" pitchFamily="49" charset="0"/>
                <a:cs typeface="Consolas" panose="020B0609020204030204" pitchFamily="49" charset="0"/>
              </a:rPr>
              <a:t>]   </a:t>
            </a:r>
            <a:r>
              <a:rPr lang="en-US" sz="1100" b="1" dirty="0" smtClean="0">
                <a:solidFill>
                  <a:schemeClr val="bg1">
                    <a:lumMod val="50000"/>
                  </a:schemeClr>
                </a:solidFill>
                <a:latin typeface="Consolas" panose="020B0609020204030204" pitchFamily="49" charset="0"/>
                <a:cs typeface="Consolas" panose="020B0609020204030204" pitchFamily="49" charset="0"/>
              </a:rPr>
              <a:t>; </a:t>
            </a:r>
            <a:r>
              <a:rPr lang="en-US" sz="1100" b="1" dirty="0">
                <a:solidFill>
                  <a:schemeClr val="bg1">
                    <a:lumMod val="50000"/>
                  </a:schemeClr>
                </a:solidFill>
                <a:latin typeface="Consolas" panose="020B0609020204030204" pitchFamily="49" charset="0"/>
                <a:cs typeface="Consolas" panose="020B0609020204030204" pitchFamily="49" charset="0"/>
              </a:rPr>
              <a:t>Write pins</a:t>
            </a:r>
            <a:r>
              <a:rPr lang="en-US" sz="1100" b="1" dirty="0" smtClean="0">
                <a:solidFill>
                  <a:schemeClr val="bg1">
                    <a:lumMod val="50000"/>
                  </a:schemeClr>
                </a:solidFill>
                <a:latin typeface="Consolas" panose="020B0609020204030204" pitchFamily="49" charset="0"/>
                <a:cs typeface="Consolas" panose="020B0609020204030204" pitchFamily="49" charset="0"/>
              </a:rPr>
              <a:t>!</a:t>
            </a:r>
          </a:p>
          <a:p>
            <a:endParaRPr lang="en-US" sz="1100" b="1" dirty="0" smtClean="0">
              <a:latin typeface="Consolas" panose="020B0609020204030204" pitchFamily="49" charset="0"/>
              <a:cs typeface="Consolas" panose="020B0609020204030204" pitchFamily="49" charset="0"/>
            </a:endParaRPr>
          </a:p>
          <a:p>
            <a:r>
              <a:rPr lang="en-US" sz="1100" b="1" dirty="0" smtClean="0">
                <a:latin typeface="Consolas" panose="020B0609020204030204" pitchFamily="49" charset="0"/>
                <a:cs typeface="Consolas" panose="020B0609020204030204" pitchFamily="49" charset="0"/>
              </a:rPr>
              <a:t>   </a:t>
            </a:r>
            <a:r>
              <a:rPr lang="en-US" sz="1100" b="1" dirty="0" smtClean="0">
                <a:solidFill>
                  <a:srgbClr val="0070C0"/>
                </a:solidFill>
                <a:latin typeface="Consolas" panose="020B0609020204030204" pitchFamily="49" charset="0"/>
                <a:cs typeface="Consolas" panose="020B0609020204030204" pitchFamily="49" charset="0"/>
              </a:rPr>
              <a:t>POP</a:t>
            </a:r>
            <a:r>
              <a:rPr lang="en-US" sz="1100" b="1" dirty="0" smtClean="0">
                <a:latin typeface="Consolas" panose="020B0609020204030204" pitchFamily="49" charset="0"/>
                <a:cs typeface="Consolas" panose="020B0609020204030204" pitchFamily="49" charset="0"/>
              </a:rPr>
              <a:t>   </a:t>
            </a:r>
            <a:r>
              <a:rPr lang="en-US" sz="1100" b="1" dirty="0">
                <a:latin typeface="Consolas" panose="020B0609020204030204" pitchFamily="49" charset="0"/>
                <a:cs typeface="Consolas" panose="020B0609020204030204" pitchFamily="49" charset="0"/>
              </a:rPr>
              <a:t>{..., </a:t>
            </a:r>
            <a:r>
              <a:rPr lang="en-US" sz="1100" b="1" dirty="0" smtClean="0">
                <a:solidFill>
                  <a:srgbClr val="00B050"/>
                </a:solidFill>
                <a:latin typeface="Consolas" panose="020B0609020204030204" pitchFamily="49" charset="0"/>
                <a:cs typeface="Consolas" panose="020B0609020204030204" pitchFamily="49" charset="0"/>
              </a:rPr>
              <a:t>PC</a:t>
            </a:r>
            <a:r>
              <a:rPr lang="en-US" sz="1100" b="1" dirty="0" smtClean="0">
                <a:latin typeface="Consolas" panose="020B0609020204030204" pitchFamily="49" charset="0"/>
                <a:cs typeface="Consolas" panose="020B0609020204030204" pitchFamily="49" charset="0"/>
              </a:rPr>
              <a:t>}</a:t>
            </a:r>
            <a:endParaRPr lang="en-US" sz="1100"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13105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07319"/>
            <a:ext cx="9144000" cy="369332"/>
          </a:xfrm>
          <a:prstGeom prst="rect">
            <a:avLst/>
          </a:prstGeom>
          <a:noFill/>
        </p:spPr>
        <p:txBody>
          <a:bodyPr wrap="square" rtlCol="0">
            <a:spAutoFit/>
          </a:bodyPr>
          <a:lstStyle/>
          <a:p>
            <a:pPr algn="ctr"/>
            <a:r>
              <a:rPr lang="en-US" b="1" dirty="0" smtClean="0"/>
              <a:t>Serial Interfaces</a:t>
            </a:r>
            <a:endParaRPr lang="en-US" b="1" dirty="0"/>
          </a:p>
        </p:txBody>
      </p:sp>
      <p:sp>
        <p:nvSpPr>
          <p:cNvPr id="4" name="TextBox 3"/>
          <p:cNvSpPr txBox="1"/>
          <p:nvPr/>
        </p:nvSpPr>
        <p:spPr>
          <a:xfrm>
            <a:off x="609600" y="899286"/>
            <a:ext cx="3200400" cy="646331"/>
          </a:xfrm>
          <a:prstGeom prst="rect">
            <a:avLst/>
          </a:prstGeom>
          <a:noFill/>
        </p:spPr>
        <p:txBody>
          <a:bodyPr wrap="square" rtlCol="0">
            <a:spAutoFit/>
          </a:bodyPr>
          <a:lstStyle/>
          <a:p>
            <a:r>
              <a:rPr lang="en-US" b="1" dirty="0" smtClean="0"/>
              <a:t>Send Byte: Send Register R… (R2 for example) over SPI</a:t>
            </a:r>
            <a:endParaRPr lang="en-US" b="1" dirty="0"/>
          </a:p>
        </p:txBody>
      </p:sp>
      <p:pic>
        <p:nvPicPr>
          <p:cNvPr id="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050" y="4343400"/>
            <a:ext cx="8843899" cy="2371725"/>
          </a:xfrm>
          <a:prstGeom prst="rect">
            <a:avLst/>
          </a:prstGeom>
          <a:noFill/>
          <a:ln w="9525">
            <a:solidFill>
              <a:schemeClr val="bg1">
                <a:lumMod val="85000"/>
              </a:schemeClr>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cxnSp>
        <p:nvCxnSpPr>
          <p:cNvPr id="19" name="Straight Connector 18"/>
          <p:cNvCxnSpPr/>
          <p:nvPr/>
        </p:nvCxnSpPr>
        <p:spPr>
          <a:xfrm>
            <a:off x="2205392" y="4223266"/>
            <a:ext cx="0" cy="2491859"/>
          </a:xfrm>
          <a:prstGeom prst="line">
            <a:avLst/>
          </a:prstGeom>
        </p:spPr>
        <p:style>
          <a:lnRef idx="3">
            <a:schemeClr val="accent4"/>
          </a:lnRef>
          <a:fillRef idx="0">
            <a:schemeClr val="accent4"/>
          </a:fillRef>
          <a:effectRef idx="2">
            <a:schemeClr val="accent4"/>
          </a:effectRef>
          <a:fontRef idx="minor">
            <a:schemeClr val="tx1"/>
          </a:fontRef>
        </p:style>
      </p:cxnSp>
      <p:cxnSp>
        <p:nvCxnSpPr>
          <p:cNvPr id="20" name="Straight Connector 19"/>
          <p:cNvCxnSpPr/>
          <p:nvPr/>
        </p:nvCxnSpPr>
        <p:spPr>
          <a:xfrm>
            <a:off x="2971800" y="4223266"/>
            <a:ext cx="0" cy="2491859"/>
          </a:xfrm>
          <a:prstGeom prst="line">
            <a:avLst/>
          </a:prstGeom>
        </p:spPr>
        <p:style>
          <a:lnRef idx="3">
            <a:schemeClr val="accent4"/>
          </a:lnRef>
          <a:fillRef idx="0">
            <a:schemeClr val="accent4"/>
          </a:fillRef>
          <a:effectRef idx="2">
            <a:schemeClr val="accent4"/>
          </a:effectRef>
          <a:fontRef idx="minor">
            <a:schemeClr val="tx1"/>
          </a:fontRef>
        </p:style>
      </p:cxnSp>
      <p:cxnSp>
        <p:nvCxnSpPr>
          <p:cNvPr id="21" name="Straight Connector 20"/>
          <p:cNvCxnSpPr/>
          <p:nvPr/>
        </p:nvCxnSpPr>
        <p:spPr>
          <a:xfrm>
            <a:off x="3733800" y="4223265"/>
            <a:ext cx="0" cy="2491859"/>
          </a:xfrm>
          <a:prstGeom prst="line">
            <a:avLst/>
          </a:prstGeom>
        </p:spPr>
        <p:style>
          <a:lnRef idx="3">
            <a:schemeClr val="accent4"/>
          </a:lnRef>
          <a:fillRef idx="0">
            <a:schemeClr val="accent4"/>
          </a:fillRef>
          <a:effectRef idx="2">
            <a:schemeClr val="accent4"/>
          </a:effectRef>
          <a:fontRef idx="minor">
            <a:schemeClr val="tx1"/>
          </a:fontRef>
        </p:style>
      </p:cxnSp>
      <p:cxnSp>
        <p:nvCxnSpPr>
          <p:cNvPr id="23" name="Straight Connector 22"/>
          <p:cNvCxnSpPr/>
          <p:nvPr/>
        </p:nvCxnSpPr>
        <p:spPr>
          <a:xfrm>
            <a:off x="4571999" y="4223264"/>
            <a:ext cx="0" cy="2491859"/>
          </a:xfrm>
          <a:prstGeom prst="line">
            <a:avLst/>
          </a:prstGeom>
        </p:spPr>
        <p:style>
          <a:lnRef idx="3">
            <a:schemeClr val="accent4"/>
          </a:lnRef>
          <a:fillRef idx="0">
            <a:schemeClr val="accent4"/>
          </a:fillRef>
          <a:effectRef idx="2">
            <a:schemeClr val="accent4"/>
          </a:effectRef>
          <a:fontRef idx="minor">
            <a:schemeClr val="tx1"/>
          </a:fontRef>
        </p:style>
      </p:cxnSp>
      <p:cxnSp>
        <p:nvCxnSpPr>
          <p:cNvPr id="25" name="Straight Connector 24"/>
          <p:cNvCxnSpPr/>
          <p:nvPr/>
        </p:nvCxnSpPr>
        <p:spPr>
          <a:xfrm>
            <a:off x="5334000" y="4223266"/>
            <a:ext cx="0" cy="2491859"/>
          </a:xfrm>
          <a:prstGeom prst="line">
            <a:avLst/>
          </a:prstGeom>
        </p:spPr>
        <p:style>
          <a:lnRef idx="3">
            <a:schemeClr val="accent4"/>
          </a:lnRef>
          <a:fillRef idx="0">
            <a:schemeClr val="accent4"/>
          </a:fillRef>
          <a:effectRef idx="2">
            <a:schemeClr val="accent4"/>
          </a:effectRef>
          <a:fontRef idx="minor">
            <a:schemeClr val="tx1"/>
          </a:fontRef>
        </p:style>
      </p:cxnSp>
      <p:cxnSp>
        <p:nvCxnSpPr>
          <p:cNvPr id="26" name="Straight Connector 25"/>
          <p:cNvCxnSpPr/>
          <p:nvPr/>
        </p:nvCxnSpPr>
        <p:spPr>
          <a:xfrm>
            <a:off x="6096000" y="4223266"/>
            <a:ext cx="0" cy="2491859"/>
          </a:xfrm>
          <a:prstGeom prst="line">
            <a:avLst/>
          </a:prstGeom>
        </p:spPr>
        <p:style>
          <a:lnRef idx="3">
            <a:schemeClr val="accent4"/>
          </a:lnRef>
          <a:fillRef idx="0">
            <a:schemeClr val="accent4"/>
          </a:fillRef>
          <a:effectRef idx="2">
            <a:schemeClr val="accent4"/>
          </a:effectRef>
          <a:fontRef idx="minor">
            <a:schemeClr val="tx1"/>
          </a:fontRef>
        </p:style>
      </p:cxnSp>
      <p:cxnSp>
        <p:nvCxnSpPr>
          <p:cNvPr id="27" name="Straight Connector 26"/>
          <p:cNvCxnSpPr/>
          <p:nvPr/>
        </p:nvCxnSpPr>
        <p:spPr>
          <a:xfrm>
            <a:off x="6916011" y="4223266"/>
            <a:ext cx="0" cy="2491859"/>
          </a:xfrm>
          <a:prstGeom prst="line">
            <a:avLst/>
          </a:prstGeom>
        </p:spPr>
        <p:style>
          <a:lnRef idx="3">
            <a:schemeClr val="accent4"/>
          </a:lnRef>
          <a:fillRef idx="0">
            <a:schemeClr val="accent4"/>
          </a:fillRef>
          <a:effectRef idx="2">
            <a:schemeClr val="accent4"/>
          </a:effectRef>
          <a:fontRef idx="minor">
            <a:schemeClr val="tx1"/>
          </a:fontRef>
        </p:style>
      </p:cxnSp>
      <p:cxnSp>
        <p:nvCxnSpPr>
          <p:cNvPr id="29" name="Straight Connector 28"/>
          <p:cNvCxnSpPr/>
          <p:nvPr/>
        </p:nvCxnSpPr>
        <p:spPr>
          <a:xfrm>
            <a:off x="7696200" y="4223266"/>
            <a:ext cx="0" cy="2491859"/>
          </a:xfrm>
          <a:prstGeom prst="line">
            <a:avLst/>
          </a:prstGeom>
        </p:spPr>
        <p:style>
          <a:lnRef idx="3">
            <a:schemeClr val="accent4"/>
          </a:lnRef>
          <a:fillRef idx="0">
            <a:schemeClr val="accent4"/>
          </a:fillRef>
          <a:effectRef idx="2">
            <a:schemeClr val="accent4"/>
          </a:effectRef>
          <a:fontRef idx="minor">
            <a:schemeClr val="tx1"/>
          </a:fontRef>
        </p:style>
      </p:cxnSp>
      <p:cxnSp>
        <p:nvCxnSpPr>
          <p:cNvPr id="30" name="Straight Connector 29"/>
          <p:cNvCxnSpPr/>
          <p:nvPr/>
        </p:nvCxnSpPr>
        <p:spPr>
          <a:xfrm>
            <a:off x="8504203" y="4223266"/>
            <a:ext cx="0" cy="2491859"/>
          </a:xfrm>
          <a:prstGeom prst="line">
            <a:avLst/>
          </a:prstGeom>
        </p:spPr>
        <p:style>
          <a:lnRef idx="3">
            <a:schemeClr val="accent4"/>
          </a:lnRef>
          <a:fillRef idx="0">
            <a:schemeClr val="accent4"/>
          </a:fillRef>
          <a:effectRef idx="2">
            <a:schemeClr val="accent4"/>
          </a:effectRef>
          <a:fontRef idx="minor">
            <a:schemeClr val="tx1"/>
          </a:fontRef>
        </p:style>
      </p:cxnSp>
      <p:sp>
        <p:nvSpPr>
          <p:cNvPr id="3" name="TextBox 2"/>
          <p:cNvSpPr txBox="1"/>
          <p:nvPr/>
        </p:nvSpPr>
        <p:spPr>
          <a:xfrm>
            <a:off x="453627" y="3657600"/>
            <a:ext cx="1428083" cy="369332"/>
          </a:xfrm>
          <a:prstGeom prst="rect">
            <a:avLst/>
          </a:prstGeom>
          <a:noFill/>
        </p:spPr>
        <p:txBody>
          <a:bodyPr wrap="none" rtlCol="0">
            <a:spAutoFit/>
          </a:bodyPr>
          <a:lstStyle/>
          <a:p>
            <a:r>
              <a:rPr lang="en-US" dirty="0" smtClean="0"/>
              <a:t>1. Set SS Low</a:t>
            </a:r>
            <a:endParaRPr lang="en-US" dirty="0"/>
          </a:p>
        </p:txBody>
      </p:sp>
      <p:sp>
        <p:nvSpPr>
          <p:cNvPr id="31" name="TextBox 30"/>
          <p:cNvSpPr txBox="1"/>
          <p:nvPr/>
        </p:nvSpPr>
        <p:spPr>
          <a:xfrm>
            <a:off x="533400" y="4649688"/>
            <a:ext cx="452368" cy="307777"/>
          </a:xfrm>
          <a:prstGeom prst="rect">
            <a:avLst/>
          </a:prstGeom>
          <a:noFill/>
        </p:spPr>
        <p:txBody>
          <a:bodyPr wrap="none" rtlCol="0">
            <a:spAutoFit/>
          </a:bodyPr>
          <a:lstStyle/>
          <a:p>
            <a:r>
              <a:rPr lang="en-US" sz="1400" b="1" dirty="0" smtClean="0"/>
              <a:t>CLK</a:t>
            </a:r>
            <a:endParaRPr lang="en-US" sz="1400" b="1" dirty="0"/>
          </a:p>
        </p:txBody>
      </p:sp>
      <p:sp>
        <p:nvSpPr>
          <p:cNvPr id="32" name="TextBox 31"/>
          <p:cNvSpPr txBox="1"/>
          <p:nvPr/>
        </p:nvSpPr>
        <p:spPr>
          <a:xfrm>
            <a:off x="461265" y="5375373"/>
            <a:ext cx="596638" cy="307777"/>
          </a:xfrm>
          <a:prstGeom prst="rect">
            <a:avLst/>
          </a:prstGeom>
          <a:noFill/>
        </p:spPr>
        <p:txBody>
          <a:bodyPr wrap="none" rtlCol="0">
            <a:spAutoFit/>
          </a:bodyPr>
          <a:lstStyle/>
          <a:p>
            <a:r>
              <a:rPr lang="en-US" sz="1400" b="1" dirty="0" smtClean="0"/>
              <a:t>MOSI</a:t>
            </a:r>
            <a:endParaRPr lang="en-US" sz="1400" b="1" dirty="0"/>
          </a:p>
        </p:txBody>
      </p:sp>
      <p:sp>
        <p:nvSpPr>
          <p:cNvPr id="33" name="TextBox 32"/>
          <p:cNvSpPr txBox="1"/>
          <p:nvPr/>
        </p:nvSpPr>
        <p:spPr>
          <a:xfrm>
            <a:off x="577483" y="6019799"/>
            <a:ext cx="364202" cy="307777"/>
          </a:xfrm>
          <a:prstGeom prst="rect">
            <a:avLst/>
          </a:prstGeom>
          <a:noFill/>
        </p:spPr>
        <p:txBody>
          <a:bodyPr wrap="none" rtlCol="0">
            <a:spAutoFit/>
          </a:bodyPr>
          <a:lstStyle/>
          <a:p>
            <a:r>
              <a:rPr lang="en-US" sz="1400" b="1" dirty="0" smtClean="0"/>
              <a:t>SS</a:t>
            </a:r>
            <a:endParaRPr lang="en-US" sz="1400" b="1" dirty="0"/>
          </a:p>
        </p:txBody>
      </p:sp>
      <p:sp>
        <p:nvSpPr>
          <p:cNvPr id="34" name="TextBox 33"/>
          <p:cNvSpPr txBox="1"/>
          <p:nvPr/>
        </p:nvSpPr>
        <p:spPr>
          <a:xfrm>
            <a:off x="2362200" y="5424730"/>
            <a:ext cx="6151043" cy="276999"/>
          </a:xfrm>
          <a:prstGeom prst="rect">
            <a:avLst/>
          </a:prstGeom>
          <a:noFill/>
        </p:spPr>
        <p:txBody>
          <a:bodyPr wrap="none" rtlCol="0">
            <a:spAutoFit/>
          </a:bodyPr>
          <a:lstStyle/>
          <a:p>
            <a:r>
              <a:rPr lang="en-US" sz="1200" b="1" dirty="0" smtClean="0"/>
              <a:t>Bit 7               Bit 6              Bit 5                Bit 4              Bit 3               Bit 2              Bit 1               Bit 0</a:t>
            </a:r>
            <a:endParaRPr lang="en-US" sz="1200" b="1" dirty="0"/>
          </a:p>
        </p:txBody>
      </p:sp>
      <p:sp>
        <p:nvSpPr>
          <p:cNvPr id="38" name="TextBox 37"/>
          <p:cNvSpPr txBox="1"/>
          <p:nvPr/>
        </p:nvSpPr>
        <p:spPr>
          <a:xfrm>
            <a:off x="2205392" y="3339314"/>
            <a:ext cx="3386376" cy="369332"/>
          </a:xfrm>
          <a:prstGeom prst="rect">
            <a:avLst/>
          </a:prstGeom>
          <a:noFill/>
        </p:spPr>
        <p:txBody>
          <a:bodyPr wrap="none" rtlCol="0">
            <a:spAutoFit/>
          </a:bodyPr>
          <a:lstStyle/>
          <a:p>
            <a:r>
              <a:rPr lang="en-US" dirty="0" smtClean="0"/>
              <a:t>2. Send 8 bits (bit 7 first, bit 0 last)</a:t>
            </a:r>
            <a:endParaRPr lang="en-US" dirty="0"/>
          </a:p>
        </p:txBody>
      </p:sp>
      <p:sp>
        <p:nvSpPr>
          <p:cNvPr id="5" name="TextBox 4"/>
          <p:cNvSpPr txBox="1"/>
          <p:nvPr/>
        </p:nvSpPr>
        <p:spPr>
          <a:xfrm>
            <a:off x="6019800" y="3352206"/>
            <a:ext cx="1454629" cy="369332"/>
          </a:xfrm>
          <a:prstGeom prst="rect">
            <a:avLst/>
          </a:prstGeom>
          <a:noFill/>
        </p:spPr>
        <p:txBody>
          <a:bodyPr wrap="none" rtlCol="0">
            <a:spAutoFit/>
          </a:bodyPr>
          <a:lstStyle/>
          <a:p>
            <a:r>
              <a:rPr lang="en-US" dirty="0" smtClean="0"/>
              <a:t>3. Set SS High</a:t>
            </a:r>
            <a:endParaRPr lang="en-US" dirty="0"/>
          </a:p>
        </p:txBody>
      </p:sp>
      <p:sp>
        <p:nvSpPr>
          <p:cNvPr id="6" name="TextBox 5"/>
          <p:cNvSpPr txBox="1"/>
          <p:nvPr/>
        </p:nvSpPr>
        <p:spPr>
          <a:xfrm>
            <a:off x="7924800" y="3581400"/>
            <a:ext cx="849913" cy="369332"/>
          </a:xfrm>
          <a:prstGeom prst="rect">
            <a:avLst/>
          </a:prstGeom>
          <a:noFill/>
        </p:spPr>
        <p:txBody>
          <a:bodyPr wrap="none" rtlCol="0">
            <a:spAutoFit/>
          </a:bodyPr>
          <a:lstStyle/>
          <a:p>
            <a:r>
              <a:rPr lang="en-US" dirty="0" smtClean="0"/>
              <a:t>4. Wait</a:t>
            </a:r>
            <a:endParaRPr lang="en-US" dirty="0"/>
          </a:p>
        </p:txBody>
      </p:sp>
      <p:cxnSp>
        <p:nvCxnSpPr>
          <p:cNvPr id="9" name="Straight Arrow Connector 8"/>
          <p:cNvCxnSpPr>
            <a:stCxn id="3" idx="2"/>
          </p:cNvCxnSpPr>
          <p:nvPr/>
        </p:nvCxnSpPr>
        <p:spPr>
          <a:xfrm>
            <a:off x="1167669" y="4026932"/>
            <a:ext cx="889731" cy="22214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H="1">
            <a:off x="2667000" y="3721538"/>
            <a:ext cx="838200" cy="3932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3898580" y="3766066"/>
            <a:ext cx="140020" cy="45719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48" name="Straight Arrow Connector 2047"/>
          <p:cNvCxnSpPr/>
          <p:nvPr/>
        </p:nvCxnSpPr>
        <p:spPr>
          <a:xfrm>
            <a:off x="4610100" y="3766066"/>
            <a:ext cx="1257300" cy="45719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52" name="Straight Arrow Connector 2051"/>
          <p:cNvCxnSpPr/>
          <p:nvPr/>
        </p:nvCxnSpPr>
        <p:spPr>
          <a:xfrm>
            <a:off x="7010400" y="3766066"/>
            <a:ext cx="1447800" cy="24823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54" name="Straight Arrow Connector 2053"/>
          <p:cNvCxnSpPr>
            <a:stCxn id="6" idx="2"/>
          </p:cNvCxnSpPr>
          <p:nvPr/>
        </p:nvCxnSpPr>
        <p:spPr>
          <a:xfrm>
            <a:off x="8349757" y="3950732"/>
            <a:ext cx="424956" cy="20690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055" name="Rectangle 2054"/>
          <p:cNvSpPr/>
          <p:nvPr/>
        </p:nvSpPr>
        <p:spPr>
          <a:xfrm>
            <a:off x="7088174" y="491985"/>
            <a:ext cx="838200" cy="27001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dirty="0" smtClean="0"/>
              <a:t>N = 8</a:t>
            </a:r>
            <a:endParaRPr lang="en-US" sz="1400" dirty="0"/>
          </a:p>
        </p:txBody>
      </p:sp>
      <p:sp>
        <p:nvSpPr>
          <p:cNvPr id="50" name="Rectangle 49"/>
          <p:cNvSpPr/>
          <p:nvPr/>
        </p:nvSpPr>
        <p:spPr>
          <a:xfrm>
            <a:off x="6973874" y="950713"/>
            <a:ext cx="1066800" cy="271738"/>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400" dirty="0" smtClean="0"/>
              <a:t>Send Bit 7</a:t>
            </a:r>
            <a:endParaRPr lang="en-US" sz="1400" dirty="0"/>
          </a:p>
        </p:txBody>
      </p:sp>
      <p:sp>
        <p:nvSpPr>
          <p:cNvPr id="51" name="Rectangle 50"/>
          <p:cNvSpPr/>
          <p:nvPr/>
        </p:nvSpPr>
        <p:spPr>
          <a:xfrm>
            <a:off x="6973874" y="1393217"/>
            <a:ext cx="1066800" cy="3048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400" dirty="0" smtClean="0"/>
              <a:t>???</a:t>
            </a:r>
            <a:endParaRPr lang="en-US" sz="1400" dirty="0"/>
          </a:p>
        </p:txBody>
      </p:sp>
      <p:sp>
        <p:nvSpPr>
          <p:cNvPr id="52" name="Rectangle 51"/>
          <p:cNvSpPr/>
          <p:nvPr/>
        </p:nvSpPr>
        <p:spPr>
          <a:xfrm>
            <a:off x="7088174" y="1902314"/>
            <a:ext cx="838200" cy="306457"/>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dirty="0" smtClean="0"/>
              <a:t>N = N - 1</a:t>
            </a:r>
            <a:endParaRPr lang="en-US" sz="1400" dirty="0"/>
          </a:p>
        </p:txBody>
      </p:sp>
      <p:sp>
        <p:nvSpPr>
          <p:cNvPr id="2056" name="Diamond 2055"/>
          <p:cNvSpPr/>
          <p:nvPr/>
        </p:nvSpPr>
        <p:spPr>
          <a:xfrm>
            <a:off x="6821474" y="2458850"/>
            <a:ext cx="1371600" cy="485170"/>
          </a:xfrm>
          <a:prstGeom prst="diamond">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dirty="0" smtClean="0"/>
              <a:t>N = 0?</a:t>
            </a:r>
            <a:endParaRPr lang="en-US" sz="1400" dirty="0"/>
          </a:p>
        </p:txBody>
      </p:sp>
      <p:cxnSp>
        <p:nvCxnSpPr>
          <p:cNvPr id="2058" name="Straight Arrow Connector 2057"/>
          <p:cNvCxnSpPr>
            <a:stCxn id="52" idx="2"/>
          </p:cNvCxnSpPr>
          <p:nvPr/>
        </p:nvCxnSpPr>
        <p:spPr>
          <a:xfrm>
            <a:off x="7507274" y="2208771"/>
            <a:ext cx="0" cy="25007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0" name="Straight Arrow Connector 59"/>
          <p:cNvCxnSpPr>
            <a:stCxn id="51" idx="2"/>
          </p:cNvCxnSpPr>
          <p:nvPr/>
        </p:nvCxnSpPr>
        <p:spPr>
          <a:xfrm>
            <a:off x="7507274" y="1698017"/>
            <a:ext cx="0" cy="20429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2" name="Straight Arrow Connector 61"/>
          <p:cNvCxnSpPr>
            <a:endCxn id="51" idx="0"/>
          </p:cNvCxnSpPr>
          <p:nvPr/>
        </p:nvCxnSpPr>
        <p:spPr>
          <a:xfrm>
            <a:off x="7507274" y="1222451"/>
            <a:ext cx="0" cy="17076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4" name="Straight Arrow Connector 63"/>
          <p:cNvCxnSpPr/>
          <p:nvPr/>
        </p:nvCxnSpPr>
        <p:spPr>
          <a:xfrm>
            <a:off x="7507274" y="761999"/>
            <a:ext cx="0" cy="17076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5" name="Straight Arrow Connector 64"/>
          <p:cNvCxnSpPr/>
          <p:nvPr/>
        </p:nvCxnSpPr>
        <p:spPr>
          <a:xfrm>
            <a:off x="7507274" y="2944020"/>
            <a:ext cx="0" cy="18018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67" name="Straight Arrow Connector 2066"/>
          <p:cNvCxnSpPr>
            <a:stCxn id="2056" idx="1"/>
          </p:cNvCxnSpPr>
          <p:nvPr/>
        </p:nvCxnSpPr>
        <p:spPr>
          <a:xfrm flipH="1">
            <a:off x="6248400" y="2701435"/>
            <a:ext cx="57307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69" name="Straight Arrow Connector 2068"/>
          <p:cNvCxnSpPr/>
          <p:nvPr/>
        </p:nvCxnSpPr>
        <p:spPr>
          <a:xfrm flipV="1">
            <a:off x="6248400" y="847382"/>
            <a:ext cx="0" cy="185405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71" name="Straight Arrow Connector 2070"/>
          <p:cNvCxnSpPr/>
          <p:nvPr/>
        </p:nvCxnSpPr>
        <p:spPr>
          <a:xfrm>
            <a:off x="6248400" y="847382"/>
            <a:ext cx="125887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6208956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07319"/>
            <a:ext cx="9144000" cy="369332"/>
          </a:xfrm>
          <a:prstGeom prst="rect">
            <a:avLst/>
          </a:prstGeom>
          <a:noFill/>
        </p:spPr>
        <p:txBody>
          <a:bodyPr wrap="square" rtlCol="0">
            <a:spAutoFit/>
          </a:bodyPr>
          <a:lstStyle/>
          <a:p>
            <a:pPr algn="ctr"/>
            <a:r>
              <a:rPr lang="en-US" b="1" dirty="0" smtClean="0"/>
              <a:t>Serial Interfaces</a:t>
            </a:r>
            <a:endParaRPr lang="en-US" b="1" dirty="0"/>
          </a:p>
        </p:txBody>
      </p:sp>
      <p:sp>
        <p:nvSpPr>
          <p:cNvPr id="4" name="TextBox 3"/>
          <p:cNvSpPr txBox="1"/>
          <p:nvPr/>
        </p:nvSpPr>
        <p:spPr>
          <a:xfrm>
            <a:off x="609600" y="899286"/>
            <a:ext cx="3200400" cy="646331"/>
          </a:xfrm>
          <a:prstGeom prst="rect">
            <a:avLst/>
          </a:prstGeom>
          <a:noFill/>
        </p:spPr>
        <p:txBody>
          <a:bodyPr wrap="square" rtlCol="0">
            <a:spAutoFit/>
          </a:bodyPr>
          <a:lstStyle/>
          <a:p>
            <a:r>
              <a:rPr lang="en-US" b="1" dirty="0" smtClean="0"/>
              <a:t>Send Byte: Send Register R… (R2 for example) over SPI</a:t>
            </a:r>
            <a:endParaRPr lang="en-US" b="1" dirty="0"/>
          </a:p>
        </p:txBody>
      </p:sp>
      <p:pic>
        <p:nvPicPr>
          <p:cNvPr id="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050" y="4343400"/>
            <a:ext cx="8843899" cy="2371725"/>
          </a:xfrm>
          <a:prstGeom prst="rect">
            <a:avLst/>
          </a:prstGeom>
          <a:noFill/>
          <a:ln w="9525">
            <a:solidFill>
              <a:schemeClr val="bg1">
                <a:lumMod val="85000"/>
              </a:schemeClr>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cxnSp>
        <p:nvCxnSpPr>
          <p:cNvPr id="19" name="Straight Connector 18"/>
          <p:cNvCxnSpPr/>
          <p:nvPr/>
        </p:nvCxnSpPr>
        <p:spPr>
          <a:xfrm>
            <a:off x="2205392" y="4223266"/>
            <a:ext cx="0" cy="2491859"/>
          </a:xfrm>
          <a:prstGeom prst="line">
            <a:avLst/>
          </a:prstGeom>
        </p:spPr>
        <p:style>
          <a:lnRef idx="3">
            <a:schemeClr val="accent4"/>
          </a:lnRef>
          <a:fillRef idx="0">
            <a:schemeClr val="accent4"/>
          </a:fillRef>
          <a:effectRef idx="2">
            <a:schemeClr val="accent4"/>
          </a:effectRef>
          <a:fontRef idx="minor">
            <a:schemeClr val="tx1"/>
          </a:fontRef>
        </p:style>
      </p:cxnSp>
      <p:cxnSp>
        <p:nvCxnSpPr>
          <p:cNvPr id="20" name="Straight Connector 19"/>
          <p:cNvCxnSpPr/>
          <p:nvPr/>
        </p:nvCxnSpPr>
        <p:spPr>
          <a:xfrm>
            <a:off x="2971800" y="4223266"/>
            <a:ext cx="0" cy="2491859"/>
          </a:xfrm>
          <a:prstGeom prst="line">
            <a:avLst/>
          </a:prstGeom>
        </p:spPr>
        <p:style>
          <a:lnRef idx="3">
            <a:schemeClr val="accent4"/>
          </a:lnRef>
          <a:fillRef idx="0">
            <a:schemeClr val="accent4"/>
          </a:fillRef>
          <a:effectRef idx="2">
            <a:schemeClr val="accent4"/>
          </a:effectRef>
          <a:fontRef idx="minor">
            <a:schemeClr val="tx1"/>
          </a:fontRef>
        </p:style>
      </p:cxnSp>
      <p:cxnSp>
        <p:nvCxnSpPr>
          <p:cNvPr id="21" name="Straight Connector 20"/>
          <p:cNvCxnSpPr/>
          <p:nvPr/>
        </p:nvCxnSpPr>
        <p:spPr>
          <a:xfrm>
            <a:off x="3733800" y="4223265"/>
            <a:ext cx="0" cy="2491859"/>
          </a:xfrm>
          <a:prstGeom prst="line">
            <a:avLst/>
          </a:prstGeom>
        </p:spPr>
        <p:style>
          <a:lnRef idx="3">
            <a:schemeClr val="accent4"/>
          </a:lnRef>
          <a:fillRef idx="0">
            <a:schemeClr val="accent4"/>
          </a:fillRef>
          <a:effectRef idx="2">
            <a:schemeClr val="accent4"/>
          </a:effectRef>
          <a:fontRef idx="minor">
            <a:schemeClr val="tx1"/>
          </a:fontRef>
        </p:style>
      </p:cxnSp>
      <p:cxnSp>
        <p:nvCxnSpPr>
          <p:cNvPr id="23" name="Straight Connector 22"/>
          <p:cNvCxnSpPr/>
          <p:nvPr/>
        </p:nvCxnSpPr>
        <p:spPr>
          <a:xfrm>
            <a:off x="4571999" y="4223264"/>
            <a:ext cx="0" cy="2491859"/>
          </a:xfrm>
          <a:prstGeom prst="line">
            <a:avLst/>
          </a:prstGeom>
        </p:spPr>
        <p:style>
          <a:lnRef idx="3">
            <a:schemeClr val="accent4"/>
          </a:lnRef>
          <a:fillRef idx="0">
            <a:schemeClr val="accent4"/>
          </a:fillRef>
          <a:effectRef idx="2">
            <a:schemeClr val="accent4"/>
          </a:effectRef>
          <a:fontRef idx="minor">
            <a:schemeClr val="tx1"/>
          </a:fontRef>
        </p:style>
      </p:cxnSp>
      <p:cxnSp>
        <p:nvCxnSpPr>
          <p:cNvPr id="25" name="Straight Connector 24"/>
          <p:cNvCxnSpPr/>
          <p:nvPr/>
        </p:nvCxnSpPr>
        <p:spPr>
          <a:xfrm>
            <a:off x="5334000" y="4223266"/>
            <a:ext cx="0" cy="2491859"/>
          </a:xfrm>
          <a:prstGeom prst="line">
            <a:avLst/>
          </a:prstGeom>
        </p:spPr>
        <p:style>
          <a:lnRef idx="3">
            <a:schemeClr val="accent4"/>
          </a:lnRef>
          <a:fillRef idx="0">
            <a:schemeClr val="accent4"/>
          </a:fillRef>
          <a:effectRef idx="2">
            <a:schemeClr val="accent4"/>
          </a:effectRef>
          <a:fontRef idx="minor">
            <a:schemeClr val="tx1"/>
          </a:fontRef>
        </p:style>
      </p:cxnSp>
      <p:cxnSp>
        <p:nvCxnSpPr>
          <p:cNvPr id="26" name="Straight Connector 25"/>
          <p:cNvCxnSpPr/>
          <p:nvPr/>
        </p:nvCxnSpPr>
        <p:spPr>
          <a:xfrm>
            <a:off x="6096000" y="4223266"/>
            <a:ext cx="0" cy="2491859"/>
          </a:xfrm>
          <a:prstGeom prst="line">
            <a:avLst/>
          </a:prstGeom>
        </p:spPr>
        <p:style>
          <a:lnRef idx="3">
            <a:schemeClr val="accent4"/>
          </a:lnRef>
          <a:fillRef idx="0">
            <a:schemeClr val="accent4"/>
          </a:fillRef>
          <a:effectRef idx="2">
            <a:schemeClr val="accent4"/>
          </a:effectRef>
          <a:fontRef idx="minor">
            <a:schemeClr val="tx1"/>
          </a:fontRef>
        </p:style>
      </p:cxnSp>
      <p:cxnSp>
        <p:nvCxnSpPr>
          <p:cNvPr id="27" name="Straight Connector 26"/>
          <p:cNvCxnSpPr/>
          <p:nvPr/>
        </p:nvCxnSpPr>
        <p:spPr>
          <a:xfrm>
            <a:off x="6916011" y="4223266"/>
            <a:ext cx="0" cy="2491859"/>
          </a:xfrm>
          <a:prstGeom prst="line">
            <a:avLst/>
          </a:prstGeom>
        </p:spPr>
        <p:style>
          <a:lnRef idx="3">
            <a:schemeClr val="accent4"/>
          </a:lnRef>
          <a:fillRef idx="0">
            <a:schemeClr val="accent4"/>
          </a:fillRef>
          <a:effectRef idx="2">
            <a:schemeClr val="accent4"/>
          </a:effectRef>
          <a:fontRef idx="minor">
            <a:schemeClr val="tx1"/>
          </a:fontRef>
        </p:style>
      </p:cxnSp>
      <p:cxnSp>
        <p:nvCxnSpPr>
          <p:cNvPr id="29" name="Straight Connector 28"/>
          <p:cNvCxnSpPr/>
          <p:nvPr/>
        </p:nvCxnSpPr>
        <p:spPr>
          <a:xfrm>
            <a:off x="7696200" y="4223266"/>
            <a:ext cx="0" cy="2491859"/>
          </a:xfrm>
          <a:prstGeom prst="line">
            <a:avLst/>
          </a:prstGeom>
        </p:spPr>
        <p:style>
          <a:lnRef idx="3">
            <a:schemeClr val="accent4"/>
          </a:lnRef>
          <a:fillRef idx="0">
            <a:schemeClr val="accent4"/>
          </a:fillRef>
          <a:effectRef idx="2">
            <a:schemeClr val="accent4"/>
          </a:effectRef>
          <a:fontRef idx="minor">
            <a:schemeClr val="tx1"/>
          </a:fontRef>
        </p:style>
      </p:cxnSp>
      <p:cxnSp>
        <p:nvCxnSpPr>
          <p:cNvPr id="30" name="Straight Connector 29"/>
          <p:cNvCxnSpPr/>
          <p:nvPr/>
        </p:nvCxnSpPr>
        <p:spPr>
          <a:xfrm>
            <a:off x="8504203" y="4223266"/>
            <a:ext cx="0" cy="2491859"/>
          </a:xfrm>
          <a:prstGeom prst="line">
            <a:avLst/>
          </a:prstGeom>
        </p:spPr>
        <p:style>
          <a:lnRef idx="3">
            <a:schemeClr val="accent4"/>
          </a:lnRef>
          <a:fillRef idx="0">
            <a:schemeClr val="accent4"/>
          </a:fillRef>
          <a:effectRef idx="2">
            <a:schemeClr val="accent4"/>
          </a:effectRef>
          <a:fontRef idx="minor">
            <a:schemeClr val="tx1"/>
          </a:fontRef>
        </p:style>
      </p:cxnSp>
      <p:sp>
        <p:nvSpPr>
          <p:cNvPr id="3" name="TextBox 2"/>
          <p:cNvSpPr txBox="1"/>
          <p:nvPr/>
        </p:nvSpPr>
        <p:spPr>
          <a:xfrm>
            <a:off x="453627" y="3657600"/>
            <a:ext cx="1428083" cy="369332"/>
          </a:xfrm>
          <a:prstGeom prst="rect">
            <a:avLst/>
          </a:prstGeom>
          <a:noFill/>
        </p:spPr>
        <p:txBody>
          <a:bodyPr wrap="none" rtlCol="0">
            <a:spAutoFit/>
          </a:bodyPr>
          <a:lstStyle/>
          <a:p>
            <a:r>
              <a:rPr lang="en-US" dirty="0" smtClean="0"/>
              <a:t>1. Set SS Low</a:t>
            </a:r>
            <a:endParaRPr lang="en-US" dirty="0"/>
          </a:p>
        </p:txBody>
      </p:sp>
      <p:sp>
        <p:nvSpPr>
          <p:cNvPr id="31" name="TextBox 30"/>
          <p:cNvSpPr txBox="1"/>
          <p:nvPr/>
        </p:nvSpPr>
        <p:spPr>
          <a:xfrm>
            <a:off x="533400" y="4649688"/>
            <a:ext cx="452368" cy="307777"/>
          </a:xfrm>
          <a:prstGeom prst="rect">
            <a:avLst/>
          </a:prstGeom>
          <a:noFill/>
        </p:spPr>
        <p:txBody>
          <a:bodyPr wrap="none" rtlCol="0">
            <a:spAutoFit/>
          </a:bodyPr>
          <a:lstStyle/>
          <a:p>
            <a:r>
              <a:rPr lang="en-US" sz="1400" b="1" dirty="0" smtClean="0"/>
              <a:t>CLK</a:t>
            </a:r>
            <a:endParaRPr lang="en-US" sz="1400" b="1" dirty="0"/>
          </a:p>
        </p:txBody>
      </p:sp>
      <p:sp>
        <p:nvSpPr>
          <p:cNvPr id="32" name="TextBox 31"/>
          <p:cNvSpPr txBox="1"/>
          <p:nvPr/>
        </p:nvSpPr>
        <p:spPr>
          <a:xfrm>
            <a:off x="461265" y="5375373"/>
            <a:ext cx="596638" cy="307777"/>
          </a:xfrm>
          <a:prstGeom prst="rect">
            <a:avLst/>
          </a:prstGeom>
          <a:noFill/>
        </p:spPr>
        <p:txBody>
          <a:bodyPr wrap="none" rtlCol="0">
            <a:spAutoFit/>
          </a:bodyPr>
          <a:lstStyle/>
          <a:p>
            <a:r>
              <a:rPr lang="en-US" sz="1400" b="1" dirty="0" smtClean="0"/>
              <a:t>MOSI</a:t>
            </a:r>
            <a:endParaRPr lang="en-US" sz="1400" b="1" dirty="0"/>
          </a:p>
        </p:txBody>
      </p:sp>
      <p:sp>
        <p:nvSpPr>
          <p:cNvPr id="33" name="TextBox 32"/>
          <p:cNvSpPr txBox="1"/>
          <p:nvPr/>
        </p:nvSpPr>
        <p:spPr>
          <a:xfrm>
            <a:off x="577483" y="6019799"/>
            <a:ext cx="364202" cy="307777"/>
          </a:xfrm>
          <a:prstGeom prst="rect">
            <a:avLst/>
          </a:prstGeom>
          <a:noFill/>
        </p:spPr>
        <p:txBody>
          <a:bodyPr wrap="none" rtlCol="0">
            <a:spAutoFit/>
          </a:bodyPr>
          <a:lstStyle/>
          <a:p>
            <a:r>
              <a:rPr lang="en-US" sz="1400" b="1" dirty="0" smtClean="0"/>
              <a:t>SS</a:t>
            </a:r>
            <a:endParaRPr lang="en-US" sz="1400" b="1" dirty="0"/>
          </a:p>
        </p:txBody>
      </p:sp>
      <p:sp>
        <p:nvSpPr>
          <p:cNvPr id="34" name="TextBox 33"/>
          <p:cNvSpPr txBox="1"/>
          <p:nvPr/>
        </p:nvSpPr>
        <p:spPr>
          <a:xfrm>
            <a:off x="2362200" y="5424730"/>
            <a:ext cx="6151043" cy="276999"/>
          </a:xfrm>
          <a:prstGeom prst="rect">
            <a:avLst/>
          </a:prstGeom>
          <a:noFill/>
        </p:spPr>
        <p:txBody>
          <a:bodyPr wrap="none" rtlCol="0">
            <a:spAutoFit/>
          </a:bodyPr>
          <a:lstStyle/>
          <a:p>
            <a:r>
              <a:rPr lang="en-US" sz="1200" b="1" dirty="0" smtClean="0"/>
              <a:t>Bit 7               Bit 6              Bit 5                Bit 4              Bit 3               Bit 2              Bit 1               Bit 0</a:t>
            </a:r>
            <a:endParaRPr lang="en-US" sz="1200" b="1" dirty="0"/>
          </a:p>
        </p:txBody>
      </p:sp>
      <p:sp>
        <p:nvSpPr>
          <p:cNvPr id="38" name="TextBox 37"/>
          <p:cNvSpPr txBox="1"/>
          <p:nvPr/>
        </p:nvSpPr>
        <p:spPr>
          <a:xfrm>
            <a:off x="2205392" y="3339314"/>
            <a:ext cx="3386376" cy="369332"/>
          </a:xfrm>
          <a:prstGeom prst="rect">
            <a:avLst/>
          </a:prstGeom>
          <a:noFill/>
        </p:spPr>
        <p:txBody>
          <a:bodyPr wrap="none" rtlCol="0">
            <a:spAutoFit/>
          </a:bodyPr>
          <a:lstStyle/>
          <a:p>
            <a:r>
              <a:rPr lang="en-US" dirty="0" smtClean="0"/>
              <a:t>2. Send 8 bits (bit 7 first, bit 0 last)</a:t>
            </a:r>
            <a:endParaRPr lang="en-US" dirty="0"/>
          </a:p>
        </p:txBody>
      </p:sp>
      <p:sp>
        <p:nvSpPr>
          <p:cNvPr id="5" name="TextBox 4"/>
          <p:cNvSpPr txBox="1"/>
          <p:nvPr/>
        </p:nvSpPr>
        <p:spPr>
          <a:xfrm>
            <a:off x="6019800" y="3352206"/>
            <a:ext cx="1454629" cy="369332"/>
          </a:xfrm>
          <a:prstGeom prst="rect">
            <a:avLst/>
          </a:prstGeom>
          <a:noFill/>
        </p:spPr>
        <p:txBody>
          <a:bodyPr wrap="none" rtlCol="0">
            <a:spAutoFit/>
          </a:bodyPr>
          <a:lstStyle/>
          <a:p>
            <a:r>
              <a:rPr lang="en-US" dirty="0" smtClean="0"/>
              <a:t>3. Set SS High</a:t>
            </a:r>
            <a:endParaRPr lang="en-US" dirty="0"/>
          </a:p>
        </p:txBody>
      </p:sp>
      <p:sp>
        <p:nvSpPr>
          <p:cNvPr id="6" name="TextBox 5"/>
          <p:cNvSpPr txBox="1"/>
          <p:nvPr/>
        </p:nvSpPr>
        <p:spPr>
          <a:xfrm>
            <a:off x="7924800" y="3581400"/>
            <a:ext cx="849913" cy="369332"/>
          </a:xfrm>
          <a:prstGeom prst="rect">
            <a:avLst/>
          </a:prstGeom>
          <a:noFill/>
        </p:spPr>
        <p:txBody>
          <a:bodyPr wrap="none" rtlCol="0">
            <a:spAutoFit/>
          </a:bodyPr>
          <a:lstStyle/>
          <a:p>
            <a:r>
              <a:rPr lang="en-US" dirty="0" smtClean="0"/>
              <a:t>4. Wait</a:t>
            </a:r>
            <a:endParaRPr lang="en-US" dirty="0"/>
          </a:p>
        </p:txBody>
      </p:sp>
      <p:cxnSp>
        <p:nvCxnSpPr>
          <p:cNvPr id="9" name="Straight Arrow Connector 8"/>
          <p:cNvCxnSpPr>
            <a:stCxn id="3" idx="2"/>
          </p:cNvCxnSpPr>
          <p:nvPr/>
        </p:nvCxnSpPr>
        <p:spPr>
          <a:xfrm>
            <a:off x="1167669" y="4026932"/>
            <a:ext cx="889731" cy="22214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H="1">
            <a:off x="2667000" y="3721538"/>
            <a:ext cx="838200" cy="3932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3898580" y="3766066"/>
            <a:ext cx="140020" cy="45719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48" name="Straight Arrow Connector 2047"/>
          <p:cNvCxnSpPr/>
          <p:nvPr/>
        </p:nvCxnSpPr>
        <p:spPr>
          <a:xfrm>
            <a:off x="4610100" y="3766066"/>
            <a:ext cx="1257300" cy="45719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52" name="Straight Arrow Connector 2051"/>
          <p:cNvCxnSpPr/>
          <p:nvPr/>
        </p:nvCxnSpPr>
        <p:spPr>
          <a:xfrm>
            <a:off x="7010400" y="3766066"/>
            <a:ext cx="1447800" cy="24823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54" name="Straight Arrow Connector 2053"/>
          <p:cNvCxnSpPr>
            <a:stCxn id="6" idx="2"/>
          </p:cNvCxnSpPr>
          <p:nvPr/>
        </p:nvCxnSpPr>
        <p:spPr>
          <a:xfrm>
            <a:off x="8349757" y="3950732"/>
            <a:ext cx="424956" cy="20690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055" name="Rectangle 2054"/>
          <p:cNvSpPr/>
          <p:nvPr/>
        </p:nvSpPr>
        <p:spPr>
          <a:xfrm>
            <a:off x="7088174" y="491985"/>
            <a:ext cx="838200" cy="27001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dirty="0" smtClean="0"/>
              <a:t>N = 8</a:t>
            </a:r>
            <a:endParaRPr lang="en-US" sz="1400" dirty="0"/>
          </a:p>
        </p:txBody>
      </p:sp>
      <p:sp>
        <p:nvSpPr>
          <p:cNvPr id="50" name="Rectangle 49"/>
          <p:cNvSpPr/>
          <p:nvPr/>
        </p:nvSpPr>
        <p:spPr>
          <a:xfrm>
            <a:off x="6973874" y="950713"/>
            <a:ext cx="1066800" cy="271738"/>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400" dirty="0" smtClean="0"/>
              <a:t>Send Bit 7</a:t>
            </a:r>
            <a:endParaRPr lang="en-US" sz="1400" dirty="0"/>
          </a:p>
        </p:txBody>
      </p:sp>
      <p:sp>
        <p:nvSpPr>
          <p:cNvPr id="51" name="Rectangle 50"/>
          <p:cNvSpPr/>
          <p:nvPr/>
        </p:nvSpPr>
        <p:spPr>
          <a:xfrm>
            <a:off x="6973874" y="1393217"/>
            <a:ext cx="1066800" cy="3048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400" b="1" dirty="0" smtClean="0">
                <a:solidFill>
                  <a:srgbClr val="FFFF00"/>
                </a:solidFill>
              </a:rPr>
              <a:t>LSL R2, #1</a:t>
            </a:r>
            <a:endParaRPr lang="en-US" sz="1400" b="1" dirty="0">
              <a:solidFill>
                <a:srgbClr val="FFFF00"/>
              </a:solidFill>
            </a:endParaRPr>
          </a:p>
        </p:txBody>
      </p:sp>
      <p:sp>
        <p:nvSpPr>
          <p:cNvPr id="52" name="Rectangle 51"/>
          <p:cNvSpPr/>
          <p:nvPr/>
        </p:nvSpPr>
        <p:spPr>
          <a:xfrm>
            <a:off x="7088174" y="1902314"/>
            <a:ext cx="838200" cy="306457"/>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dirty="0" smtClean="0"/>
              <a:t>N = N - 1</a:t>
            </a:r>
            <a:endParaRPr lang="en-US" sz="1400" dirty="0"/>
          </a:p>
        </p:txBody>
      </p:sp>
      <p:sp>
        <p:nvSpPr>
          <p:cNvPr id="2056" name="Diamond 2055"/>
          <p:cNvSpPr/>
          <p:nvPr/>
        </p:nvSpPr>
        <p:spPr>
          <a:xfrm>
            <a:off x="6821474" y="2458850"/>
            <a:ext cx="1371600" cy="485170"/>
          </a:xfrm>
          <a:prstGeom prst="diamond">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dirty="0" smtClean="0"/>
              <a:t>N = 0?</a:t>
            </a:r>
            <a:endParaRPr lang="en-US" sz="1400" dirty="0"/>
          </a:p>
        </p:txBody>
      </p:sp>
      <p:cxnSp>
        <p:nvCxnSpPr>
          <p:cNvPr id="2058" name="Straight Arrow Connector 2057"/>
          <p:cNvCxnSpPr>
            <a:stCxn id="52" idx="2"/>
          </p:cNvCxnSpPr>
          <p:nvPr/>
        </p:nvCxnSpPr>
        <p:spPr>
          <a:xfrm>
            <a:off x="7507274" y="2208771"/>
            <a:ext cx="0" cy="25007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0" name="Straight Arrow Connector 59"/>
          <p:cNvCxnSpPr>
            <a:stCxn id="51" idx="2"/>
          </p:cNvCxnSpPr>
          <p:nvPr/>
        </p:nvCxnSpPr>
        <p:spPr>
          <a:xfrm>
            <a:off x="7507274" y="1698017"/>
            <a:ext cx="0" cy="20429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2" name="Straight Arrow Connector 61"/>
          <p:cNvCxnSpPr>
            <a:endCxn id="51" idx="0"/>
          </p:cNvCxnSpPr>
          <p:nvPr/>
        </p:nvCxnSpPr>
        <p:spPr>
          <a:xfrm>
            <a:off x="7507274" y="1222451"/>
            <a:ext cx="0" cy="17076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4" name="Straight Arrow Connector 63"/>
          <p:cNvCxnSpPr/>
          <p:nvPr/>
        </p:nvCxnSpPr>
        <p:spPr>
          <a:xfrm>
            <a:off x="7507274" y="761999"/>
            <a:ext cx="0" cy="17076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5" name="Straight Arrow Connector 64"/>
          <p:cNvCxnSpPr/>
          <p:nvPr/>
        </p:nvCxnSpPr>
        <p:spPr>
          <a:xfrm>
            <a:off x="7507274" y="2944020"/>
            <a:ext cx="0" cy="18018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67" name="Straight Arrow Connector 2066"/>
          <p:cNvCxnSpPr>
            <a:stCxn id="2056" idx="1"/>
          </p:cNvCxnSpPr>
          <p:nvPr/>
        </p:nvCxnSpPr>
        <p:spPr>
          <a:xfrm flipH="1">
            <a:off x="6248400" y="2701435"/>
            <a:ext cx="57307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69" name="Straight Arrow Connector 2068"/>
          <p:cNvCxnSpPr/>
          <p:nvPr/>
        </p:nvCxnSpPr>
        <p:spPr>
          <a:xfrm flipV="1">
            <a:off x="6248400" y="847382"/>
            <a:ext cx="0" cy="185405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71" name="Straight Arrow Connector 2070"/>
          <p:cNvCxnSpPr/>
          <p:nvPr/>
        </p:nvCxnSpPr>
        <p:spPr>
          <a:xfrm>
            <a:off x="6248400" y="847382"/>
            <a:ext cx="125887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 name="Explosion 2 6"/>
          <p:cNvSpPr/>
          <p:nvPr/>
        </p:nvSpPr>
        <p:spPr>
          <a:xfrm rot="20692841">
            <a:off x="62331" y="1987618"/>
            <a:ext cx="4574416" cy="1220229"/>
          </a:xfrm>
          <a:prstGeom prst="irregularSeal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b="1" dirty="0" smtClean="0"/>
              <a:t>Set SS Low </a:t>
            </a:r>
            <a:r>
              <a:rPr lang="en-US" sz="1600" b="1" dirty="0" smtClean="0"/>
              <a:t>and </a:t>
            </a:r>
            <a:r>
              <a:rPr lang="en-US" sz="1600" b="1" dirty="0" smtClean="0"/>
              <a:t>High:</a:t>
            </a:r>
          </a:p>
          <a:p>
            <a:pPr algn="ctr"/>
            <a:r>
              <a:rPr lang="en-US" sz="1600" b="1" dirty="0" smtClean="0"/>
              <a:t>Read-Modify-Write</a:t>
            </a:r>
            <a:endParaRPr lang="en-US" sz="1600" b="1" dirty="0"/>
          </a:p>
        </p:txBody>
      </p:sp>
    </p:spTree>
    <p:extLst>
      <p:ext uri="{BB962C8B-B14F-4D97-AF65-F5344CB8AC3E}">
        <p14:creationId xmlns:p14="http://schemas.microsoft.com/office/powerpoint/2010/main" val="1520614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07319"/>
            <a:ext cx="9144000" cy="369332"/>
          </a:xfrm>
          <a:prstGeom prst="rect">
            <a:avLst/>
          </a:prstGeom>
          <a:noFill/>
        </p:spPr>
        <p:txBody>
          <a:bodyPr wrap="square" rtlCol="0">
            <a:spAutoFit/>
          </a:bodyPr>
          <a:lstStyle/>
          <a:p>
            <a:pPr algn="ctr"/>
            <a:r>
              <a:rPr lang="en-US" b="1" dirty="0" smtClean="0"/>
              <a:t>Serial Interfaces</a:t>
            </a:r>
            <a:endParaRPr lang="en-US" b="1" dirty="0"/>
          </a:p>
        </p:txBody>
      </p:sp>
      <p:sp>
        <p:nvSpPr>
          <p:cNvPr id="3" name="Rectangle 2"/>
          <p:cNvSpPr/>
          <p:nvPr/>
        </p:nvSpPr>
        <p:spPr>
          <a:xfrm>
            <a:off x="533400" y="762000"/>
            <a:ext cx="7848600" cy="1169551"/>
          </a:xfrm>
          <a:prstGeom prst="rect">
            <a:avLst/>
          </a:prstGeom>
        </p:spPr>
        <p:txBody>
          <a:bodyPr wrap="square">
            <a:spAutoFit/>
          </a:bodyPr>
          <a:lstStyle/>
          <a:p>
            <a:r>
              <a:rPr lang="en-US" sz="1400" dirty="0" smtClean="0"/>
              <a:t>In computing, a “</a:t>
            </a:r>
            <a:r>
              <a:rPr lang="en-US" sz="1400" b="1" dirty="0" smtClean="0"/>
              <a:t>serial communication interface</a:t>
            </a:r>
            <a:r>
              <a:rPr lang="en-US" sz="1400" dirty="0" smtClean="0"/>
              <a:t>” is the interface through which information transfers in or out one bit at a time (in contrast to a parallel interface). </a:t>
            </a:r>
          </a:p>
          <a:p>
            <a:endParaRPr lang="en-US" sz="1400" dirty="0"/>
          </a:p>
          <a:p>
            <a:r>
              <a:rPr lang="en-US" sz="1400" dirty="0" smtClean="0"/>
              <a:t>Throughout most of the history of personal computers, data was transferred through serial ports to devices such as modems, terminals and various peripherals.</a:t>
            </a:r>
            <a:endParaRPr lang="en-US" sz="1400" dirty="0"/>
          </a:p>
        </p:txBody>
      </p:sp>
      <p:sp>
        <p:nvSpPr>
          <p:cNvPr id="4" name="TextBox 3"/>
          <p:cNvSpPr txBox="1"/>
          <p:nvPr/>
        </p:nvSpPr>
        <p:spPr>
          <a:xfrm>
            <a:off x="901534" y="2209800"/>
            <a:ext cx="3556166" cy="369332"/>
          </a:xfrm>
          <a:prstGeom prst="rect">
            <a:avLst/>
          </a:prstGeom>
          <a:noFill/>
        </p:spPr>
        <p:txBody>
          <a:bodyPr wrap="none" rtlCol="0">
            <a:spAutoFit/>
          </a:bodyPr>
          <a:lstStyle/>
          <a:p>
            <a:r>
              <a:rPr lang="en-US" b="1" dirty="0" smtClean="0"/>
              <a:t>Between computer and peripherals</a:t>
            </a:r>
            <a:endParaRPr lang="en-US" b="1" dirty="0"/>
          </a:p>
        </p:txBody>
      </p:sp>
      <p:sp>
        <p:nvSpPr>
          <p:cNvPr id="5" name="TextBox 4"/>
          <p:cNvSpPr txBox="1"/>
          <p:nvPr/>
        </p:nvSpPr>
        <p:spPr>
          <a:xfrm>
            <a:off x="990600" y="2819400"/>
            <a:ext cx="3352800" cy="646331"/>
          </a:xfrm>
          <a:prstGeom prst="rect">
            <a:avLst/>
          </a:prstGeom>
          <a:noFill/>
        </p:spPr>
        <p:txBody>
          <a:bodyPr wrap="square" rtlCol="0">
            <a:spAutoFit/>
          </a:bodyPr>
          <a:lstStyle/>
          <a:p>
            <a:pPr algn="ctr"/>
            <a:r>
              <a:rPr lang="en-US" dirty="0" smtClean="0"/>
              <a:t>RS232, USB, CAN, Ethernet, Wi-Fi, Bluetooth</a:t>
            </a:r>
            <a:endParaRPr lang="en-US" dirty="0"/>
          </a:p>
        </p:txBody>
      </p:sp>
      <p:sp>
        <p:nvSpPr>
          <p:cNvPr id="6" name="TextBox 5"/>
          <p:cNvSpPr txBox="1"/>
          <p:nvPr/>
        </p:nvSpPr>
        <p:spPr>
          <a:xfrm>
            <a:off x="5285975" y="2214282"/>
            <a:ext cx="3124200" cy="1077218"/>
          </a:xfrm>
          <a:prstGeom prst="rect">
            <a:avLst/>
          </a:prstGeom>
          <a:noFill/>
        </p:spPr>
        <p:txBody>
          <a:bodyPr wrap="square" rtlCol="0">
            <a:spAutoFit/>
          </a:bodyPr>
          <a:lstStyle/>
          <a:p>
            <a:pPr algn="ctr"/>
            <a:r>
              <a:rPr lang="en-US" b="1" dirty="0" smtClean="0"/>
              <a:t>Intra-board</a:t>
            </a:r>
          </a:p>
          <a:p>
            <a:pPr algn="ctr"/>
            <a:endParaRPr lang="en-US" b="1" dirty="0" smtClean="0"/>
          </a:p>
          <a:p>
            <a:pPr algn="ctr"/>
            <a:r>
              <a:rPr lang="en-US" sz="1400" dirty="0" smtClean="0"/>
              <a:t>Between CPU and Memory, ADC, Sensors, etc.</a:t>
            </a:r>
            <a:endParaRPr lang="en-US" sz="1400" dirty="0"/>
          </a:p>
        </p:txBody>
      </p:sp>
      <p:sp>
        <p:nvSpPr>
          <p:cNvPr id="7" name="TextBox 6"/>
          <p:cNvSpPr txBox="1"/>
          <p:nvPr/>
        </p:nvSpPr>
        <p:spPr>
          <a:xfrm>
            <a:off x="5840844" y="3649916"/>
            <a:ext cx="2014462" cy="369332"/>
          </a:xfrm>
          <a:prstGeom prst="rect">
            <a:avLst/>
          </a:prstGeom>
          <a:noFill/>
        </p:spPr>
        <p:txBody>
          <a:bodyPr wrap="none" rtlCol="0">
            <a:spAutoFit/>
          </a:bodyPr>
          <a:lstStyle/>
          <a:p>
            <a:r>
              <a:rPr lang="en-US" dirty="0" smtClean="0"/>
              <a:t>SPI, I2S, I2C, 1-Wire</a:t>
            </a:r>
            <a:endParaRPr lang="en-US" dirty="0"/>
          </a:p>
        </p:txBody>
      </p:sp>
      <p:sp>
        <p:nvSpPr>
          <p:cNvPr id="8" name="TextBox 7"/>
          <p:cNvSpPr txBox="1"/>
          <p:nvPr/>
        </p:nvSpPr>
        <p:spPr>
          <a:xfrm>
            <a:off x="1986222" y="4572000"/>
            <a:ext cx="1406475" cy="369332"/>
          </a:xfrm>
          <a:prstGeom prst="rect">
            <a:avLst/>
          </a:prstGeom>
          <a:noFill/>
        </p:spPr>
        <p:txBody>
          <a:bodyPr wrap="none" rtlCol="0">
            <a:spAutoFit/>
          </a:bodyPr>
          <a:lstStyle/>
          <a:p>
            <a:r>
              <a:rPr lang="en-US" b="1" dirty="0" smtClean="0"/>
              <a:t>Synchronous</a:t>
            </a:r>
            <a:endParaRPr lang="en-US" b="1" dirty="0"/>
          </a:p>
        </p:txBody>
      </p:sp>
      <p:sp>
        <p:nvSpPr>
          <p:cNvPr id="9" name="TextBox 8"/>
          <p:cNvSpPr txBox="1"/>
          <p:nvPr/>
        </p:nvSpPr>
        <p:spPr>
          <a:xfrm>
            <a:off x="698417" y="5105400"/>
            <a:ext cx="3962400" cy="1169551"/>
          </a:xfrm>
          <a:prstGeom prst="rect">
            <a:avLst/>
          </a:prstGeom>
          <a:noFill/>
        </p:spPr>
        <p:txBody>
          <a:bodyPr wrap="square" rtlCol="0">
            <a:spAutoFit/>
          </a:bodyPr>
          <a:lstStyle/>
          <a:p>
            <a:r>
              <a:rPr lang="en-US" sz="1400" dirty="0" smtClean="0"/>
              <a:t>A clock line provided that is common to the source and destination Pulse appearing on the clock line serve to separate individual bits. Both the source and the destination use the same clock pulses as a time reference for the occurrence of each data bit.</a:t>
            </a:r>
            <a:endParaRPr lang="en-US" sz="1400" dirty="0"/>
          </a:p>
        </p:txBody>
      </p:sp>
      <p:sp>
        <p:nvSpPr>
          <p:cNvPr id="10" name="TextBox 9"/>
          <p:cNvSpPr txBox="1"/>
          <p:nvPr/>
        </p:nvSpPr>
        <p:spPr>
          <a:xfrm>
            <a:off x="6144837" y="4593771"/>
            <a:ext cx="1528111" cy="369332"/>
          </a:xfrm>
          <a:prstGeom prst="rect">
            <a:avLst/>
          </a:prstGeom>
          <a:noFill/>
        </p:spPr>
        <p:txBody>
          <a:bodyPr wrap="none" rtlCol="0">
            <a:spAutoFit/>
          </a:bodyPr>
          <a:lstStyle/>
          <a:p>
            <a:r>
              <a:rPr lang="en-US" b="1" dirty="0" smtClean="0"/>
              <a:t>Asynchronous</a:t>
            </a:r>
            <a:endParaRPr lang="en-US" b="1" dirty="0"/>
          </a:p>
        </p:txBody>
      </p:sp>
      <p:sp>
        <p:nvSpPr>
          <p:cNvPr id="11" name="TextBox 10"/>
          <p:cNvSpPr txBox="1"/>
          <p:nvPr/>
        </p:nvSpPr>
        <p:spPr>
          <a:xfrm>
            <a:off x="4940670" y="5107320"/>
            <a:ext cx="3962400" cy="1384995"/>
          </a:xfrm>
          <a:prstGeom prst="rect">
            <a:avLst/>
          </a:prstGeom>
          <a:noFill/>
        </p:spPr>
        <p:txBody>
          <a:bodyPr wrap="square" rtlCol="0">
            <a:spAutoFit/>
          </a:bodyPr>
          <a:lstStyle/>
          <a:p>
            <a:r>
              <a:rPr lang="en-US" sz="1400" dirty="0" smtClean="0"/>
              <a:t>No clock line provided. Instead, the source and the destination each determine the time for each bit by precisely measuring the time from beginning of the data word. For this purpose, the source must mark the beginning of the word in a way recognizable to the destination.  </a:t>
            </a:r>
            <a:endParaRPr lang="en-US" sz="1400" dirty="0"/>
          </a:p>
        </p:txBody>
      </p:sp>
    </p:spTree>
    <p:extLst>
      <p:ext uri="{BB962C8B-B14F-4D97-AF65-F5344CB8AC3E}">
        <p14:creationId xmlns:p14="http://schemas.microsoft.com/office/powerpoint/2010/main" val="2008369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07319"/>
            <a:ext cx="9144000" cy="369332"/>
          </a:xfrm>
          <a:prstGeom prst="rect">
            <a:avLst/>
          </a:prstGeom>
          <a:noFill/>
        </p:spPr>
        <p:txBody>
          <a:bodyPr wrap="square" rtlCol="0">
            <a:spAutoFit/>
          </a:bodyPr>
          <a:lstStyle/>
          <a:p>
            <a:pPr algn="ctr"/>
            <a:r>
              <a:rPr lang="en-US" b="1" dirty="0" smtClean="0"/>
              <a:t>Serial Interfaces</a:t>
            </a:r>
            <a:endParaRPr lang="en-US" b="1" dirty="0"/>
          </a:p>
        </p:txBody>
      </p:sp>
      <p:sp>
        <p:nvSpPr>
          <p:cNvPr id="4" name="TextBox 3"/>
          <p:cNvSpPr txBox="1"/>
          <p:nvPr/>
        </p:nvSpPr>
        <p:spPr>
          <a:xfrm>
            <a:off x="609600" y="899286"/>
            <a:ext cx="3200400" cy="923330"/>
          </a:xfrm>
          <a:prstGeom prst="rect">
            <a:avLst/>
          </a:prstGeom>
          <a:noFill/>
        </p:spPr>
        <p:txBody>
          <a:bodyPr wrap="square" rtlCol="0">
            <a:spAutoFit/>
          </a:bodyPr>
          <a:lstStyle/>
          <a:p>
            <a:r>
              <a:rPr lang="en-US" b="1" dirty="0" err="1" smtClean="0"/>
              <a:t>SysInit</a:t>
            </a:r>
            <a:r>
              <a:rPr lang="en-US" b="1" dirty="0" smtClean="0"/>
              <a:t>: </a:t>
            </a:r>
          </a:p>
          <a:p>
            <a:r>
              <a:rPr lang="en-US" b="1" dirty="0" smtClean="0"/>
              <a:t>Set CLK and MOSI to 0</a:t>
            </a:r>
          </a:p>
          <a:p>
            <a:r>
              <a:rPr lang="en-US" b="1" dirty="0" smtClean="0"/>
              <a:t>Set SS to 1</a:t>
            </a:r>
            <a:endParaRPr lang="en-US" b="1" dirty="0"/>
          </a:p>
        </p:txBody>
      </p:sp>
      <p:pic>
        <p:nvPicPr>
          <p:cNvPr id="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050" y="4343400"/>
            <a:ext cx="8843899" cy="2371725"/>
          </a:xfrm>
          <a:prstGeom prst="rect">
            <a:avLst/>
          </a:prstGeom>
          <a:noFill/>
          <a:ln w="9525">
            <a:solidFill>
              <a:schemeClr val="bg1">
                <a:lumMod val="85000"/>
              </a:schemeClr>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31" name="TextBox 30"/>
          <p:cNvSpPr txBox="1"/>
          <p:nvPr/>
        </p:nvSpPr>
        <p:spPr>
          <a:xfrm>
            <a:off x="533400" y="4649688"/>
            <a:ext cx="452368" cy="307777"/>
          </a:xfrm>
          <a:prstGeom prst="rect">
            <a:avLst/>
          </a:prstGeom>
          <a:noFill/>
        </p:spPr>
        <p:txBody>
          <a:bodyPr wrap="none" rtlCol="0">
            <a:spAutoFit/>
          </a:bodyPr>
          <a:lstStyle/>
          <a:p>
            <a:r>
              <a:rPr lang="en-US" sz="1400" b="1" dirty="0" smtClean="0"/>
              <a:t>CLK</a:t>
            </a:r>
            <a:endParaRPr lang="en-US" sz="1400" b="1" dirty="0"/>
          </a:p>
        </p:txBody>
      </p:sp>
      <p:sp>
        <p:nvSpPr>
          <p:cNvPr id="32" name="TextBox 31"/>
          <p:cNvSpPr txBox="1"/>
          <p:nvPr/>
        </p:nvSpPr>
        <p:spPr>
          <a:xfrm>
            <a:off x="461265" y="5375373"/>
            <a:ext cx="596638" cy="307777"/>
          </a:xfrm>
          <a:prstGeom prst="rect">
            <a:avLst/>
          </a:prstGeom>
          <a:noFill/>
        </p:spPr>
        <p:txBody>
          <a:bodyPr wrap="none" rtlCol="0">
            <a:spAutoFit/>
          </a:bodyPr>
          <a:lstStyle/>
          <a:p>
            <a:r>
              <a:rPr lang="en-US" sz="1400" b="1" dirty="0" smtClean="0"/>
              <a:t>MOSI</a:t>
            </a:r>
            <a:endParaRPr lang="en-US" sz="1400" b="1" dirty="0"/>
          </a:p>
        </p:txBody>
      </p:sp>
      <p:sp>
        <p:nvSpPr>
          <p:cNvPr id="33" name="TextBox 32"/>
          <p:cNvSpPr txBox="1"/>
          <p:nvPr/>
        </p:nvSpPr>
        <p:spPr>
          <a:xfrm>
            <a:off x="577483" y="6019799"/>
            <a:ext cx="364202" cy="307777"/>
          </a:xfrm>
          <a:prstGeom prst="rect">
            <a:avLst/>
          </a:prstGeom>
          <a:noFill/>
        </p:spPr>
        <p:txBody>
          <a:bodyPr wrap="none" rtlCol="0">
            <a:spAutoFit/>
          </a:bodyPr>
          <a:lstStyle/>
          <a:p>
            <a:r>
              <a:rPr lang="en-US" sz="1400" b="1" dirty="0" smtClean="0"/>
              <a:t>SS</a:t>
            </a:r>
            <a:endParaRPr lang="en-US" sz="1400" b="1" dirty="0"/>
          </a:p>
        </p:txBody>
      </p:sp>
      <p:sp>
        <p:nvSpPr>
          <p:cNvPr id="34" name="TextBox 33"/>
          <p:cNvSpPr txBox="1"/>
          <p:nvPr/>
        </p:nvSpPr>
        <p:spPr>
          <a:xfrm>
            <a:off x="2362200" y="5424730"/>
            <a:ext cx="6151043" cy="276999"/>
          </a:xfrm>
          <a:prstGeom prst="rect">
            <a:avLst/>
          </a:prstGeom>
          <a:noFill/>
        </p:spPr>
        <p:txBody>
          <a:bodyPr wrap="none" rtlCol="0">
            <a:spAutoFit/>
          </a:bodyPr>
          <a:lstStyle/>
          <a:p>
            <a:r>
              <a:rPr lang="en-US" sz="1200" b="1" dirty="0" smtClean="0"/>
              <a:t>Bit 7               Bit 6              Bit 5                Bit 4              Bit 3               Bit 2              Bit 1               Bit 0</a:t>
            </a:r>
            <a:endParaRPr lang="en-US" sz="1200" b="1" dirty="0"/>
          </a:p>
        </p:txBody>
      </p:sp>
      <p:cxnSp>
        <p:nvCxnSpPr>
          <p:cNvPr id="9" name="Straight Arrow Connector 8"/>
          <p:cNvCxnSpPr/>
          <p:nvPr/>
        </p:nvCxnSpPr>
        <p:spPr>
          <a:xfrm>
            <a:off x="1649315" y="1905000"/>
            <a:ext cx="0" cy="3200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0057" y="990600"/>
            <a:ext cx="3733800" cy="1971675"/>
          </a:xfrm>
          <a:prstGeom prst="rect">
            <a:avLst/>
          </a:prstGeom>
          <a:noFill/>
          <a:ln w="9525">
            <a:solidFill>
              <a:schemeClr val="bg1">
                <a:lumMod val="85000"/>
              </a:schemeClr>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3200400"/>
            <a:ext cx="3590925" cy="895350"/>
          </a:xfrm>
          <a:prstGeom prst="rect">
            <a:avLst/>
          </a:prstGeom>
          <a:noFill/>
          <a:ln w="9525">
            <a:solidFill>
              <a:schemeClr val="bg1">
                <a:lumMod val="85000"/>
              </a:schemeClr>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2" name="TextBox 11"/>
          <p:cNvSpPr txBox="1"/>
          <p:nvPr/>
        </p:nvSpPr>
        <p:spPr>
          <a:xfrm>
            <a:off x="2362200" y="2286000"/>
            <a:ext cx="2051780" cy="369332"/>
          </a:xfrm>
          <a:prstGeom prst="rect">
            <a:avLst/>
          </a:prstGeom>
          <a:noFill/>
        </p:spPr>
        <p:txBody>
          <a:bodyPr wrap="none" rtlCol="0">
            <a:spAutoFit/>
          </a:bodyPr>
          <a:lstStyle/>
          <a:p>
            <a:r>
              <a:rPr lang="en-US" dirty="0" smtClean="0"/>
              <a:t>Set Analyzer for bits</a:t>
            </a:r>
            <a:endParaRPr lang="en-US" dirty="0"/>
          </a:p>
        </p:txBody>
      </p:sp>
      <p:cxnSp>
        <p:nvCxnSpPr>
          <p:cNvPr id="15" name="Straight Arrow Connector 14"/>
          <p:cNvCxnSpPr>
            <a:stCxn id="12" idx="3"/>
          </p:cNvCxnSpPr>
          <p:nvPr/>
        </p:nvCxnSpPr>
        <p:spPr>
          <a:xfrm flipV="1">
            <a:off x="4413980" y="1752600"/>
            <a:ext cx="234220" cy="7180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4413980" y="2590800"/>
            <a:ext cx="356077" cy="914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632487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0" y="1905000"/>
            <a:ext cx="9144000" cy="2954655"/>
          </a:xfrm>
          <a:prstGeom prst="rect">
            <a:avLst/>
          </a:prstGeom>
          <a:noFill/>
        </p:spPr>
        <p:txBody>
          <a:bodyPr wrap="square" rtlCol="0">
            <a:spAutoFit/>
          </a:bodyPr>
          <a:lstStyle/>
          <a:p>
            <a:pPr algn="ctr"/>
            <a:r>
              <a:rPr lang="en-US" sz="8000" dirty="0"/>
              <a:t>LAB </a:t>
            </a:r>
            <a:r>
              <a:rPr lang="en-US" sz="8000" dirty="0" smtClean="0"/>
              <a:t>9</a:t>
            </a:r>
            <a:endParaRPr lang="en-US" sz="8000" dirty="0"/>
          </a:p>
          <a:p>
            <a:pPr algn="ctr"/>
            <a:r>
              <a:rPr lang="en-US" sz="5400" dirty="0" smtClean="0"/>
              <a:t>Serial Interface </a:t>
            </a:r>
          </a:p>
          <a:p>
            <a:pPr algn="ctr"/>
            <a:r>
              <a:rPr lang="en-US" sz="3600" dirty="0" smtClean="0"/>
              <a:t>(Bit-Banging)</a:t>
            </a:r>
          </a:p>
          <a:p>
            <a:pPr lvl="0" algn="ctr"/>
            <a:endParaRPr lang="en-US" sz="1600" dirty="0" smtClean="0">
              <a:solidFill>
                <a:prstClr val="black"/>
              </a:solidFill>
            </a:endParaRPr>
          </a:p>
        </p:txBody>
      </p:sp>
      <p:sp>
        <p:nvSpPr>
          <p:cNvPr id="5" name="TextBox 4"/>
          <p:cNvSpPr txBox="1"/>
          <p:nvPr/>
        </p:nvSpPr>
        <p:spPr>
          <a:xfrm>
            <a:off x="0" y="307319"/>
            <a:ext cx="9144000" cy="369332"/>
          </a:xfrm>
          <a:prstGeom prst="rect">
            <a:avLst/>
          </a:prstGeom>
          <a:noFill/>
        </p:spPr>
        <p:txBody>
          <a:bodyPr wrap="square" rtlCol="0">
            <a:spAutoFit/>
          </a:bodyPr>
          <a:lstStyle/>
          <a:p>
            <a:pPr algn="ctr"/>
            <a:r>
              <a:rPr lang="en-US" b="1" dirty="0" smtClean="0"/>
              <a:t>Serial Interfaces</a:t>
            </a:r>
            <a:endParaRPr lang="en-US" b="1" dirty="0"/>
          </a:p>
        </p:txBody>
      </p:sp>
    </p:spTree>
    <p:extLst>
      <p:ext uri="{BB962C8B-B14F-4D97-AF65-F5344CB8AC3E}">
        <p14:creationId xmlns:p14="http://schemas.microsoft.com/office/powerpoint/2010/main" val="42835359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0" y="307319"/>
            <a:ext cx="9144000" cy="369332"/>
          </a:xfrm>
          <a:prstGeom prst="rect">
            <a:avLst/>
          </a:prstGeom>
          <a:noFill/>
        </p:spPr>
        <p:txBody>
          <a:bodyPr wrap="square" rtlCol="0">
            <a:spAutoFit/>
          </a:bodyPr>
          <a:lstStyle/>
          <a:p>
            <a:pPr algn="ctr"/>
            <a:r>
              <a:rPr lang="en-US" b="1" dirty="0" smtClean="0"/>
              <a:t>Serial Interfaces</a:t>
            </a:r>
            <a:endParaRPr lang="en-US" b="1" dirty="0"/>
          </a:p>
        </p:txBody>
      </p:sp>
      <p:sp>
        <p:nvSpPr>
          <p:cNvPr id="21" name="Rectangle 20"/>
          <p:cNvSpPr/>
          <p:nvPr/>
        </p:nvSpPr>
        <p:spPr>
          <a:xfrm>
            <a:off x="5791200" y="3505200"/>
            <a:ext cx="1752600" cy="45720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DR</a:t>
            </a:r>
            <a:endParaRPr lang="en-US" dirty="0">
              <a:solidFill>
                <a:schemeClr val="tx1"/>
              </a:solidFill>
            </a:endParaRPr>
          </a:p>
        </p:txBody>
      </p:sp>
      <p:sp>
        <p:nvSpPr>
          <p:cNvPr id="22" name="Rectangle 21"/>
          <p:cNvSpPr/>
          <p:nvPr/>
        </p:nvSpPr>
        <p:spPr>
          <a:xfrm>
            <a:off x="5791200" y="2209800"/>
            <a:ext cx="1752600" cy="990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RX FIFO</a:t>
            </a:r>
            <a:endParaRPr lang="en-US" dirty="0">
              <a:solidFill>
                <a:schemeClr val="tx1"/>
              </a:solidFill>
            </a:endParaRPr>
          </a:p>
        </p:txBody>
      </p:sp>
      <p:sp>
        <p:nvSpPr>
          <p:cNvPr id="24" name="Rectangle 23"/>
          <p:cNvSpPr/>
          <p:nvPr/>
        </p:nvSpPr>
        <p:spPr>
          <a:xfrm>
            <a:off x="5791200" y="4267200"/>
            <a:ext cx="1752600" cy="99060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TX FIFO</a:t>
            </a:r>
            <a:endParaRPr lang="en-US" dirty="0">
              <a:solidFill>
                <a:schemeClr val="tx1"/>
              </a:solidFill>
            </a:endParaRPr>
          </a:p>
        </p:txBody>
      </p:sp>
      <p:sp>
        <p:nvSpPr>
          <p:cNvPr id="25" name="Rectangle 24"/>
          <p:cNvSpPr/>
          <p:nvPr/>
        </p:nvSpPr>
        <p:spPr>
          <a:xfrm>
            <a:off x="5791200" y="1219200"/>
            <a:ext cx="1752600" cy="6858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RX Shift Reg.</a:t>
            </a:r>
            <a:endParaRPr lang="en-US" dirty="0">
              <a:solidFill>
                <a:schemeClr val="tx1"/>
              </a:solidFill>
            </a:endParaRPr>
          </a:p>
        </p:txBody>
      </p:sp>
      <p:sp>
        <p:nvSpPr>
          <p:cNvPr id="27" name="Rectangle 26"/>
          <p:cNvSpPr/>
          <p:nvPr/>
        </p:nvSpPr>
        <p:spPr>
          <a:xfrm>
            <a:off x="5791200" y="5638800"/>
            <a:ext cx="1752600" cy="68580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TX Shift Reg.</a:t>
            </a:r>
            <a:endParaRPr lang="en-US" dirty="0">
              <a:solidFill>
                <a:schemeClr val="tx1"/>
              </a:solidFill>
            </a:endParaRPr>
          </a:p>
        </p:txBody>
      </p:sp>
      <p:sp>
        <p:nvSpPr>
          <p:cNvPr id="28" name="Isosceles Triangle 27"/>
          <p:cNvSpPr/>
          <p:nvPr/>
        </p:nvSpPr>
        <p:spPr>
          <a:xfrm rot="5400000">
            <a:off x="5676900" y="1714500"/>
            <a:ext cx="228600" cy="1524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rot="5400000">
            <a:off x="5676900" y="5676900"/>
            <a:ext cx="228600" cy="1524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2971800" y="1981200"/>
            <a:ext cx="1752600" cy="45720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SR</a:t>
            </a:r>
            <a:endParaRPr lang="en-US" dirty="0">
              <a:solidFill>
                <a:schemeClr val="tx1"/>
              </a:solidFill>
            </a:endParaRPr>
          </a:p>
        </p:txBody>
      </p:sp>
      <p:sp>
        <p:nvSpPr>
          <p:cNvPr id="32" name="Rectangle 31"/>
          <p:cNvSpPr/>
          <p:nvPr/>
        </p:nvSpPr>
        <p:spPr>
          <a:xfrm>
            <a:off x="2971800" y="5562600"/>
            <a:ext cx="1752600" cy="76200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Clock Generator</a:t>
            </a:r>
            <a:endParaRPr lang="en-US" dirty="0">
              <a:solidFill>
                <a:schemeClr val="tx1"/>
              </a:solidFill>
            </a:endParaRPr>
          </a:p>
        </p:txBody>
      </p:sp>
      <p:sp>
        <p:nvSpPr>
          <p:cNvPr id="34" name="Rectangle 33"/>
          <p:cNvSpPr/>
          <p:nvPr/>
        </p:nvSpPr>
        <p:spPr>
          <a:xfrm>
            <a:off x="1219200" y="5715000"/>
            <a:ext cx="1371600" cy="45720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Prescale</a:t>
            </a:r>
            <a:endParaRPr lang="en-US" dirty="0">
              <a:solidFill>
                <a:schemeClr val="tx1"/>
              </a:solidFill>
            </a:endParaRPr>
          </a:p>
        </p:txBody>
      </p:sp>
      <p:sp>
        <p:nvSpPr>
          <p:cNvPr id="35" name="Isosceles Triangle 34"/>
          <p:cNvSpPr/>
          <p:nvPr/>
        </p:nvSpPr>
        <p:spPr>
          <a:xfrm rot="5400000">
            <a:off x="2857500" y="5829300"/>
            <a:ext cx="228600" cy="1524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rot="5400000">
            <a:off x="1104900" y="5905500"/>
            <a:ext cx="228600" cy="1524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1219200" y="5029200"/>
            <a:ext cx="1371600" cy="45720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CPSR</a:t>
            </a:r>
            <a:endParaRPr lang="en-US" dirty="0">
              <a:solidFill>
                <a:schemeClr val="tx1"/>
              </a:solidFill>
            </a:endParaRPr>
          </a:p>
        </p:txBody>
      </p:sp>
      <p:sp>
        <p:nvSpPr>
          <p:cNvPr id="39" name="Rectangle 38"/>
          <p:cNvSpPr/>
          <p:nvPr/>
        </p:nvSpPr>
        <p:spPr>
          <a:xfrm>
            <a:off x="2971800" y="2819400"/>
            <a:ext cx="1752600" cy="1371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Control Logic</a:t>
            </a:r>
            <a:endParaRPr lang="en-US" dirty="0">
              <a:solidFill>
                <a:schemeClr val="tx1"/>
              </a:solidFill>
            </a:endParaRPr>
          </a:p>
        </p:txBody>
      </p:sp>
      <p:sp>
        <p:nvSpPr>
          <p:cNvPr id="40" name="Rectangle 39"/>
          <p:cNvSpPr/>
          <p:nvPr/>
        </p:nvSpPr>
        <p:spPr>
          <a:xfrm>
            <a:off x="1295400" y="2819400"/>
            <a:ext cx="1295400" cy="45720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CR1</a:t>
            </a:r>
            <a:endParaRPr lang="en-US" dirty="0">
              <a:solidFill>
                <a:schemeClr val="tx1"/>
              </a:solidFill>
            </a:endParaRPr>
          </a:p>
        </p:txBody>
      </p:sp>
      <p:sp>
        <p:nvSpPr>
          <p:cNvPr id="41" name="Rectangle 40"/>
          <p:cNvSpPr/>
          <p:nvPr/>
        </p:nvSpPr>
        <p:spPr>
          <a:xfrm>
            <a:off x="2971800" y="4495800"/>
            <a:ext cx="1752600" cy="45720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CR0</a:t>
            </a:r>
            <a:endParaRPr lang="en-US" dirty="0">
              <a:solidFill>
                <a:schemeClr val="tx1"/>
              </a:solidFill>
            </a:endParaRPr>
          </a:p>
        </p:txBody>
      </p:sp>
      <p:cxnSp>
        <p:nvCxnSpPr>
          <p:cNvPr id="43" name="Straight Connector 42"/>
          <p:cNvCxnSpPr/>
          <p:nvPr/>
        </p:nvCxnSpPr>
        <p:spPr>
          <a:xfrm>
            <a:off x="609600" y="6019800"/>
            <a:ext cx="533400" cy="0"/>
          </a:xfrm>
          <a:prstGeom prst="line">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34" idx="3"/>
          </p:cNvCxnSpPr>
          <p:nvPr/>
        </p:nvCxnSpPr>
        <p:spPr>
          <a:xfrm>
            <a:off x="2590800" y="5943600"/>
            <a:ext cx="304800" cy="0"/>
          </a:xfrm>
          <a:prstGeom prst="line">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486400" y="1752600"/>
            <a:ext cx="228600" cy="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5486400" y="5715000"/>
            <a:ext cx="228600" cy="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5486400" y="1752600"/>
            <a:ext cx="0" cy="396240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4724400" y="3505200"/>
            <a:ext cx="762000" cy="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H="1">
            <a:off x="7543800" y="1600200"/>
            <a:ext cx="762000" cy="0"/>
          </a:xfrm>
          <a:prstGeom prst="straightConnector1">
            <a:avLst/>
          </a:prstGeom>
          <a:ln w="1905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43800" y="6019800"/>
            <a:ext cx="762000" cy="0"/>
          </a:xfrm>
          <a:prstGeom prst="straightConnector1">
            <a:avLst/>
          </a:prstGeom>
          <a:ln w="19050">
            <a:solidFill>
              <a:schemeClr val="accent6">
                <a:lumMod val="7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25" idx="2"/>
            <a:endCxn id="22" idx="0"/>
          </p:cNvCxnSpPr>
          <p:nvPr/>
        </p:nvCxnSpPr>
        <p:spPr>
          <a:xfrm>
            <a:off x="6667500" y="1905000"/>
            <a:ext cx="0" cy="30480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6629400" y="3200400"/>
            <a:ext cx="0" cy="30480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6629400" y="3962400"/>
            <a:ext cx="0" cy="30480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6629400" y="5257800"/>
            <a:ext cx="0" cy="38100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4724400" y="2971800"/>
            <a:ext cx="1066800" cy="0"/>
          </a:xfrm>
          <a:prstGeom prst="line">
            <a:avLst/>
          </a:prstGeom>
          <a:ln w="190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4724400" y="3886200"/>
            <a:ext cx="533400" cy="0"/>
          </a:xfrm>
          <a:prstGeom prst="line">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5257800" y="3886200"/>
            <a:ext cx="0" cy="762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5257800" y="4648200"/>
            <a:ext cx="533400"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41" idx="2"/>
            <a:endCxn id="32" idx="0"/>
          </p:cNvCxnSpPr>
          <p:nvPr/>
        </p:nvCxnSpPr>
        <p:spPr>
          <a:xfrm>
            <a:off x="3848100" y="4953000"/>
            <a:ext cx="0" cy="60960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39" idx="0"/>
            <a:endCxn id="31" idx="2"/>
          </p:cNvCxnSpPr>
          <p:nvPr/>
        </p:nvCxnSpPr>
        <p:spPr>
          <a:xfrm flipV="1">
            <a:off x="3848100" y="2438400"/>
            <a:ext cx="0" cy="38100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40" idx="3"/>
          </p:cNvCxnSpPr>
          <p:nvPr/>
        </p:nvCxnSpPr>
        <p:spPr>
          <a:xfrm>
            <a:off x="2590800" y="3048000"/>
            <a:ext cx="381000"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41" idx="0"/>
            <a:endCxn id="39" idx="2"/>
          </p:cNvCxnSpPr>
          <p:nvPr/>
        </p:nvCxnSpPr>
        <p:spPr>
          <a:xfrm flipV="1">
            <a:off x="3848100" y="4191000"/>
            <a:ext cx="0" cy="30480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38" idx="2"/>
            <a:endCxn id="34" idx="0"/>
          </p:cNvCxnSpPr>
          <p:nvPr/>
        </p:nvCxnSpPr>
        <p:spPr>
          <a:xfrm>
            <a:off x="1905000" y="5486400"/>
            <a:ext cx="0" cy="22860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stCxn id="31" idx="1"/>
          </p:cNvCxnSpPr>
          <p:nvPr/>
        </p:nvCxnSpPr>
        <p:spPr>
          <a:xfrm flipH="1">
            <a:off x="2133600" y="2209800"/>
            <a:ext cx="838200" cy="0"/>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endCxn id="40" idx="1"/>
          </p:cNvCxnSpPr>
          <p:nvPr/>
        </p:nvCxnSpPr>
        <p:spPr>
          <a:xfrm>
            <a:off x="533400" y="3048000"/>
            <a:ext cx="762000" cy="0"/>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endCxn id="38" idx="1"/>
          </p:cNvCxnSpPr>
          <p:nvPr/>
        </p:nvCxnSpPr>
        <p:spPr>
          <a:xfrm>
            <a:off x="609600" y="5257800"/>
            <a:ext cx="609600" cy="0"/>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2286000" y="4724400"/>
            <a:ext cx="685800" cy="0"/>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21" idx="1"/>
          </p:cNvCxnSpPr>
          <p:nvPr/>
        </p:nvCxnSpPr>
        <p:spPr>
          <a:xfrm flipH="1">
            <a:off x="5105400" y="3733800"/>
            <a:ext cx="685800" cy="0"/>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a:stCxn id="32" idx="3"/>
          </p:cNvCxnSpPr>
          <p:nvPr/>
        </p:nvCxnSpPr>
        <p:spPr>
          <a:xfrm>
            <a:off x="4724400" y="5943600"/>
            <a:ext cx="228600" cy="0"/>
          </a:xfrm>
          <a:prstGeom prst="line">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18" name="Isosceles Triangle 117"/>
          <p:cNvSpPr/>
          <p:nvPr/>
        </p:nvSpPr>
        <p:spPr>
          <a:xfrm rot="16200000">
            <a:off x="4610100" y="4000500"/>
            <a:ext cx="228600" cy="1524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0" name="Straight Connector 119"/>
          <p:cNvCxnSpPr/>
          <p:nvPr/>
        </p:nvCxnSpPr>
        <p:spPr>
          <a:xfrm>
            <a:off x="4800600" y="4114800"/>
            <a:ext cx="152400" cy="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4953000" y="4114800"/>
            <a:ext cx="0" cy="182880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p:nvPr/>
        </p:nvCxnSpPr>
        <p:spPr>
          <a:xfrm>
            <a:off x="5029200" y="838200"/>
            <a:ext cx="3200400" cy="0"/>
          </a:xfrm>
          <a:prstGeom prst="straightConnector1">
            <a:avLst/>
          </a:prstGeom>
          <a:ln w="19050">
            <a:solidFill>
              <a:schemeClr val="accent2">
                <a:lumMod val="7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5029200" y="838200"/>
            <a:ext cx="0" cy="2286000"/>
          </a:xfrm>
          <a:prstGeom prst="line">
            <a:avLst/>
          </a:prstGeom>
          <a:ln w="19050">
            <a:solidFill>
              <a:schemeClr val="accent2">
                <a:lumMod val="7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H="1">
            <a:off x="4724400" y="3124200"/>
            <a:ext cx="304800" cy="0"/>
          </a:xfrm>
          <a:prstGeom prst="line">
            <a:avLst/>
          </a:prstGeom>
          <a:ln w="19050">
            <a:solidFill>
              <a:schemeClr val="accent2">
                <a:lumMod val="7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4724400" y="3276600"/>
            <a:ext cx="533400" cy="0"/>
          </a:xfrm>
          <a:prstGeom prst="line">
            <a:avLst/>
          </a:prstGeom>
          <a:ln w="190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5257800" y="1066800"/>
            <a:ext cx="2971800" cy="0"/>
          </a:xfrm>
          <a:prstGeom prst="line">
            <a:avLst/>
          </a:prstGeom>
          <a:ln w="190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5257800" y="1066800"/>
            <a:ext cx="0" cy="2209800"/>
          </a:xfrm>
          <a:prstGeom prst="line">
            <a:avLst/>
          </a:prstGeom>
          <a:ln w="190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457200" y="6019800"/>
            <a:ext cx="570990" cy="369332"/>
          </a:xfrm>
          <a:prstGeom prst="rect">
            <a:avLst/>
          </a:prstGeom>
          <a:noFill/>
        </p:spPr>
        <p:txBody>
          <a:bodyPr wrap="none" rtlCol="0">
            <a:spAutoFit/>
          </a:bodyPr>
          <a:lstStyle/>
          <a:p>
            <a:r>
              <a:rPr lang="en-US" b="1" dirty="0" err="1" smtClean="0"/>
              <a:t>pclk</a:t>
            </a:r>
            <a:endParaRPr lang="en-US" b="1" dirty="0"/>
          </a:p>
        </p:txBody>
      </p:sp>
      <p:sp>
        <p:nvSpPr>
          <p:cNvPr id="149" name="TextBox 148"/>
          <p:cNvSpPr txBox="1"/>
          <p:nvPr/>
        </p:nvSpPr>
        <p:spPr>
          <a:xfrm>
            <a:off x="7696200" y="5638800"/>
            <a:ext cx="712054" cy="369332"/>
          </a:xfrm>
          <a:prstGeom prst="rect">
            <a:avLst/>
          </a:prstGeom>
          <a:noFill/>
        </p:spPr>
        <p:txBody>
          <a:bodyPr wrap="none" rtlCol="0">
            <a:spAutoFit/>
          </a:bodyPr>
          <a:lstStyle/>
          <a:p>
            <a:r>
              <a:rPr lang="en-US" b="1" dirty="0" smtClean="0"/>
              <a:t>MOSI</a:t>
            </a:r>
            <a:endParaRPr lang="en-US" b="1" dirty="0"/>
          </a:p>
        </p:txBody>
      </p:sp>
      <p:sp>
        <p:nvSpPr>
          <p:cNvPr id="150" name="TextBox 149"/>
          <p:cNvSpPr txBox="1"/>
          <p:nvPr/>
        </p:nvSpPr>
        <p:spPr>
          <a:xfrm>
            <a:off x="7772400" y="1600200"/>
            <a:ext cx="712054" cy="369332"/>
          </a:xfrm>
          <a:prstGeom prst="rect">
            <a:avLst/>
          </a:prstGeom>
          <a:noFill/>
        </p:spPr>
        <p:txBody>
          <a:bodyPr wrap="none" rtlCol="0">
            <a:spAutoFit/>
          </a:bodyPr>
          <a:lstStyle/>
          <a:p>
            <a:r>
              <a:rPr lang="en-US" b="1" dirty="0" smtClean="0"/>
              <a:t>MISO</a:t>
            </a:r>
            <a:endParaRPr lang="en-US" b="1" dirty="0"/>
          </a:p>
        </p:txBody>
      </p:sp>
      <p:sp>
        <p:nvSpPr>
          <p:cNvPr id="151" name="TextBox 150"/>
          <p:cNvSpPr txBox="1"/>
          <p:nvPr/>
        </p:nvSpPr>
        <p:spPr>
          <a:xfrm>
            <a:off x="7772400" y="457200"/>
            <a:ext cx="685800" cy="369332"/>
          </a:xfrm>
          <a:prstGeom prst="rect">
            <a:avLst/>
          </a:prstGeom>
          <a:noFill/>
        </p:spPr>
        <p:txBody>
          <a:bodyPr wrap="square" rtlCol="0">
            <a:spAutoFit/>
          </a:bodyPr>
          <a:lstStyle/>
          <a:p>
            <a:r>
              <a:rPr lang="en-US" b="1" dirty="0" smtClean="0"/>
              <a:t>SCK</a:t>
            </a:r>
            <a:endParaRPr lang="en-US" b="1" dirty="0"/>
          </a:p>
        </p:txBody>
      </p:sp>
      <p:sp>
        <p:nvSpPr>
          <p:cNvPr id="152" name="TextBox 151"/>
          <p:cNvSpPr txBox="1"/>
          <p:nvPr/>
        </p:nvSpPr>
        <p:spPr>
          <a:xfrm>
            <a:off x="7620000" y="1066800"/>
            <a:ext cx="1027845" cy="369332"/>
          </a:xfrm>
          <a:prstGeom prst="rect">
            <a:avLst/>
          </a:prstGeom>
          <a:noFill/>
        </p:spPr>
        <p:txBody>
          <a:bodyPr wrap="none" rtlCol="0">
            <a:spAutoFit/>
          </a:bodyPr>
          <a:lstStyle/>
          <a:p>
            <a:r>
              <a:rPr lang="en-US" b="1" dirty="0" smtClean="0"/>
              <a:t>SSEL (SS)</a:t>
            </a:r>
            <a:endParaRPr lang="en-US" b="1" dirty="0"/>
          </a:p>
        </p:txBody>
      </p:sp>
      <p:sp>
        <p:nvSpPr>
          <p:cNvPr id="157" name="TextBox 156"/>
          <p:cNvSpPr txBox="1"/>
          <p:nvPr/>
        </p:nvSpPr>
        <p:spPr>
          <a:xfrm>
            <a:off x="3810000" y="5181600"/>
            <a:ext cx="798617" cy="276999"/>
          </a:xfrm>
          <a:prstGeom prst="rect">
            <a:avLst/>
          </a:prstGeom>
          <a:noFill/>
        </p:spPr>
        <p:txBody>
          <a:bodyPr wrap="none" rtlCol="0">
            <a:spAutoFit/>
          </a:bodyPr>
          <a:lstStyle/>
          <a:p>
            <a:r>
              <a:rPr lang="en-US" sz="1200" b="1" dirty="0" smtClean="0"/>
              <a:t>SCR[15:8]</a:t>
            </a:r>
            <a:endParaRPr lang="en-US" sz="1200" b="1" dirty="0"/>
          </a:p>
        </p:txBody>
      </p:sp>
      <p:sp>
        <p:nvSpPr>
          <p:cNvPr id="158" name="Rectangle 157"/>
          <p:cNvSpPr/>
          <p:nvPr/>
        </p:nvSpPr>
        <p:spPr>
          <a:xfrm>
            <a:off x="533400" y="762000"/>
            <a:ext cx="3429000" cy="646331"/>
          </a:xfrm>
          <a:prstGeom prst="rect">
            <a:avLst/>
          </a:prstGeom>
        </p:spPr>
        <p:txBody>
          <a:bodyPr wrap="square">
            <a:spAutoFit/>
          </a:bodyPr>
          <a:lstStyle/>
          <a:p>
            <a:pPr marL="285750" indent="-285750"/>
            <a:r>
              <a:rPr lang="en-US" dirty="0" smtClean="0"/>
              <a:t>Chapter 21 of </a:t>
            </a:r>
            <a:r>
              <a:rPr lang="en-US" b="1" dirty="0" smtClean="0"/>
              <a:t>UM10562.pdf</a:t>
            </a:r>
            <a:r>
              <a:rPr lang="en-US" dirty="0" smtClean="0"/>
              <a:t> </a:t>
            </a:r>
          </a:p>
          <a:p>
            <a:pPr marL="285750" indent="-285750"/>
            <a:r>
              <a:rPr lang="en-US" dirty="0" smtClean="0"/>
              <a:t>- </a:t>
            </a:r>
            <a:r>
              <a:rPr lang="en-US" b="1" dirty="0" smtClean="0"/>
              <a:t>LPC408x/407x User manual</a:t>
            </a:r>
            <a:r>
              <a:rPr lang="en-US" dirty="0" smtClean="0"/>
              <a:t>.</a:t>
            </a:r>
          </a:p>
        </p:txBody>
      </p:sp>
    </p:spTree>
    <p:extLst>
      <p:ext uri="{BB962C8B-B14F-4D97-AF65-F5344CB8AC3E}">
        <p14:creationId xmlns:p14="http://schemas.microsoft.com/office/powerpoint/2010/main" val="8521071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533400" y="685800"/>
            <a:ext cx="5867401" cy="6012181"/>
          </a:xfrm>
          <a:prstGeom prst="rect">
            <a:avLst/>
          </a:prstGeom>
          <a:noFill/>
          <a:ln w="9525">
            <a:solidFill>
              <a:schemeClr val="bg1">
                <a:lumMod val="65000"/>
              </a:schemeClr>
            </a:solidFill>
            <a:miter lim="800000"/>
            <a:headEnd/>
            <a:tailEnd/>
          </a:ln>
          <a:effectLst>
            <a:outerShdw blurRad="50800" dist="38100" dir="2700000" algn="tl" rotWithShape="0">
              <a:prstClr val="black">
                <a:alpha val="40000"/>
              </a:prstClr>
            </a:outerShdw>
          </a:effectLst>
        </p:spPr>
      </p:pic>
      <p:sp>
        <p:nvSpPr>
          <p:cNvPr id="35" name="TextBox 34"/>
          <p:cNvSpPr txBox="1"/>
          <p:nvPr/>
        </p:nvSpPr>
        <p:spPr>
          <a:xfrm>
            <a:off x="0" y="307319"/>
            <a:ext cx="9144000" cy="369332"/>
          </a:xfrm>
          <a:prstGeom prst="rect">
            <a:avLst/>
          </a:prstGeom>
          <a:noFill/>
        </p:spPr>
        <p:txBody>
          <a:bodyPr wrap="square" rtlCol="0">
            <a:spAutoFit/>
          </a:bodyPr>
          <a:lstStyle/>
          <a:p>
            <a:pPr algn="ctr"/>
            <a:r>
              <a:rPr lang="en-US" b="1" dirty="0" smtClean="0"/>
              <a:t>Serial Interfaces</a:t>
            </a:r>
            <a:endParaRPr lang="en-US" b="1" dirty="0"/>
          </a:p>
        </p:txBody>
      </p:sp>
    </p:spTree>
    <p:extLst>
      <p:ext uri="{BB962C8B-B14F-4D97-AF65-F5344CB8AC3E}">
        <p14:creationId xmlns:p14="http://schemas.microsoft.com/office/powerpoint/2010/main" val="10065991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533400" y="685800"/>
            <a:ext cx="5867401" cy="6012181"/>
          </a:xfrm>
          <a:prstGeom prst="rect">
            <a:avLst/>
          </a:prstGeom>
          <a:noFill/>
          <a:ln w="9525">
            <a:solidFill>
              <a:schemeClr val="bg1">
                <a:lumMod val="65000"/>
              </a:schemeClr>
            </a:solidFill>
            <a:miter lim="800000"/>
            <a:headEnd/>
            <a:tailEnd/>
          </a:ln>
          <a:effectLst>
            <a:outerShdw blurRad="50800" dist="38100" dir="2700000" algn="tl" rotWithShape="0">
              <a:prstClr val="black">
                <a:alpha val="40000"/>
              </a:prstClr>
            </a:outerShdw>
          </a:effectLst>
        </p:spPr>
      </p:pic>
      <p:sp>
        <p:nvSpPr>
          <p:cNvPr id="35" name="TextBox 34"/>
          <p:cNvSpPr txBox="1"/>
          <p:nvPr/>
        </p:nvSpPr>
        <p:spPr>
          <a:xfrm>
            <a:off x="0" y="307319"/>
            <a:ext cx="9144000" cy="369332"/>
          </a:xfrm>
          <a:prstGeom prst="rect">
            <a:avLst/>
          </a:prstGeom>
          <a:noFill/>
        </p:spPr>
        <p:txBody>
          <a:bodyPr wrap="square" rtlCol="0">
            <a:spAutoFit/>
          </a:bodyPr>
          <a:lstStyle/>
          <a:p>
            <a:pPr algn="ctr"/>
            <a:r>
              <a:rPr lang="en-US" b="1" dirty="0" smtClean="0"/>
              <a:t>Serial Interfaces</a:t>
            </a:r>
            <a:endParaRPr lang="en-US" b="1" dirty="0"/>
          </a:p>
        </p:txBody>
      </p:sp>
      <p:sp>
        <p:nvSpPr>
          <p:cNvPr id="4" name="Oval 3"/>
          <p:cNvSpPr/>
          <p:nvPr/>
        </p:nvSpPr>
        <p:spPr>
          <a:xfrm>
            <a:off x="5943600" y="1219200"/>
            <a:ext cx="3810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676400" y="1447800"/>
            <a:ext cx="26670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Explosion 2 5"/>
          <p:cNvSpPr/>
          <p:nvPr/>
        </p:nvSpPr>
        <p:spPr>
          <a:xfrm>
            <a:off x="3886200" y="1447800"/>
            <a:ext cx="2743200" cy="1905000"/>
          </a:xfrm>
          <a:prstGeom prst="irregularSeal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You have to set Data Size!</a:t>
            </a:r>
            <a:endParaRPr lang="en-US" dirty="0"/>
          </a:p>
        </p:txBody>
      </p:sp>
      <p:sp>
        <p:nvSpPr>
          <p:cNvPr id="7" name="Rectangle 6"/>
          <p:cNvSpPr/>
          <p:nvPr/>
        </p:nvSpPr>
        <p:spPr>
          <a:xfrm>
            <a:off x="1295400" y="2286000"/>
            <a:ext cx="1447800" cy="1524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65991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533400" y="685800"/>
            <a:ext cx="5867401" cy="6012181"/>
          </a:xfrm>
          <a:prstGeom prst="rect">
            <a:avLst/>
          </a:prstGeom>
          <a:noFill/>
          <a:ln w="9525">
            <a:solidFill>
              <a:schemeClr val="bg1">
                <a:lumMod val="65000"/>
              </a:schemeClr>
            </a:solidFill>
            <a:miter lim="800000"/>
            <a:headEnd/>
            <a:tailEnd/>
          </a:ln>
          <a:effectLst>
            <a:outerShdw blurRad="50800" dist="38100" dir="2700000" algn="tl" rotWithShape="0">
              <a:prstClr val="black">
                <a:alpha val="40000"/>
              </a:prstClr>
            </a:outerShdw>
          </a:effectLst>
        </p:spPr>
      </p:pic>
      <p:sp>
        <p:nvSpPr>
          <p:cNvPr id="35" name="TextBox 34"/>
          <p:cNvSpPr txBox="1"/>
          <p:nvPr/>
        </p:nvSpPr>
        <p:spPr>
          <a:xfrm>
            <a:off x="0" y="307319"/>
            <a:ext cx="9144000" cy="369332"/>
          </a:xfrm>
          <a:prstGeom prst="rect">
            <a:avLst/>
          </a:prstGeom>
          <a:noFill/>
        </p:spPr>
        <p:txBody>
          <a:bodyPr wrap="square" rtlCol="0">
            <a:spAutoFit/>
          </a:bodyPr>
          <a:lstStyle/>
          <a:p>
            <a:pPr algn="ctr"/>
            <a:r>
              <a:rPr lang="en-US" b="1" dirty="0" smtClean="0"/>
              <a:t>Serial Interfaces</a:t>
            </a:r>
            <a:endParaRPr lang="en-US" b="1" dirty="0"/>
          </a:p>
        </p:txBody>
      </p:sp>
      <p:sp>
        <p:nvSpPr>
          <p:cNvPr id="4" name="Oval 3"/>
          <p:cNvSpPr/>
          <p:nvPr/>
        </p:nvSpPr>
        <p:spPr>
          <a:xfrm>
            <a:off x="5943600" y="3810000"/>
            <a:ext cx="3810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447800" y="4038600"/>
            <a:ext cx="8382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Explosion 2 5"/>
          <p:cNvSpPr/>
          <p:nvPr/>
        </p:nvSpPr>
        <p:spPr>
          <a:xfrm>
            <a:off x="3048000" y="3200400"/>
            <a:ext cx="1828800" cy="1524000"/>
          </a:xfrm>
          <a:prstGeom prst="irregularSeal2">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Ok</a:t>
            </a:r>
            <a:endParaRPr lang="en-US" dirty="0"/>
          </a:p>
        </p:txBody>
      </p:sp>
    </p:spTree>
    <p:extLst>
      <p:ext uri="{BB962C8B-B14F-4D97-AF65-F5344CB8AC3E}">
        <p14:creationId xmlns:p14="http://schemas.microsoft.com/office/powerpoint/2010/main" val="100659916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533400" y="685800"/>
            <a:ext cx="5867401" cy="6012181"/>
          </a:xfrm>
          <a:prstGeom prst="rect">
            <a:avLst/>
          </a:prstGeom>
          <a:noFill/>
          <a:ln w="9525">
            <a:solidFill>
              <a:schemeClr val="bg1">
                <a:lumMod val="65000"/>
              </a:schemeClr>
            </a:solidFill>
            <a:miter lim="800000"/>
            <a:headEnd/>
            <a:tailEnd/>
          </a:ln>
          <a:effectLst>
            <a:outerShdw blurRad="50800" dist="38100" dir="2700000" algn="tl" rotWithShape="0">
              <a:prstClr val="black">
                <a:alpha val="40000"/>
              </a:prstClr>
            </a:outerShdw>
          </a:effectLst>
        </p:spPr>
      </p:pic>
      <p:sp>
        <p:nvSpPr>
          <p:cNvPr id="35" name="TextBox 34"/>
          <p:cNvSpPr txBox="1"/>
          <p:nvPr/>
        </p:nvSpPr>
        <p:spPr>
          <a:xfrm>
            <a:off x="0" y="307319"/>
            <a:ext cx="9144000" cy="369332"/>
          </a:xfrm>
          <a:prstGeom prst="rect">
            <a:avLst/>
          </a:prstGeom>
          <a:noFill/>
        </p:spPr>
        <p:txBody>
          <a:bodyPr wrap="square" rtlCol="0">
            <a:spAutoFit/>
          </a:bodyPr>
          <a:lstStyle/>
          <a:p>
            <a:pPr algn="ctr"/>
            <a:r>
              <a:rPr lang="en-US" b="1" dirty="0" smtClean="0"/>
              <a:t>Serial Interfaces</a:t>
            </a:r>
            <a:endParaRPr lang="en-US" b="1" dirty="0"/>
          </a:p>
        </p:txBody>
      </p:sp>
      <p:sp>
        <p:nvSpPr>
          <p:cNvPr id="5" name="Rectangle 4"/>
          <p:cNvSpPr/>
          <p:nvPr/>
        </p:nvSpPr>
        <p:spPr>
          <a:xfrm>
            <a:off x="838200" y="4724400"/>
            <a:ext cx="457200" cy="838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572000" y="1219200"/>
            <a:ext cx="4114800" cy="4267200"/>
          </a:xfrm>
          <a:prstGeom prst="rect">
            <a:avLst/>
          </a:prstGeom>
          <a:solidFill>
            <a:schemeClr val="bg1"/>
          </a:solidFill>
          <a:ln w="6350">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24400" y="1447800"/>
            <a:ext cx="3758487" cy="3477571"/>
          </a:xfrm>
          <a:prstGeom prst="rect">
            <a:avLst/>
          </a:prstGeom>
        </p:spPr>
      </p:pic>
      <p:sp>
        <p:nvSpPr>
          <p:cNvPr id="6" name="Explosion 2 5"/>
          <p:cNvSpPr/>
          <p:nvPr/>
        </p:nvSpPr>
        <p:spPr>
          <a:xfrm>
            <a:off x="6019800" y="4876800"/>
            <a:ext cx="2209800" cy="1752600"/>
          </a:xfrm>
          <a:prstGeom prst="irregularSeal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You need to set!</a:t>
            </a:r>
            <a:endParaRPr lang="en-US" dirty="0"/>
          </a:p>
        </p:txBody>
      </p:sp>
    </p:spTree>
    <p:extLst>
      <p:ext uri="{BB962C8B-B14F-4D97-AF65-F5344CB8AC3E}">
        <p14:creationId xmlns:p14="http://schemas.microsoft.com/office/powerpoint/2010/main" val="100659916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533400" y="685800"/>
            <a:ext cx="5867401" cy="6012181"/>
          </a:xfrm>
          <a:prstGeom prst="rect">
            <a:avLst/>
          </a:prstGeom>
          <a:noFill/>
          <a:ln w="9525">
            <a:solidFill>
              <a:schemeClr val="bg1">
                <a:lumMod val="65000"/>
              </a:schemeClr>
            </a:solidFill>
            <a:miter lim="800000"/>
            <a:headEnd/>
            <a:tailEnd/>
          </a:ln>
          <a:effectLst>
            <a:outerShdw blurRad="50800" dist="38100" dir="2700000" algn="tl" rotWithShape="0">
              <a:prstClr val="black">
                <a:alpha val="40000"/>
              </a:prstClr>
            </a:outerShdw>
          </a:effectLst>
        </p:spPr>
      </p:pic>
      <p:sp>
        <p:nvSpPr>
          <p:cNvPr id="35" name="TextBox 34"/>
          <p:cNvSpPr txBox="1"/>
          <p:nvPr/>
        </p:nvSpPr>
        <p:spPr>
          <a:xfrm>
            <a:off x="0" y="307319"/>
            <a:ext cx="9144000" cy="369332"/>
          </a:xfrm>
          <a:prstGeom prst="rect">
            <a:avLst/>
          </a:prstGeom>
          <a:noFill/>
        </p:spPr>
        <p:txBody>
          <a:bodyPr wrap="square" rtlCol="0">
            <a:spAutoFit/>
          </a:bodyPr>
          <a:lstStyle/>
          <a:p>
            <a:pPr algn="ctr"/>
            <a:r>
              <a:rPr lang="en-US" b="1" dirty="0" smtClean="0"/>
              <a:t>Serial Interfaces</a:t>
            </a:r>
            <a:endParaRPr lang="en-US" b="1" dirty="0"/>
          </a:p>
        </p:txBody>
      </p:sp>
      <p:sp>
        <p:nvSpPr>
          <p:cNvPr id="5" name="Rectangle 4"/>
          <p:cNvSpPr/>
          <p:nvPr/>
        </p:nvSpPr>
        <p:spPr>
          <a:xfrm>
            <a:off x="533400" y="6019800"/>
            <a:ext cx="5791200" cy="4572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Explosion 2 5"/>
          <p:cNvSpPr/>
          <p:nvPr/>
        </p:nvSpPr>
        <p:spPr>
          <a:xfrm>
            <a:off x="4114800" y="4495800"/>
            <a:ext cx="1828800" cy="1524000"/>
          </a:xfrm>
          <a:prstGeom prst="irregularSeal2">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Ok</a:t>
            </a:r>
            <a:endParaRPr lang="en-US" dirty="0"/>
          </a:p>
        </p:txBody>
      </p:sp>
    </p:spTree>
    <p:extLst>
      <p:ext uri="{BB962C8B-B14F-4D97-AF65-F5344CB8AC3E}">
        <p14:creationId xmlns:p14="http://schemas.microsoft.com/office/powerpoint/2010/main" val="100659916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307319"/>
            <a:ext cx="9144000" cy="369332"/>
          </a:xfrm>
          <a:prstGeom prst="rect">
            <a:avLst/>
          </a:prstGeom>
          <a:noFill/>
        </p:spPr>
        <p:txBody>
          <a:bodyPr wrap="square" rtlCol="0">
            <a:spAutoFit/>
          </a:bodyPr>
          <a:lstStyle/>
          <a:p>
            <a:pPr algn="ctr"/>
            <a:r>
              <a:rPr lang="en-US" b="1" dirty="0" smtClean="0"/>
              <a:t>Serial Interfaces</a:t>
            </a:r>
            <a:endParaRPr lang="en-US" b="1" dirty="0"/>
          </a:p>
        </p:txBody>
      </p:sp>
      <p:pic>
        <p:nvPicPr>
          <p:cNvPr id="2050" name="Picture 2"/>
          <p:cNvPicPr>
            <a:picLocks noChangeAspect="1" noChangeArrowheads="1"/>
          </p:cNvPicPr>
          <p:nvPr/>
        </p:nvPicPr>
        <p:blipFill>
          <a:blip r:embed="rId3" cstate="print"/>
          <a:srcRect/>
          <a:stretch>
            <a:fillRect/>
          </a:stretch>
        </p:blipFill>
        <p:spPr bwMode="auto">
          <a:xfrm>
            <a:off x="457200" y="762000"/>
            <a:ext cx="7343775" cy="2781300"/>
          </a:xfrm>
          <a:prstGeom prst="rect">
            <a:avLst/>
          </a:prstGeom>
          <a:noFill/>
          <a:ln w="9525">
            <a:solidFill>
              <a:schemeClr val="bg1">
                <a:lumMod val="65000"/>
              </a:schemeClr>
            </a:solidFill>
            <a:miter lim="800000"/>
            <a:headEnd/>
            <a:tailEnd/>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26141167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307319"/>
            <a:ext cx="9144000" cy="369332"/>
          </a:xfrm>
          <a:prstGeom prst="rect">
            <a:avLst/>
          </a:prstGeom>
          <a:noFill/>
        </p:spPr>
        <p:txBody>
          <a:bodyPr wrap="square" rtlCol="0">
            <a:spAutoFit/>
          </a:bodyPr>
          <a:lstStyle/>
          <a:p>
            <a:pPr algn="ctr"/>
            <a:r>
              <a:rPr lang="en-US" b="1" dirty="0" smtClean="0"/>
              <a:t>Serial Interfaces</a:t>
            </a:r>
            <a:endParaRPr lang="en-US" b="1" dirty="0"/>
          </a:p>
        </p:txBody>
      </p:sp>
      <p:pic>
        <p:nvPicPr>
          <p:cNvPr id="2050" name="Picture 2"/>
          <p:cNvPicPr>
            <a:picLocks noChangeAspect="1" noChangeArrowheads="1"/>
          </p:cNvPicPr>
          <p:nvPr/>
        </p:nvPicPr>
        <p:blipFill>
          <a:blip r:embed="rId3" cstate="print"/>
          <a:srcRect/>
          <a:stretch>
            <a:fillRect/>
          </a:stretch>
        </p:blipFill>
        <p:spPr bwMode="auto">
          <a:xfrm>
            <a:off x="457200" y="762000"/>
            <a:ext cx="7343775" cy="2781300"/>
          </a:xfrm>
          <a:prstGeom prst="rect">
            <a:avLst/>
          </a:prstGeom>
          <a:noFill/>
          <a:ln w="9525">
            <a:solidFill>
              <a:schemeClr val="bg1">
                <a:lumMod val="65000"/>
              </a:schemeClr>
            </a:solidFill>
            <a:miter lim="800000"/>
            <a:headEnd/>
            <a:tailEnd/>
          </a:ln>
          <a:effectLst>
            <a:outerShdw blurRad="50800" dist="38100" dir="2700000" algn="tl" rotWithShape="0">
              <a:prstClr val="black">
                <a:alpha val="40000"/>
              </a:prstClr>
            </a:outerShdw>
          </a:effectLst>
        </p:spPr>
      </p:pic>
      <p:sp>
        <p:nvSpPr>
          <p:cNvPr id="4" name="Rectangle 3"/>
          <p:cNvSpPr/>
          <p:nvPr/>
        </p:nvSpPr>
        <p:spPr>
          <a:xfrm>
            <a:off x="6858000" y="1143000"/>
            <a:ext cx="8382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828800" y="3200400"/>
            <a:ext cx="45720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xplosion 2 7"/>
          <p:cNvSpPr/>
          <p:nvPr/>
        </p:nvSpPr>
        <p:spPr>
          <a:xfrm>
            <a:off x="5486400" y="3886200"/>
            <a:ext cx="3048000" cy="2133600"/>
          </a:xfrm>
          <a:prstGeom prst="irregularSeal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You have to set Correct number!</a:t>
            </a:r>
            <a:endParaRPr lang="en-US" dirty="0"/>
          </a:p>
        </p:txBody>
      </p:sp>
    </p:spTree>
    <p:extLst>
      <p:ext uri="{BB962C8B-B14F-4D97-AF65-F5344CB8AC3E}">
        <p14:creationId xmlns:p14="http://schemas.microsoft.com/office/powerpoint/2010/main" val="32614116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381000" y="761999"/>
            <a:ext cx="8229600" cy="584775"/>
          </a:xfrm>
          <a:prstGeom prst="rect">
            <a:avLst/>
          </a:prstGeom>
        </p:spPr>
        <p:txBody>
          <a:bodyPr wrap="square">
            <a:spAutoFit/>
          </a:bodyPr>
          <a:lstStyle/>
          <a:p>
            <a:r>
              <a:rPr lang="en-US" sz="1600" b="1" dirty="0" smtClean="0"/>
              <a:t>The Serial Peripheral Interface bus (SPI) </a:t>
            </a:r>
            <a:r>
              <a:rPr lang="en-US" sz="1600" dirty="0" smtClean="0"/>
              <a:t>is a synchronous serial communication interface specification used for short distance communication, primarily in embedded systems. </a:t>
            </a:r>
          </a:p>
        </p:txBody>
      </p:sp>
      <p:sp>
        <p:nvSpPr>
          <p:cNvPr id="14" name="TextBox 13"/>
          <p:cNvSpPr txBox="1"/>
          <p:nvPr/>
        </p:nvSpPr>
        <p:spPr>
          <a:xfrm>
            <a:off x="426926" y="1476107"/>
            <a:ext cx="3699731" cy="2800767"/>
          </a:xfrm>
          <a:prstGeom prst="rect">
            <a:avLst/>
          </a:prstGeom>
          <a:noFill/>
        </p:spPr>
        <p:txBody>
          <a:bodyPr wrap="none" rtlCol="0">
            <a:spAutoFit/>
          </a:bodyPr>
          <a:lstStyle/>
          <a:p>
            <a:pPr marL="285750" indent="-285750">
              <a:buFont typeface="Wingdings" panose="05000000000000000000" pitchFamily="2" charset="2"/>
              <a:buChar char="q"/>
            </a:pPr>
            <a:r>
              <a:rPr lang="en-US" sz="1600" dirty="0" smtClean="0"/>
              <a:t>Developed by Motorola in the late 80’s</a:t>
            </a:r>
          </a:p>
          <a:p>
            <a:pPr marL="285750" indent="-285750">
              <a:buFont typeface="Wingdings" panose="05000000000000000000" pitchFamily="2" charset="2"/>
              <a:buChar char="q"/>
            </a:pPr>
            <a:r>
              <a:rPr lang="en-US" sz="1600" dirty="0" smtClean="0"/>
              <a:t>Become a de facto standard.</a:t>
            </a:r>
          </a:p>
          <a:p>
            <a:pPr marL="285750" indent="-285750">
              <a:buFont typeface="Wingdings" panose="05000000000000000000" pitchFamily="2" charset="2"/>
              <a:buChar char="q"/>
            </a:pPr>
            <a:r>
              <a:rPr lang="en-US" sz="1600" dirty="0" smtClean="0"/>
              <a:t>Master – Slave interface.</a:t>
            </a:r>
          </a:p>
          <a:p>
            <a:pPr marL="285750" indent="-285750">
              <a:buFont typeface="Wingdings" panose="05000000000000000000" pitchFamily="2" charset="2"/>
              <a:buChar char="q"/>
            </a:pPr>
            <a:r>
              <a:rPr lang="en-US" sz="1600" dirty="0" smtClean="0"/>
              <a:t>High speed (tenths of MHz).</a:t>
            </a:r>
          </a:p>
          <a:p>
            <a:pPr marL="285750" indent="-285750">
              <a:buFont typeface="Wingdings" panose="05000000000000000000" pitchFamily="2" charset="2"/>
              <a:buChar char="q"/>
            </a:pPr>
            <a:r>
              <a:rPr lang="en-US" sz="1600" dirty="0" smtClean="0"/>
              <a:t>-8, -16, -32 bits data. </a:t>
            </a:r>
          </a:p>
          <a:p>
            <a:pPr marL="285750" indent="-285750">
              <a:buFont typeface="Wingdings" panose="05000000000000000000" pitchFamily="2" charset="2"/>
              <a:buChar char="q"/>
            </a:pPr>
            <a:r>
              <a:rPr lang="en-US" sz="1600" dirty="0" smtClean="0"/>
              <a:t>Simple and reliable</a:t>
            </a:r>
          </a:p>
          <a:p>
            <a:pPr marL="285750" indent="-285750">
              <a:buFont typeface="Wingdings" panose="05000000000000000000" pitchFamily="2" charset="2"/>
              <a:buChar char="q"/>
            </a:pPr>
            <a:r>
              <a:rPr lang="en-US" sz="1600" dirty="0" smtClean="0"/>
              <a:t>Typical applications: </a:t>
            </a:r>
          </a:p>
          <a:p>
            <a:pPr marL="742950" lvl="1" indent="-285750">
              <a:buFont typeface="Wingdings" panose="05000000000000000000" pitchFamily="2" charset="2"/>
              <a:buChar char="§"/>
            </a:pPr>
            <a:r>
              <a:rPr lang="en-US" sz="1600" dirty="0" smtClean="0"/>
              <a:t>High speed ADCs and DACs.</a:t>
            </a:r>
          </a:p>
          <a:p>
            <a:pPr marL="742950" lvl="1" indent="-285750">
              <a:buFont typeface="Wingdings" panose="05000000000000000000" pitchFamily="2" charset="2"/>
              <a:buChar char="§"/>
            </a:pPr>
            <a:r>
              <a:rPr lang="en-US" sz="1600" dirty="0" smtClean="0"/>
              <a:t>Memory (serial RAM or ROM).</a:t>
            </a:r>
          </a:p>
          <a:p>
            <a:pPr marL="742950" lvl="1" indent="-285750">
              <a:buFont typeface="Wingdings" panose="05000000000000000000" pitchFamily="2" charset="2"/>
              <a:buChar char="§"/>
            </a:pPr>
            <a:r>
              <a:rPr lang="en-US" sz="1600" dirty="0" smtClean="0"/>
              <a:t>MMC or SD Cards.</a:t>
            </a:r>
          </a:p>
          <a:p>
            <a:pPr marL="742950" lvl="1" indent="-285750">
              <a:buFont typeface="Wingdings" panose="05000000000000000000" pitchFamily="2" charset="2"/>
              <a:buChar char="§"/>
            </a:pPr>
            <a:r>
              <a:rPr lang="en-US" sz="1600" dirty="0" smtClean="0"/>
              <a:t>LCD displays.</a:t>
            </a:r>
            <a:endParaRPr lang="en-US" sz="1600" dirty="0"/>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80369" y="1756907"/>
            <a:ext cx="3629025" cy="1133475"/>
          </a:xfrm>
          <a:prstGeom prst="rect">
            <a:avLst/>
          </a:prstGeom>
        </p:spPr>
      </p:pic>
      <p:sp>
        <p:nvSpPr>
          <p:cNvPr id="16" name="Rectangle 15"/>
          <p:cNvSpPr/>
          <p:nvPr/>
        </p:nvSpPr>
        <p:spPr>
          <a:xfrm>
            <a:off x="4126657" y="3076545"/>
            <a:ext cx="4724400" cy="1200329"/>
          </a:xfrm>
          <a:prstGeom prst="rect">
            <a:avLst/>
          </a:prstGeom>
        </p:spPr>
        <p:txBody>
          <a:bodyPr wrap="square">
            <a:spAutoFit/>
          </a:bodyPr>
          <a:lstStyle/>
          <a:p>
            <a:r>
              <a:rPr lang="en-US" sz="1600" dirty="0" smtClean="0"/>
              <a:t>The SPI bus typically specifies four logic signals:</a:t>
            </a:r>
          </a:p>
          <a:p>
            <a:pPr marL="285750" indent="-285750">
              <a:buFont typeface="Wingdings" panose="05000000000000000000" pitchFamily="2" charset="2"/>
              <a:buChar char="§"/>
            </a:pPr>
            <a:r>
              <a:rPr lang="en-US" sz="1400" b="1" dirty="0" smtClean="0"/>
              <a:t>SCLK</a:t>
            </a:r>
            <a:r>
              <a:rPr lang="en-US" sz="1400" dirty="0" smtClean="0"/>
              <a:t>: Serial Clock (output from master).</a:t>
            </a:r>
          </a:p>
          <a:p>
            <a:pPr marL="285750" indent="-285750">
              <a:buFont typeface="Wingdings" panose="05000000000000000000" pitchFamily="2" charset="2"/>
              <a:buChar char="§"/>
            </a:pPr>
            <a:r>
              <a:rPr lang="en-US" sz="1400" b="1" dirty="0" smtClean="0"/>
              <a:t>MOSI</a:t>
            </a:r>
            <a:r>
              <a:rPr lang="en-US" sz="1400" dirty="0" smtClean="0"/>
              <a:t>: Master Out Slave In (data output from master).</a:t>
            </a:r>
          </a:p>
          <a:p>
            <a:pPr marL="285750" indent="-285750">
              <a:buFont typeface="Wingdings" panose="05000000000000000000" pitchFamily="2" charset="2"/>
              <a:buChar char="§"/>
            </a:pPr>
            <a:r>
              <a:rPr lang="en-US" sz="1400" b="1" dirty="0" smtClean="0"/>
              <a:t>MISO</a:t>
            </a:r>
            <a:r>
              <a:rPr lang="en-US" sz="1400" dirty="0" smtClean="0"/>
              <a:t>: Master In Slave Out (data output from slave).</a:t>
            </a:r>
          </a:p>
          <a:p>
            <a:pPr marL="285750" indent="-285750">
              <a:buFont typeface="Wingdings" panose="05000000000000000000" pitchFamily="2" charset="2"/>
              <a:buChar char="§"/>
            </a:pPr>
            <a:r>
              <a:rPr lang="en-US" sz="1400" b="1" dirty="0" smtClean="0"/>
              <a:t>SS</a:t>
            </a:r>
            <a:r>
              <a:rPr lang="en-US" sz="1400" dirty="0" smtClean="0"/>
              <a:t>: Slave Select (often active low, output from master).</a:t>
            </a:r>
            <a:endParaRPr lang="en-US" sz="1400" dirty="0"/>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4162" y="4572000"/>
            <a:ext cx="4762500" cy="1905000"/>
          </a:xfrm>
          <a:prstGeom prst="rect">
            <a:avLst/>
          </a:prstGeom>
        </p:spPr>
      </p:pic>
      <p:sp>
        <p:nvSpPr>
          <p:cNvPr id="8" name="TextBox 7"/>
          <p:cNvSpPr txBox="1"/>
          <p:nvPr/>
        </p:nvSpPr>
        <p:spPr>
          <a:xfrm>
            <a:off x="0" y="307319"/>
            <a:ext cx="9144000" cy="369332"/>
          </a:xfrm>
          <a:prstGeom prst="rect">
            <a:avLst/>
          </a:prstGeom>
          <a:noFill/>
        </p:spPr>
        <p:txBody>
          <a:bodyPr wrap="square" rtlCol="0">
            <a:spAutoFit/>
          </a:bodyPr>
          <a:lstStyle/>
          <a:p>
            <a:pPr algn="ctr"/>
            <a:r>
              <a:rPr lang="en-US" b="1" dirty="0" smtClean="0"/>
              <a:t>Serial Interfaces</a:t>
            </a:r>
            <a:endParaRPr lang="en-US" b="1" dirty="0"/>
          </a:p>
        </p:txBody>
      </p:sp>
    </p:spTree>
    <p:extLst>
      <p:ext uri="{BB962C8B-B14F-4D97-AF65-F5344CB8AC3E}">
        <p14:creationId xmlns:p14="http://schemas.microsoft.com/office/powerpoint/2010/main" val="11964555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307319"/>
            <a:ext cx="9144000" cy="369332"/>
          </a:xfrm>
          <a:prstGeom prst="rect">
            <a:avLst/>
          </a:prstGeom>
          <a:noFill/>
        </p:spPr>
        <p:txBody>
          <a:bodyPr wrap="square" rtlCol="0">
            <a:spAutoFit/>
          </a:bodyPr>
          <a:lstStyle/>
          <a:p>
            <a:pPr algn="ctr"/>
            <a:r>
              <a:rPr lang="en-US" b="1" dirty="0" smtClean="0"/>
              <a:t>Serial Interfaces</a:t>
            </a:r>
            <a:endParaRPr lang="en-US" b="1" dirty="0"/>
          </a:p>
        </p:txBody>
      </p:sp>
      <p:pic>
        <p:nvPicPr>
          <p:cNvPr id="3074" name="Picture 2"/>
          <p:cNvPicPr>
            <a:picLocks noChangeAspect="1" noChangeArrowheads="1"/>
          </p:cNvPicPr>
          <p:nvPr/>
        </p:nvPicPr>
        <p:blipFill>
          <a:blip r:embed="rId3" cstate="print"/>
          <a:srcRect/>
          <a:stretch>
            <a:fillRect/>
          </a:stretch>
        </p:blipFill>
        <p:spPr bwMode="auto">
          <a:xfrm>
            <a:off x="762000" y="914400"/>
            <a:ext cx="6448198" cy="3581399"/>
          </a:xfrm>
          <a:prstGeom prst="rect">
            <a:avLst/>
          </a:prstGeom>
          <a:noFill/>
          <a:ln w="9525">
            <a:solidFill>
              <a:schemeClr val="bg1">
                <a:lumMod val="65000"/>
              </a:schemeClr>
            </a:solidFill>
            <a:miter lim="800000"/>
            <a:headEnd/>
            <a:tailEnd/>
          </a:ln>
          <a:effectLst>
            <a:outerShdw blurRad="50800" dist="38100" dir="2700000" algn="tl" rotWithShape="0">
              <a:prstClr val="black">
                <a:alpha val="40000"/>
              </a:prstClr>
            </a:outerShdw>
          </a:effectLst>
        </p:spPr>
      </p:pic>
      <p:sp>
        <p:nvSpPr>
          <p:cNvPr id="9" name="Rectangle 8"/>
          <p:cNvSpPr/>
          <p:nvPr/>
        </p:nvSpPr>
        <p:spPr>
          <a:xfrm>
            <a:off x="762000" y="2133600"/>
            <a:ext cx="6248400"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xplosion 2 9"/>
          <p:cNvSpPr/>
          <p:nvPr/>
        </p:nvSpPr>
        <p:spPr>
          <a:xfrm>
            <a:off x="4724400" y="4572000"/>
            <a:ext cx="3962400" cy="2133600"/>
          </a:xfrm>
          <a:prstGeom prst="irregularSeal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Set all other registers first!</a:t>
            </a:r>
            <a:endParaRPr lang="en-US" dirty="0"/>
          </a:p>
        </p:txBody>
      </p:sp>
    </p:spTree>
    <p:extLst>
      <p:ext uri="{BB962C8B-B14F-4D97-AF65-F5344CB8AC3E}">
        <p14:creationId xmlns:p14="http://schemas.microsoft.com/office/powerpoint/2010/main" val="326141167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307319"/>
            <a:ext cx="9144000" cy="369332"/>
          </a:xfrm>
          <a:prstGeom prst="rect">
            <a:avLst/>
          </a:prstGeom>
          <a:noFill/>
        </p:spPr>
        <p:txBody>
          <a:bodyPr wrap="square" rtlCol="0">
            <a:spAutoFit/>
          </a:bodyPr>
          <a:lstStyle/>
          <a:p>
            <a:pPr algn="ctr"/>
            <a:r>
              <a:rPr lang="en-US" b="1" dirty="0" smtClean="0"/>
              <a:t>Serial Interfaces</a:t>
            </a:r>
            <a:endParaRPr lang="en-US" b="1" dirty="0"/>
          </a:p>
        </p:txBody>
      </p:sp>
      <p:pic>
        <p:nvPicPr>
          <p:cNvPr id="4098" name="Picture 2"/>
          <p:cNvPicPr>
            <a:picLocks noChangeAspect="1" noChangeArrowheads="1"/>
          </p:cNvPicPr>
          <p:nvPr/>
        </p:nvPicPr>
        <p:blipFill>
          <a:blip r:embed="rId3" cstate="print"/>
          <a:srcRect/>
          <a:stretch>
            <a:fillRect/>
          </a:stretch>
        </p:blipFill>
        <p:spPr bwMode="auto">
          <a:xfrm>
            <a:off x="685800" y="914400"/>
            <a:ext cx="6858000" cy="2436628"/>
          </a:xfrm>
          <a:prstGeom prst="rect">
            <a:avLst/>
          </a:prstGeom>
          <a:noFill/>
          <a:ln w="9525">
            <a:solidFill>
              <a:schemeClr val="bg1">
                <a:lumMod val="65000"/>
              </a:schemeClr>
            </a:solidFill>
            <a:miter lim="800000"/>
            <a:headEnd/>
            <a:tailEnd/>
          </a:ln>
          <a:effectLst>
            <a:outerShdw blurRad="50800" dist="38100" dir="2700000" algn="tl" rotWithShape="0">
              <a:prstClr val="black">
                <a:alpha val="40000"/>
              </a:prstClr>
            </a:outerShdw>
          </a:effectLst>
        </p:spPr>
      </p:pic>
      <p:pic>
        <p:nvPicPr>
          <p:cNvPr id="4099" name="Picture 3"/>
          <p:cNvPicPr>
            <a:picLocks noChangeAspect="1" noChangeArrowheads="1"/>
          </p:cNvPicPr>
          <p:nvPr/>
        </p:nvPicPr>
        <p:blipFill>
          <a:blip r:embed="rId4" cstate="print"/>
          <a:srcRect/>
          <a:stretch>
            <a:fillRect/>
          </a:stretch>
        </p:blipFill>
        <p:spPr bwMode="auto">
          <a:xfrm>
            <a:off x="1066800" y="3657600"/>
            <a:ext cx="7353300" cy="2171700"/>
          </a:xfrm>
          <a:prstGeom prst="rect">
            <a:avLst/>
          </a:prstGeom>
          <a:noFill/>
          <a:ln w="9525">
            <a:solidFill>
              <a:schemeClr val="bg1">
                <a:lumMod val="65000"/>
              </a:schemeClr>
            </a:solidFill>
            <a:miter lim="800000"/>
            <a:headEnd/>
            <a:tailEnd/>
          </a:ln>
          <a:effectLst>
            <a:outerShdw blurRad="50800" dist="38100" dir="2700000" algn="tl" rotWithShape="0">
              <a:prstClr val="black">
                <a:alpha val="40000"/>
              </a:prstClr>
            </a:outerShdw>
          </a:effectLst>
        </p:spPr>
      </p:pic>
      <p:sp>
        <p:nvSpPr>
          <p:cNvPr id="8" name="Rectangle 7"/>
          <p:cNvSpPr/>
          <p:nvPr/>
        </p:nvSpPr>
        <p:spPr>
          <a:xfrm>
            <a:off x="1066800" y="5181600"/>
            <a:ext cx="7239000" cy="3810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800600" y="6019800"/>
            <a:ext cx="2442848" cy="369332"/>
          </a:xfrm>
          <a:prstGeom prst="rect">
            <a:avLst/>
          </a:prstGeom>
          <a:noFill/>
        </p:spPr>
        <p:txBody>
          <a:bodyPr wrap="none" rtlCol="0">
            <a:spAutoFit/>
          </a:bodyPr>
          <a:lstStyle/>
          <a:p>
            <a:r>
              <a:rPr lang="en-US" b="1" dirty="0" smtClean="0"/>
              <a:t>Wait until ‘0’ in BSY bit!</a:t>
            </a:r>
            <a:endParaRPr lang="en-US" b="1" dirty="0"/>
          </a:p>
        </p:txBody>
      </p:sp>
    </p:spTree>
    <p:extLst>
      <p:ext uri="{BB962C8B-B14F-4D97-AF65-F5344CB8AC3E}">
        <p14:creationId xmlns:p14="http://schemas.microsoft.com/office/powerpoint/2010/main" val="326141167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33400"/>
            <a:ext cx="9144000" cy="307777"/>
          </a:xfrm>
          <a:prstGeom prst="rect">
            <a:avLst/>
          </a:prstGeom>
        </p:spPr>
        <p:txBody>
          <a:bodyPr wrap="square">
            <a:spAutoFit/>
          </a:bodyPr>
          <a:lstStyle/>
          <a:p>
            <a:pPr algn="ctr"/>
            <a:r>
              <a:rPr lang="en-US" sz="1400" b="1" dirty="0" smtClean="0"/>
              <a:t>Power Control</a:t>
            </a:r>
            <a:endParaRPr lang="en-US" sz="1400" dirty="0"/>
          </a:p>
        </p:txBody>
      </p:sp>
      <p:sp>
        <p:nvSpPr>
          <p:cNvPr id="39" name="Rectangle 38"/>
          <p:cNvSpPr/>
          <p:nvPr/>
        </p:nvSpPr>
        <p:spPr>
          <a:xfrm>
            <a:off x="0" y="228600"/>
            <a:ext cx="9144000" cy="369332"/>
          </a:xfrm>
          <a:prstGeom prst="rect">
            <a:avLst/>
          </a:prstGeom>
        </p:spPr>
        <p:txBody>
          <a:bodyPr wrap="square">
            <a:spAutoFit/>
          </a:bodyPr>
          <a:lstStyle/>
          <a:p>
            <a:pPr algn="ctr"/>
            <a:r>
              <a:rPr lang="en-US" b="1" dirty="0" smtClean="0"/>
              <a:t>System and clock control</a:t>
            </a:r>
            <a:endParaRPr lang="en-US" dirty="0"/>
          </a:p>
        </p:txBody>
      </p:sp>
      <p:sp>
        <p:nvSpPr>
          <p:cNvPr id="9" name="Rectangle 8"/>
          <p:cNvSpPr/>
          <p:nvPr/>
        </p:nvSpPr>
        <p:spPr>
          <a:xfrm>
            <a:off x="673608" y="2342484"/>
            <a:ext cx="990600" cy="9906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CPU</a:t>
            </a:r>
            <a:endParaRPr lang="en-US" dirty="0"/>
          </a:p>
        </p:txBody>
      </p:sp>
      <p:sp>
        <p:nvSpPr>
          <p:cNvPr id="10" name="Pentagon 9"/>
          <p:cNvSpPr/>
          <p:nvPr/>
        </p:nvSpPr>
        <p:spPr>
          <a:xfrm>
            <a:off x="1295400" y="990600"/>
            <a:ext cx="978408" cy="484632"/>
          </a:xfrm>
          <a:prstGeom prst="homePlat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ADC</a:t>
            </a:r>
            <a:endParaRPr lang="en-US" dirty="0"/>
          </a:p>
        </p:txBody>
      </p:sp>
      <p:sp>
        <p:nvSpPr>
          <p:cNvPr id="11" name="Isosceles Triangle 10"/>
          <p:cNvSpPr/>
          <p:nvPr/>
        </p:nvSpPr>
        <p:spPr>
          <a:xfrm rot="5400000">
            <a:off x="1286256" y="4129844"/>
            <a:ext cx="1060704" cy="914400"/>
          </a:xfrm>
          <a:prstGeom prst="triangl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p>
        </p:txBody>
      </p:sp>
      <p:sp>
        <p:nvSpPr>
          <p:cNvPr id="12" name="Flowchart: Process 11"/>
          <p:cNvSpPr/>
          <p:nvPr/>
        </p:nvSpPr>
        <p:spPr>
          <a:xfrm>
            <a:off x="2654808" y="2209800"/>
            <a:ext cx="914400" cy="478440"/>
          </a:xfrm>
          <a:prstGeom prst="flowChartProcess">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dirty="0" smtClean="0"/>
              <a:t>SSP0</a:t>
            </a:r>
            <a:endParaRPr lang="en-US" sz="1400" dirty="0"/>
          </a:p>
        </p:txBody>
      </p:sp>
      <p:sp>
        <p:nvSpPr>
          <p:cNvPr id="13" name="Flowchart: Process 12"/>
          <p:cNvSpPr/>
          <p:nvPr/>
        </p:nvSpPr>
        <p:spPr>
          <a:xfrm>
            <a:off x="2654808" y="3180954"/>
            <a:ext cx="914400" cy="478440"/>
          </a:xfrm>
          <a:prstGeom prst="flowChartProcess">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400" dirty="0" smtClean="0"/>
              <a:t>Ethernet</a:t>
            </a:r>
            <a:endParaRPr lang="en-US" sz="1400" dirty="0"/>
          </a:p>
        </p:txBody>
      </p:sp>
      <p:cxnSp>
        <p:nvCxnSpPr>
          <p:cNvPr id="14" name="Straight Connector 13"/>
          <p:cNvCxnSpPr/>
          <p:nvPr/>
        </p:nvCxnSpPr>
        <p:spPr>
          <a:xfrm>
            <a:off x="749808" y="4343400"/>
            <a:ext cx="6096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749808" y="4876800"/>
            <a:ext cx="6096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11" idx="0"/>
          </p:cNvCxnSpPr>
          <p:nvPr/>
        </p:nvCxnSpPr>
        <p:spPr>
          <a:xfrm>
            <a:off x="2273808" y="4587044"/>
            <a:ext cx="381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1678296" y="1475232"/>
            <a:ext cx="762" cy="431657"/>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1526658" y="1906889"/>
            <a:ext cx="15163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1054608" y="1905000"/>
            <a:ext cx="304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054608" y="1905000"/>
            <a:ext cx="0" cy="437484"/>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V="1">
            <a:off x="1359408" y="1691060"/>
            <a:ext cx="167250" cy="215829"/>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1680947" y="2449020"/>
            <a:ext cx="21375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12" idx="1"/>
          </p:cNvCxnSpPr>
          <p:nvPr/>
        </p:nvCxnSpPr>
        <p:spPr>
          <a:xfrm flipH="1">
            <a:off x="2121408" y="2449020"/>
            <a:ext cx="533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678677" y="3180954"/>
            <a:ext cx="21602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13" idx="1"/>
          </p:cNvCxnSpPr>
          <p:nvPr/>
        </p:nvCxnSpPr>
        <p:spPr>
          <a:xfrm flipH="1">
            <a:off x="2464308" y="3420174"/>
            <a:ext cx="1905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V="1">
            <a:off x="2464308" y="3180954"/>
            <a:ext cx="0" cy="239220"/>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H="1">
            <a:off x="2121408" y="3180954"/>
            <a:ext cx="3429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9" idx="2"/>
          </p:cNvCxnSpPr>
          <p:nvPr/>
        </p:nvCxnSpPr>
        <p:spPr>
          <a:xfrm>
            <a:off x="1168908" y="3333084"/>
            <a:ext cx="0" cy="326310"/>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1168908" y="3659394"/>
            <a:ext cx="1905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1571535" y="3659394"/>
            <a:ext cx="1853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1756880" y="3659394"/>
            <a:ext cx="0" cy="6078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flipV="1">
            <a:off x="1894697" y="2286000"/>
            <a:ext cx="150511" cy="163020"/>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1894697" y="3048000"/>
            <a:ext cx="226711" cy="132954"/>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flipV="1">
            <a:off x="1359408" y="3496239"/>
            <a:ext cx="212127" cy="163155"/>
          </a:xfrm>
          <a:prstGeom prst="line">
            <a:avLst/>
          </a:prstGeom>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1056967" y="4056692"/>
            <a:ext cx="300082" cy="369332"/>
          </a:xfrm>
          <a:prstGeom prst="rect">
            <a:avLst/>
          </a:prstGeom>
          <a:noFill/>
        </p:spPr>
        <p:txBody>
          <a:bodyPr wrap="none" rtlCol="0">
            <a:spAutoFit/>
          </a:bodyPr>
          <a:lstStyle/>
          <a:p>
            <a:r>
              <a:rPr lang="en-US" b="1" dirty="0" smtClean="0"/>
              <a:t>+</a:t>
            </a:r>
            <a:endParaRPr lang="en-US" b="1" dirty="0"/>
          </a:p>
        </p:txBody>
      </p:sp>
      <p:sp>
        <p:nvSpPr>
          <p:cNvPr id="36" name="TextBox 35"/>
          <p:cNvSpPr txBox="1"/>
          <p:nvPr/>
        </p:nvSpPr>
        <p:spPr>
          <a:xfrm>
            <a:off x="1059326" y="4589392"/>
            <a:ext cx="255198" cy="369332"/>
          </a:xfrm>
          <a:prstGeom prst="rect">
            <a:avLst/>
          </a:prstGeom>
          <a:noFill/>
        </p:spPr>
        <p:txBody>
          <a:bodyPr wrap="none" rtlCol="0">
            <a:spAutoFit/>
          </a:bodyPr>
          <a:lstStyle/>
          <a:p>
            <a:r>
              <a:rPr lang="en-US" b="1" dirty="0" smtClean="0"/>
              <a:t>-</a:t>
            </a:r>
            <a:endParaRPr lang="en-US" b="1" dirty="0"/>
          </a:p>
        </p:txBody>
      </p:sp>
      <p:sp>
        <p:nvSpPr>
          <p:cNvPr id="37" name="TextBox 36"/>
          <p:cNvSpPr txBox="1"/>
          <p:nvPr/>
        </p:nvSpPr>
        <p:spPr>
          <a:xfrm>
            <a:off x="1437434" y="4426024"/>
            <a:ext cx="532518" cy="307777"/>
          </a:xfrm>
          <a:prstGeom prst="rect">
            <a:avLst/>
          </a:prstGeom>
          <a:noFill/>
        </p:spPr>
        <p:txBody>
          <a:bodyPr wrap="none" rtlCol="0">
            <a:spAutoFit/>
          </a:bodyPr>
          <a:lstStyle/>
          <a:p>
            <a:r>
              <a:rPr lang="en-US" sz="1400" b="1" dirty="0" smtClean="0">
                <a:solidFill>
                  <a:schemeClr val="bg1"/>
                </a:solidFill>
              </a:rPr>
              <a:t>CMP</a:t>
            </a:r>
            <a:endParaRPr lang="en-US" sz="1400" b="1" dirty="0">
              <a:solidFill>
                <a:schemeClr val="bg1"/>
              </a:solidFill>
            </a:endParaRPr>
          </a:p>
        </p:txBody>
      </p:sp>
      <p:pic>
        <p:nvPicPr>
          <p:cNvPr id="2050" name="Picture 2"/>
          <p:cNvPicPr>
            <a:picLocks noChangeAspect="1" noChangeArrowheads="1"/>
          </p:cNvPicPr>
          <p:nvPr/>
        </p:nvPicPr>
        <p:blipFill>
          <a:blip r:embed="rId2" cstate="print"/>
          <a:srcRect b="65677"/>
          <a:stretch>
            <a:fillRect/>
          </a:stretch>
        </p:blipFill>
        <p:spPr bwMode="auto">
          <a:xfrm>
            <a:off x="3657600" y="2286000"/>
            <a:ext cx="5238023" cy="1281456"/>
          </a:xfrm>
          <a:prstGeom prst="rect">
            <a:avLst/>
          </a:prstGeom>
          <a:noFill/>
          <a:ln w="9525">
            <a:solidFill>
              <a:schemeClr val="bg1">
                <a:lumMod val="75000"/>
              </a:schemeClr>
            </a:solidFill>
            <a:miter lim="800000"/>
            <a:headEnd/>
            <a:tailEnd/>
          </a:ln>
          <a:effectLst>
            <a:outerShdw blurRad="50800" dist="38100" dir="2700000" algn="tl" rotWithShape="0">
              <a:prstClr val="black">
                <a:alpha val="40000"/>
              </a:prstClr>
            </a:outerShdw>
          </a:effectLst>
        </p:spPr>
      </p:pic>
      <p:sp>
        <p:nvSpPr>
          <p:cNvPr id="40" name="Rectangle 39"/>
          <p:cNvSpPr/>
          <p:nvPr/>
        </p:nvSpPr>
        <p:spPr>
          <a:xfrm>
            <a:off x="3733800" y="990600"/>
            <a:ext cx="4419600" cy="523220"/>
          </a:xfrm>
          <a:prstGeom prst="rect">
            <a:avLst/>
          </a:prstGeom>
        </p:spPr>
        <p:txBody>
          <a:bodyPr wrap="square">
            <a:spAutoFit/>
          </a:bodyPr>
          <a:lstStyle/>
          <a:p>
            <a:pPr marL="285750" indent="-285750"/>
            <a:r>
              <a:rPr lang="en-US" sz="1400" b="1" dirty="0" smtClean="0"/>
              <a:t>3.3.2.2 Power Control for Peripherals register.</a:t>
            </a:r>
            <a:endParaRPr lang="en-US" sz="1400" dirty="0" smtClean="0"/>
          </a:p>
          <a:p>
            <a:pPr marL="285750" indent="-285750"/>
            <a:r>
              <a:rPr lang="en-US" sz="1400" b="1" dirty="0" smtClean="0"/>
              <a:t>UM10562.pdf</a:t>
            </a:r>
            <a:r>
              <a:rPr lang="en-US" sz="1400" dirty="0" smtClean="0"/>
              <a:t> - </a:t>
            </a:r>
            <a:r>
              <a:rPr lang="en-US" sz="1400" b="1" dirty="0" smtClean="0"/>
              <a:t>LPC408x/407x User manual</a:t>
            </a:r>
            <a:r>
              <a:rPr lang="en-US" sz="1400" dirty="0" smtClean="0"/>
              <a:t>. Page 29</a:t>
            </a:r>
          </a:p>
        </p:txBody>
      </p:sp>
      <p:sp>
        <p:nvSpPr>
          <p:cNvPr id="44" name="TextBox 43"/>
          <p:cNvSpPr txBox="1"/>
          <p:nvPr/>
        </p:nvSpPr>
        <p:spPr>
          <a:xfrm>
            <a:off x="3810000" y="1676400"/>
            <a:ext cx="2396938" cy="307777"/>
          </a:xfrm>
          <a:prstGeom prst="rect">
            <a:avLst/>
          </a:prstGeom>
          <a:noFill/>
        </p:spPr>
        <p:txBody>
          <a:bodyPr wrap="none" rtlCol="0">
            <a:spAutoFit/>
          </a:bodyPr>
          <a:lstStyle/>
          <a:p>
            <a:r>
              <a:rPr lang="en-US" sz="1400" b="1" dirty="0" smtClean="0"/>
              <a:t>PCONP – address 0x400FC0C4</a:t>
            </a:r>
            <a:endParaRPr lang="en-US" sz="1400" b="1" dirty="0"/>
          </a:p>
        </p:txBody>
      </p:sp>
      <p:pic>
        <p:nvPicPr>
          <p:cNvPr id="5122" name="Picture 2"/>
          <p:cNvPicPr>
            <a:picLocks noChangeAspect="1" noChangeArrowheads="1"/>
          </p:cNvPicPr>
          <p:nvPr/>
        </p:nvPicPr>
        <p:blipFill>
          <a:blip r:embed="rId3" cstate="print"/>
          <a:srcRect/>
          <a:stretch>
            <a:fillRect/>
          </a:stretch>
        </p:blipFill>
        <p:spPr bwMode="auto">
          <a:xfrm>
            <a:off x="3615557" y="3733800"/>
            <a:ext cx="5299843" cy="1168786"/>
          </a:xfrm>
          <a:prstGeom prst="rect">
            <a:avLst/>
          </a:prstGeom>
          <a:noFill/>
          <a:ln w="9525">
            <a:solidFill>
              <a:schemeClr val="bg1">
                <a:lumMod val="65000"/>
              </a:schemeClr>
            </a:solidFill>
            <a:miter lim="800000"/>
            <a:headEnd/>
            <a:tailEnd/>
          </a:ln>
          <a:effectLst>
            <a:outerShdw blurRad="50800" dist="38100" dir="2700000" algn="tl" rotWithShape="0">
              <a:prstClr val="black">
                <a:alpha val="40000"/>
              </a:prstClr>
            </a:outerShdw>
          </a:effectLst>
        </p:spPr>
      </p:pic>
      <p:sp>
        <p:nvSpPr>
          <p:cNvPr id="38" name="Rectangle 37"/>
          <p:cNvSpPr/>
          <p:nvPr/>
        </p:nvSpPr>
        <p:spPr>
          <a:xfrm>
            <a:off x="3657600" y="3962400"/>
            <a:ext cx="51816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76378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33400"/>
            <a:ext cx="9144000" cy="307777"/>
          </a:xfrm>
          <a:prstGeom prst="rect">
            <a:avLst/>
          </a:prstGeom>
        </p:spPr>
        <p:txBody>
          <a:bodyPr wrap="square">
            <a:spAutoFit/>
          </a:bodyPr>
          <a:lstStyle/>
          <a:p>
            <a:pPr algn="ctr"/>
            <a:r>
              <a:rPr lang="en-US" sz="1400" b="1" dirty="0" smtClean="0"/>
              <a:t>Power Control</a:t>
            </a:r>
            <a:endParaRPr lang="en-US" sz="1400" dirty="0"/>
          </a:p>
        </p:txBody>
      </p:sp>
      <p:sp>
        <p:nvSpPr>
          <p:cNvPr id="39" name="Rectangle 38"/>
          <p:cNvSpPr/>
          <p:nvPr/>
        </p:nvSpPr>
        <p:spPr>
          <a:xfrm>
            <a:off x="0" y="228600"/>
            <a:ext cx="9144000" cy="369332"/>
          </a:xfrm>
          <a:prstGeom prst="rect">
            <a:avLst/>
          </a:prstGeom>
        </p:spPr>
        <p:txBody>
          <a:bodyPr wrap="square">
            <a:spAutoFit/>
          </a:bodyPr>
          <a:lstStyle/>
          <a:p>
            <a:pPr algn="ctr"/>
            <a:r>
              <a:rPr lang="en-US" b="1" dirty="0" smtClean="0"/>
              <a:t>System and clock control</a:t>
            </a:r>
            <a:endParaRPr lang="en-US" dirty="0"/>
          </a:p>
        </p:txBody>
      </p:sp>
      <p:sp>
        <p:nvSpPr>
          <p:cNvPr id="38" name="TextBox 37"/>
          <p:cNvSpPr txBox="1"/>
          <p:nvPr/>
        </p:nvSpPr>
        <p:spPr>
          <a:xfrm>
            <a:off x="533400" y="914400"/>
            <a:ext cx="2522787" cy="369332"/>
          </a:xfrm>
          <a:prstGeom prst="rect">
            <a:avLst/>
          </a:prstGeom>
          <a:noFill/>
        </p:spPr>
        <p:txBody>
          <a:bodyPr wrap="square" rtlCol="0">
            <a:spAutoFit/>
          </a:bodyPr>
          <a:lstStyle/>
          <a:p>
            <a:pPr marL="285750" indent="-285750">
              <a:buFont typeface="Wingdings" panose="05000000000000000000" pitchFamily="2" charset="2"/>
              <a:buChar char="q"/>
            </a:pPr>
            <a:r>
              <a:rPr lang="en-US" b="1" dirty="0" smtClean="0">
                <a:latin typeface="+mj-lt"/>
                <a:cs typeface="Consolas" pitchFamily="49" charset="0"/>
              </a:rPr>
              <a:t>Using  </a:t>
            </a:r>
            <a:r>
              <a:rPr lang="en-US" b="1" dirty="0" smtClean="0">
                <a:solidFill>
                  <a:srgbClr val="0070C0"/>
                </a:solidFill>
                <a:latin typeface="Consolas" pitchFamily="49" charset="0"/>
                <a:cs typeface="Consolas" pitchFamily="49" charset="0"/>
              </a:rPr>
              <a:t>GET</a:t>
            </a:r>
            <a:r>
              <a:rPr lang="en-US" b="1" dirty="0" smtClean="0">
                <a:latin typeface="Consolas" pitchFamily="49" charset="0"/>
                <a:cs typeface="Consolas" pitchFamily="49" charset="0"/>
              </a:rPr>
              <a:t> BOARD.S</a:t>
            </a:r>
            <a:endParaRPr lang="en-US" b="1" dirty="0">
              <a:latin typeface="Consolas" pitchFamily="49" charset="0"/>
              <a:cs typeface="Consolas" pitchFamily="49" charset="0"/>
            </a:endParaRPr>
          </a:p>
        </p:txBody>
      </p:sp>
      <p:cxnSp>
        <p:nvCxnSpPr>
          <p:cNvPr id="41" name="Straight Arrow Connector 40"/>
          <p:cNvCxnSpPr>
            <a:stCxn id="38" idx="3"/>
          </p:cNvCxnSpPr>
          <p:nvPr/>
        </p:nvCxnSpPr>
        <p:spPr>
          <a:xfrm>
            <a:off x="3056187" y="1099066"/>
            <a:ext cx="11430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279795" y="914400"/>
            <a:ext cx="1577676" cy="369332"/>
          </a:xfrm>
          <a:prstGeom prst="rect">
            <a:avLst/>
          </a:prstGeom>
          <a:noFill/>
        </p:spPr>
        <p:txBody>
          <a:bodyPr wrap="none" rtlCol="0">
            <a:spAutoFit/>
          </a:bodyPr>
          <a:lstStyle/>
          <a:p>
            <a:r>
              <a:rPr lang="en-US" b="1" dirty="0" smtClean="0">
                <a:latin typeface="Consolas" panose="020B0609020204030204" pitchFamily="49" charset="0"/>
                <a:cs typeface="Consolas" panose="020B0609020204030204" pitchFamily="49" charset="0"/>
              </a:rPr>
              <a:t>SYSCTLDEF.S</a:t>
            </a:r>
            <a:endParaRPr lang="en-US" b="1" dirty="0">
              <a:latin typeface="Consolas" panose="020B0609020204030204" pitchFamily="49" charset="0"/>
              <a:cs typeface="Consolas" panose="020B0609020204030204" pitchFamily="49" charset="0"/>
            </a:endParaRPr>
          </a:p>
        </p:txBody>
      </p:sp>
      <p:sp>
        <p:nvSpPr>
          <p:cNvPr id="43" name="Rectangle 42"/>
          <p:cNvSpPr/>
          <p:nvPr/>
        </p:nvSpPr>
        <p:spPr>
          <a:xfrm>
            <a:off x="609600" y="1295400"/>
            <a:ext cx="3048000" cy="2723823"/>
          </a:xfrm>
          <a:prstGeom prst="rect">
            <a:avLst/>
          </a:prstGeom>
        </p:spPr>
        <p:txBody>
          <a:bodyPr wrap="square">
            <a:spAutoFit/>
          </a:bodyPr>
          <a:lstStyle/>
          <a:p>
            <a:r>
              <a:rPr lang="en-US" sz="900" b="1" dirty="0" smtClean="0">
                <a:solidFill>
                  <a:schemeClr val="bg1">
                    <a:lumMod val="50000"/>
                  </a:schemeClr>
                </a:solidFill>
                <a:latin typeface="Consolas" pitchFamily="49" charset="0"/>
                <a:cs typeface="Consolas" pitchFamily="49" charset="0"/>
              </a:rPr>
              <a:t>; ---------- Absolute addresses ------------</a:t>
            </a:r>
          </a:p>
          <a:p>
            <a:r>
              <a:rPr lang="en-US" sz="900" b="1" dirty="0" smtClean="0">
                <a:latin typeface="Consolas" pitchFamily="49" charset="0"/>
                <a:cs typeface="Consolas" pitchFamily="49" charset="0"/>
              </a:rPr>
              <a:t>...</a:t>
            </a:r>
          </a:p>
          <a:p>
            <a:r>
              <a:rPr lang="en-US" sz="900" b="1" dirty="0" smtClean="0">
                <a:latin typeface="Consolas" pitchFamily="49" charset="0"/>
                <a:cs typeface="Consolas" pitchFamily="49" charset="0"/>
              </a:rPr>
              <a:t>SYSR_PCONP	   </a:t>
            </a:r>
            <a:r>
              <a:rPr lang="en-US" sz="900" b="1" dirty="0" smtClean="0">
                <a:solidFill>
                  <a:srgbClr val="0070C0"/>
                </a:solidFill>
                <a:latin typeface="Consolas" pitchFamily="49" charset="0"/>
                <a:cs typeface="Consolas" pitchFamily="49" charset="0"/>
              </a:rPr>
              <a:t>EQU</a:t>
            </a:r>
            <a:r>
              <a:rPr lang="en-US" sz="900" b="1" dirty="0" smtClean="0">
                <a:latin typeface="Consolas" pitchFamily="49" charset="0"/>
                <a:cs typeface="Consolas" pitchFamily="49" charset="0"/>
              </a:rPr>
              <a:t> </a:t>
            </a:r>
            <a:r>
              <a:rPr lang="en-US" sz="900" b="1" dirty="0" smtClean="0">
                <a:solidFill>
                  <a:srgbClr val="FF0000"/>
                </a:solidFill>
                <a:latin typeface="Consolas" pitchFamily="49" charset="0"/>
                <a:cs typeface="Consolas" pitchFamily="49" charset="0"/>
              </a:rPr>
              <a:t>0x400FC0C4</a:t>
            </a:r>
          </a:p>
          <a:p>
            <a:r>
              <a:rPr lang="en-US" sz="900" b="1" dirty="0" smtClean="0">
                <a:latin typeface="Consolas" pitchFamily="49" charset="0"/>
                <a:cs typeface="Consolas" pitchFamily="49" charset="0"/>
              </a:rPr>
              <a:t>...</a:t>
            </a:r>
          </a:p>
          <a:p>
            <a:endParaRPr lang="en-US" sz="900" b="1" dirty="0" smtClean="0">
              <a:latin typeface="Consolas" pitchFamily="49" charset="0"/>
              <a:cs typeface="Consolas" pitchFamily="49" charset="0"/>
            </a:endParaRPr>
          </a:p>
          <a:p>
            <a:r>
              <a:rPr lang="en-US" sz="900" b="1" dirty="0" smtClean="0">
                <a:solidFill>
                  <a:schemeClr val="bg1">
                    <a:lumMod val="50000"/>
                  </a:schemeClr>
                </a:solidFill>
                <a:latin typeface="Consolas" pitchFamily="49" charset="0"/>
                <a:cs typeface="Consolas" pitchFamily="49" charset="0"/>
              </a:rPr>
              <a:t>; ---------- Base/Offset addresses ---------</a:t>
            </a:r>
          </a:p>
          <a:p>
            <a:r>
              <a:rPr lang="en-US" sz="900" b="1" dirty="0" smtClean="0">
                <a:latin typeface="Consolas" pitchFamily="49" charset="0"/>
                <a:cs typeface="Consolas" pitchFamily="49" charset="0"/>
              </a:rPr>
              <a:t>SYSTEM_CTRL_BASE </a:t>
            </a:r>
            <a:r>
              <a:rPr lang="en-US" sz="900" b="1" dirty="0" smtClean="0">
                <a:solidFill>
                  <a:srgbClr val="0070C0"/>
                </a:solidFill>
                <a:latin typeface="Consolas" pitchFamily="49" charset="0"/>
                <a:cs typeface="Consolas" pitchFamily="49" charset="0"/>
              </a:rPr>
              <a:t>EQU</a:t>
            </a:r>
            <a:r>
              <a:rPr lang="en-US" sz="900" b="1" dirty="0" smtClean="0">
                <a:latin typeface="Consolas" pitchFamily="49" charset="0"/>
                <a:cs typeface="Consolas" pitchFamily="49" charset="0"/>
              </a:rPr>
              <a:t> </a:t>
            </a:r>
            <a:r>
              <a:rPr lang="en-US" sz="900" b="1" dirty="0" smtClean="0">
                <a:solidFill>
                  <a:srgbClr val="FF0000"/>
                </a:solidFill>
                <a:latin typeface="Consolas" pitchFamily="49" charset="0"/>
                <a:cs typeface="Consolas" pitchFamily="49" charset="0"/>
              </a:rPr>
              <a:t>0x400FC000</a:t>
            </a:r>
          </a:p>
          <a:p>
            <a:r>
              <a:rPr lang="en-US" sz="900" b="1" dirty="0" smtClean="0">
                <a:latin typeface="Consolas" pitchFamily="49" charset="0"/>
                <a:cs typeface="Consolas" pitchFamily="49" charset="0"/>
              </a:rPr>
              <a:t>...	</a:t>
            </a:r>
          </a:p>
          <a:p>
            <a:r>
              <a:rPr lang="en-US" sz="900" b="1" dirty="0" smtClean="0">
                <a:latin typeface="Consolas" pitchFamily="49" charset="0"/>
                <a:cs typeface="Consolas" pitchFamily="49" charset="0"/>
              </a:rPr>
              <a:t>PCONP	   </a:t>
            </a:r>
            <a:r>
              <a:rPr lang="en-US" sz="900" b="1" dirty="0" smtClean="0">
                <a:solidFill>
                  <a:srgbClr val="0070C0"/>
                </a:solidFill>
                <a:latin typeface="Consolas" pitchFamily="49" charset="0"/>
                <a:cs typeface="Consolas" pitchFamily="49" charset="0"/>
              </a:rPr>
              <a:t>EQU</a:t>
            </a:r>
            <a:r>
              <a:rPr lang="en-US" sz="900" b="1" dirty="0" smtClean="0">
                <a:latin typeface="Consolas" pitchFamily="49" charset="0"/>
                <a:cs typeface="Consolas" pitchFamily="49" charset="0"/>
              </a:rPr>
              <a:t> </a:t>
            </a:r>
            <a:r>
              <a:rPr lang="en-US" sz="900" b="1" dirty="0" smtClean="0">
                <a:solidFill>
                  <a:srgbClr val="FF0000"/>
                </a:solidFill>
                <a:latin typeface="Consolas" pitchFamily="49" charset="0"/>
                <a:cs typeface="Consolas" pitchFamily="49" charset="0"/>
              </a:rPr>
              <a:t>0x0C4</a:t>
            </a:r>
          </a:p>
          <a:p>
            <a:r>
              <a:rPr lang="en-US" sz="900" b="1" dirty="0" smtClean="0">
                <a:latin typeface="Consolas" pitchFamily="49" charset="0"/>
                <a:cs typeface="Consolas" pitchFamily="49" charset="0"/>
              </a:rPr>
              <a:t>...</a:t>
            </a:r>
          </a:p>
          <a:p>
            <a:endParaRPr lang="en-US" sz="900" b="1" dirty="0" smtClean="0">
              <a:latin typeface="Consolas" pitchFamily="49" charset="0"/>
              <a:cs typeface="Consolas" pitchFamily="49" charset="0"/>
            </a:endParaRPr>
          </a:p>
          <a:p>
            <a:r>
              <a:rPr lang="en-US" sz="900" b="1" dirty="0" smtClean="0">
                <a:latin typeface="Consolas" pitchFamily="49" charset="0"/>
                <a:cs typeface="Consolas" pitchFamily="49" charset="0"/>
              </a:rPr>
              <a:t>PCONP_PCLCD	   </a:t>
            </a:r>
            <a:r>
              <a:rPr lang="en-US" sz="900" b="1" dirty="0" smtClean="0">
                <a:solidFill>
                  <a:srgbClr val="0070C0"/>
                </a:solidFill>
                <a:latin typeface="Consolas" pitchFamily="49" charset="0"/>
                <a:cs typeface="Consolas" pitchFamily="49" charset="0"/>
              </a:rPr>
              <a:t>EQU</a:t>
            </a:r>
            <a:r>
              <a:rPr lang="en-US" sz="900" b="1" dirty="0" smtClean="0">
                <a:latin typeface="Consolas" pitchFamily="49" charset="0"/>
                <a:cs typeface="Consolas" pitchFamily="49" charset="0"/>
              </a:rPr>
              <a:t> </a:t>
            </a:r>
            <a:r>
              <a:rPr lang="en-US" sz="900" b="1" dirty="0" smtClean="0">
                <a:solidFill>
                  <a:srgbClr val="FF0000"/>
                </a:solidFill>
                <a:latin typeface="Consolas" pitchFamily="49" charset="0"/>
                <a:cs typeface="Consolas" pitchFamily="49" charset="0"/>
              </a:rPr>
              <a:t>0x00000001</a:t>
            </a:r>
          </a:p>
          <a:p>
            <a:r>
              <a:rPr lang="en-US" sz="900" b="1" dirty="0" smtClean="0">
                <a:latin typeface="Consolas" pitchFamily="49" charset="0"/>
                <a:cs typeface="Consolas" pitchFamily="49" charset="0"/>
              </a:rPr>
              <a:t>PCONP_PCTIM0	   </a:t>
            </a:r>
            <a:r>
              <a:rPr lang="en-US" sz="900" b="1" dirty="0" smtClean="0">
                <a:solidFill>
                  <a:srgbClr val="0070C0"/>
                </a:solidFill>
                <a:latin typeface="Consolas" pitchFamily="49" charset="0"/>
                <a:cs typeface="Consolas" pitchFamily="49" charset="0"/>
              </a:rPr>
              <a:t>EQU</a:t>
            </a:r>
            <a:r>
              <a:rPr lang="en-US" sz="900" b="1" dirty="0" smtClean="0">
                <a:latin typeface="Consolas" pitchFamily="49" charset="0"/>
                <a:cs typeface="Consolas" pitchFamily="49" charset="0"/>
              </a:rPr>
              <a:t> </a:t>
            </a:r>
            <a:r>
              <a:rPr lang="en-US" sz="900" b="1" dirty="0" smtClean="0">
                <a:solidFill>
                  <a:srgbClr val="FF0000"/>
                </a:solidFill>
                <a:latin typeface="Consolas" pitchFamily="49" charset="0"/>
                <a:cs typeface="Consolas" pitchFamily="49" charset="0"/>
              </a:rPr>
              <a:t>0x00000002</a:t>
            </a:r>
          </a:p>
          <a:p>
            <a:r>
              <a:rPr lang="en-US" sz="900" b="1" dirty="0" smtClean="0">
                <a:latin typeface="Consolas" pitchFamily="49" charset="0"/>
                <a:cs typeface="Consolas" pitchFamily="49" charset="0"/>
              </a:rPr>
              <a:t>...</a:t>
            </a:r>
          </a:p>
          <a:p>
            <a:r>
              <a:rPr lang="en-US" sz="900" b="1" dirty="0" smtClean="0">
                <a:latin typeface="Consolas" pitchFamily="49" charset="0"/>
                <a:cs typeface="Consolas" pitchFamily="49" charset="0"/>
              </a:rPr>
              <a:t>PCONP_PCSSP2     </a:t>
            </a:r>
            <a:r>
              <a:rPr lang="en-US" sz="900" b="1" dirty="0" smtClean="0">
                <a:solidFill>
                  <a:srgbClr val="0070C0"/>
                </a:solidFill>
                <a:latin typeface="Consolas" pitchFamily="49" charset="0"/>
                <a:cs typeface="Consolas" pitchFamily="49" charset="0"/>
              </a:rPr>
              <a:t>EQU</a:t>
            </a:r>
            <a:r>
              <a:rPr lang="en-US" sz="900" b="1" dirty="0" smtClean="0">
                <a:solidFill>
                  <a:srgbClr val="FF0000"/>
                </a:solidFill>
                <a:latin typeface="Consolas" pitchFamily="49" charset="0"/>
                <a:cs typeface="Consolas" pitchFamily="49" charset="0"/>
              </a:rPr>
              <a:t> 0x00100000</a:t>
            </a:r>
          </a:p>
          <a:p>
            <a:r>
              <a:rPr lang="en-US" sz="900" b="1" dirty="0" smtClean="0">
                <a:latin typeface="Consolas" pitchFamily="49" charset="0"/>
                <a:cs typeface="Consolas" pitchFamily="49" charset="0"/>
              </a:rPr>
              <a:t>PCONP_PCSSP0     </a:t>
            </a:r>
            <a:r>
              <a:rPr lang="en-US" sz="900" b="1" dirty="0" smtClean="0">
                <a:solidFill>
                  <a:srgbClr val="0070C0"/>
                </a:solidFill>
                <a:latin typeface="Consolas" pitchFamily="49" charset="0"/>
                <a:cs typeface="Consolas" pitchFamily="49" charset="0"/>
              </a:rPr>
              <a:t>EQU</a:t>
            </a:r>
            <a:r>
              <a:rPr lang="en-US" sz="900" b="1" dirty="0" smtClean="0">
                <a:latin typeface="Consolas" pitchFamily="49" charset="0"/>
                <a:cs typeface="Consolas" pitchFamily="49" charset="0"/>
              </a:rPr>
              <a:t> </a:t>
            </a:r>
            <a:r>
              <a:rPr lang="en-US" sz="900" b="1" dirty="0" smtClean="0">
                <a:solidFill>
                  <a:srgbClr val="FF0000"/>
                </a:solidFill>
                <a:latin typeface="Consolas" pitchFamily="49" charset="0"/>
                <a:cs typeface="Consolas" pitchFamily="49" charset="0"/>
              </a:rPr>
              <a:t>0x00200000</a:t>
            </a:r>
          </a:p>
          <a:p>
            <a:r>
              <a:rPr lang="en-US" sz="900" b="1" dirty="0" smtClean="0">
                <a:latin typeface="Consolas" pitchFamily="49" charset="0"/>
                <a:cs typeface="Consolas" pitchFamily="49" charset="0"/>
              </a:rPr>
              <a:t>PCONP_PCTIM2     </a:t>
            </a:r>
            <a:r>
              <a:rPr lang="en-US" sz="900" b="1" dirty="0" smtClean="0">
                <a:solidFill>
                  <a:srgbClr val="0070C0"/>
                </a:solidFill>
                <a:latin typeface="Consolas" pitchFamily="49" charset="0"/>
                <a:cs typeface="Consolas" pitchFamily="49" charset="0"/>
              </a:rPr>
              <a:t>EQU</a:t>
            </a:r>
            <a:r>
              <a:rPr lang="en-US" sz="900" b="1" dirty="0" smtClean="0">
                <a:solidFill>
                  <a:srgbClr val="FF0000"/>
                </a:solidFill>
                <a:latin typeface="Consolas" pitchFamily="49" charset="0"/>
                <a:cs typeface="Consolas" pitchFamily="49" charset="0"/>
              </a:rPr>
              <a:t> 0x00400000 </a:t>
            </a:r>
          </a:p>
          <a:p>
            <a:r>
              <a:rPr lang="en-US" sz="900" b="1" dirty="0" smtClean="0">
                <a:latin typeface="Consolas" pitchFamily="49" charset="0"/>
                <a:cs typeface="Consolas" pitchFamily="49" charset="0"/>
              </a:rPr>
              <a:t>...</a:t>
            </a:r>
          </a:p>
          <a:p>
            <a:r>
              <a:rPr lang="en-US" sz="900" b="1" dirty="0" smtClean="0">
                <a:latin typeface="Consolas" pitchFamily="49" charset="0"/>
                <a:cs typeface="Consolas" pitchFamily="49" charset="0"/>
              </a:rPr>
              <a:t>	</a:t>
            </a:r>
          </a:p>
        </p:txBody>
      </p:sp>
      <p:pic>
        <p:nvPicPr>
          <p:cNvPr id="3074" name="Picture 2"/>
          <p:cNvPicPr>
            <a:picLocks noChangeAspect="1" noChangeArrowheads="1"/>
          </p:cNvPicPr>
          <p:nvPr/>
        </p:nvPicPr>
        <p:blipFill>
          <a:blip r:embed="rId2" cstate="print"/>
          <a:srcRect b="32269"/>
          <a:stretch>
            <a:fillRect/>
          </a:stretch>
        </p:blipFill>
        <p:spPr bwMode="auto">
          <a:xfrm>
            <a:off x="3657600" y="1295400"/>
            <a:ext cx="5391150" cy="767709"/>
          </a:xfrm>
          <a:prstGeom prst="rect">
            <a:avLst/>
          </a:prstGeom>
          <a:noFill/>
          <a:ln w="9525">
            <a:noFill/>
            <a:miter lim="800000"/>
            <a:headEnd/>
            <a:tailEnd/>
          </a:ln>
        </p:spPr>
      </p:pic>
      <p:sp>
        <p:nvSpPr>
          <p:cNvPr id="45" name="TextBox 44"/>
          <p:cNvSpPr txBox="1"/>
          <p:nvPr/>
        </p:nvSpPr>
        <p:spPr>
          <a:xfrm>
            <a:off x="4495800" y="2895600"/>
            <a:ext cx="4240263" cy="2192908"/>
          </a:xfrm>
          <a:prstGeom prst="rect">
            <a:avLst/>
          </a:prstGeom>
          <a:noFill/>
        </p:spPr>
        <p:txBody>
          <a:bodyPr wrap="none" rtlCol="0">
            <a:spAutoFit/>
          </a:bodyPr>
          <a:lstStyle/>
          <a:p>
            <a:r>
              <a:rPr lang="en-US" sz="1050" b="1" dirty="0" smtClean="0">
                <a:solidFill>
                  <a:schemeClr val="bg1">
                    <a:lumMod val="50000"/>
                  </a:schemeClr>
                </a:solidFill>
                <a:latin typeface="Consolas" pitchFamily="49" charset="0"/>
                <a:cs typeface="Consolas" pitchFamily="49" charset="0"/>
              </a:rPr>
              <a:t>;</a:t>
            </a:r>
          </a:p>
          <a:p>
            <a:r>
              <a:rPr lang="en-US" sz="1050" b="1" dirty="0" smtClean="0">
                <a:solidFill>
                  <a:schemeClr val="bg1">
                    <a:lumMod val="50000"/>
                  </a:schemeClr>
                </a:solidFill>
                <a:latin typeface="Consolas" pitchFamily="49" charset="0"/>
                <a:cs typeface="Consolas" pitchFamily="49" charset="0"/>
              </a:rPr>
              <a:t>; Turn SSP0 On</a:t>
            </a:r>
          </a:p>
          <a:p>
            <a:r>
              <a:rPr lang="en-US" sz="1050" b="1" dirty="0" smtClean="0">
                <a:solidFill>
                  <a:schemeClr val="bg1">
                    <a:lumMod val="50000"/>
                  </a:schemeClr>
                </a:solidFill>
                <a:latin typeface="Consolas" pitchFamily="49" charset="0"/>
                <a:cs typeface="Consolas" pitchFamily="49" charset="0"/>
              </a:rPr>
              <a:t>; ‘Absolute address’ and </a:t>
            </a:r>
          </a:p>
          <a:p>
            <a:r>
              <a:rPr lang="en-US" sz="1050" b="1" dirty="0" smtClean="0">
                <a:solidFill>
                  <a:schemeClr val="bg1">
                    <a:lumMod val="50000"/>
                  </a:schemeClr>
                </a:solidFill>
                <a:latin typeface="Consolas" pitchFamily="49" charset="0"/>
                <a:cs typeface="Consolas" pitchFamily="49" charset="0"/>
              </a:rPr>
              <a:t>; ‘Read-Modify-Write’ methods</a:t>
            </a:r>
          </a:p>
          <a:p>
            <a:r>
              <a:rPr lang="en-US" sz="1050" b="1" dirty="0" smtClean="0">
                <a:solidFill>
                  <a:schemeClr val="bg1">
                    <a:lumMod val="50000"/>
                  </a:schemeClr>
                </a:solidFill>
                <a:latin typeface="Consolas" pitchFamily="49" charset="0"/>
                <a:cs typeface="Consolas" pitchFamily="49" charset="0"/>
              </a:rPr>
              <a:t>;</a:t>
            </a:r>
          </a:p>
          <a:p>
            <a:r>
              <a:rPr lang="en-US" sz="1050" b="1" dirty="0" smtClean="0">
                <a:latin typeface="Consolas" pitchFamily="49" charset="0"/>
                <a:cs typeface="Consolas" pitchFamily="49" charset="0"/>
              </a:rPr>
              <a:t>         </a:t>
            </a:r>
            <a:r>
              <a:rPr lang="en-US" sz="1050" b="1" dirty="0" smtClean="0">
                <a:solidFill>
                  <a:srgbClr val="0070C0"/>
                </a:solidFill>
                <a:latin typeface="Consolas" pitchFamily="49" charset="0"/>
                <a:cs typeface="Consolas" pitchFamily="49" charset="0"/>
              </a:rPr>
              <a:t>GET</a:t>
            </a:r>
            <a:r>
              <a:rPr lang="en-US" sz="1050" b="1" dirty="0" smtClean="0">
                <a:latin typeface="Consolas" pitchFamily="49" charset="0"/>
                <a:cs typeface="Consolas" pitchFamily="49" charset="0"/>
              </a:rPr>
              <a:t> BOARD.S</a:t>
            </a:r>
          </a:p>
          <a:p>
            <a:endParaRPr lang="en-US" sz="1050" b="1" dirty="0" smtClean="0">
              <a:latin typeface="Consolas" pitchFamily="49" charset="0"/>
              <a:cs typeface="Consolas" pitchFamily="49" charset="0"/>
            </a:endParaRPr>
          </a:p>
          <a:p>
            <a:r>
              <a:rPr lang="en-US" sz="1050" b="1" dirty="0" smtClean="0">
                <a:latin typeface="Consolas" pitchFamily="49" charset="0"/>
                <a:cs typeface="Consolas" pitchFamily="49" charset="0"/>
              </a:rPr>
              <a:t>. . .</a:t>
            </a:r>
          </a:p>
          <a:p>
            <a:r>
              <a:rPr lang="en-US" sz="1050" b="1" dirty="0" smtClean="0">
                <a:latin typeface="Consolas" pitchFamily="49" charset="0"/>
                <a:cs typeface="Consolas" pitchFamily="49" charset="0"/>
              </a:rPr>
              <a:t>         </a:t>
            </a:r>
            <a:r>
              <a:rPr lang="en-US" sz="1050" b="1" dirty="0" smtClean="0">
                <a:solidFill>
                  <a:srgbClr val="0070C0"/>
                </a:solidFill>
                <a:latin typeface="Consolas" pitchFamily="49" charset="0"/>
                <a:cs typeface="Consolas" pitchFamily="49" charset="0"/>
              </a:rPr>
              <a:t>LDR</a:t>
            </a:r>
            <a:r>
              <a:rPr lang="en-US" sz="1050" b="1" dirty="0" smtClean="0">
                <a:latin typeface="Consolas" pitchFamily="49" charset="0"/>
                <a:cs typeface="Consolas" pitchFamily="49" charset="0"/>
              </a:rPr>
              <a:t> </a:t>
            </a:r>
            <a:r>
              <a:rPr lang="en-US" sz="1050" b="1" dirty="0" smtClean="0">
                <a:solidFill>
                  <a:srgbClr val="00B050"/>
                </a:solidFill>
                <a:latin typeface="Consolas" pitchFamily="49" charset="0"/>
                <a:cs typeface="Consolas" pitchFamily="49" charset="0"/>
              </a:rPr>
              <a:t>R1</a:t>
            </a:r>
            <a:r>
              <a:rPr lang="en-US" sz="1050" b="1" dirty="0" smtClean="0">
                <a:latin typeface="Consolas" pitchFamily="49" charset="0"/>
                <a:cs typeface="Consolas" pitchFamily="49" charset="0"/>
              </a:rPr>
              <a:t>, =SYSR_PCONP</a:t>
            </a:r>
          </a:p>
          <a:p>
            <a:r>
              <a:rPr lang="en-US" sz="1050" b="1" dirty="0" smtClean="0">
                <a:latin typeface="Consolas" pitchFamily="49" charset="0"/>
                <a:cs typeface="Consolas" pitchFamily="49" charset="0"/>
              </a:rPr>
              <a:t>         </a:t>
            </a:r>
            <a:r>
              <a:rPr lang="en-US" sz="1050" b="1" dirty="0" smtClean="0">
                <a:solidFill>
                  <a:srgbClr val="0070C0"/>
                </a:solidFill>
                <a:latin typeface="Consolas" pitchFamily="49" charset="0"/>
                <a:cs typeface="Consolas" pitchFamily="49" charset="0"/>
              </a:rPr>
              <a:t>LDR</a:t>
            </a:r>
            <a:r>
              <a:rPr lang="en-US" sz="1050" b="1" dirty="0" smtClean="0">
                <a:latin typeface="Consolas" pitchFamily="49" charset="0"/>
                <a:cs typeface="Consolas" pitchFamily="49" charset="0"/>
              </a:rPr>
              <a:t> </a:t>
            </a:r>
            <a:r>
              <a:rPr lang="en-US" sz="1050" b="1" dirty="0" smtClean="0">
                <a:solidFill>
                  <a:srgbClr val="00B050"/>
                </a:solidFill>
                <a:latin typeface="Consolas" pitchFamily="49" charset="0"/>
                <a:cs typeface="Consolas" pitchFamily="49" charset="0"/>
              </a:rPr>
              <a:t>R2</a:t>
            </a:r>
            <a:r>
              <a:rPr lang="en-US" sz="1050" b="1" dirty="0" smtClean="0">
                <a:latin typeface="Consolas" pitchFamily="49" charset="0"/>
                <a:cs typeface="Consolas" pitchFamily="49" charset="0"/>
              </a:rPr>
              <a:t>, [</a:t>
            </a:r>
            <a:r>
              <a:rPr lang="en-US" sz="1050" b="1" dirty="0" smtClean="0">
                <a:solidFill>
                  <a:srgbClr val="00B050"/>
                </a:solidFill>
                <a:latin typeface="Consolas" pitchFamily="49" charset="0"/>
                <a:cs typeface="Consolas" pitchFamily="49" charset="0"/>
              </a:rPr>
              <a:t>R1</a:t>
            </a:r>
            <a:r>
              <a:rPr lang="en-US" sz="1050" b="1" dirty="0" smtClean="0">
                <a:latin typeface="Consolas" pitchFamily="49" charset="0"/>
                <a:cs typeface="Consolas" pitchFamily="49" charset="0"/>
              </a:rPr>
              <a:t>]           </a:t>
            </a:r>
            <a:r>
              <a:rPr lang="en-US" sz="1050" b="1" dirty="0" smtClean="0">
                <a:solidFill>
                  <a:schemeClr val="bg1">
                    <a:lumMod val="50000"/>
                  </a:schemeClr>
                </a:solidFill>
                <a:latin typeface="Consolas" pitchFamily="49" charset="0"/>
                <a:cs typeface="Consolas" pitchFamily="49" charset="0"/>
              </a:rPr>
              <a:t>; R2 = PCONP –- Read!</a:t>
            </a:r>
          </a:p>
          <a:p>
            <a:r>
              <a:rPr lang="en-US" sz="1050" b="1" dirty="0" smtClean="0">
                <a:solidFill>
                  <a:srgbClr val="0070C0"/>
                </a:solidFill>
                <a:latin typeface="Consolas" pitchFamily="49" charset="0"/>
                <a:cs typeface="Consolas" pitchFamily="49" charset="0"/>
              </a:rPr>
              <a:t>         ORR</a:t>
            </a:r>
            <a:r>
              <a:rPr lang="en-US" sz="1050" b="1" dirty="0" smtClean="0">
                <a:latin typeface="Consolas" pitchFamily="49" charset="0"/>
                <a:cs typeface="Consolas" pitchFamily="49" charset="0"/>
              </a:rPr>
              <a:t> </a:t>
            </a:r>
            <a:r>
              <a:rPr lang="en-US" sz="1050" b="1" dirty="0" smtClean="0">
                <a:solidFill>
                  <a:srgbClr val="00B050"/>
                </a:solidFill>
                <a:latin typeface="Consolas" pitchFamily="49" charset="0"/>
                <a:cs typeface="Consolas" pitchFamily="49" charset="0"/>
              </a:rPr>
              <a:t>R2</a:t>
            </a:r>
            <a:r>
              <a:rPr lang="en-US" sz="1050" b="1" dirty="0" smtClean="0">
                <a:latin typeface="Consolas" pitchFamily="49" charset="0"/>
                <a:cs typeface="Consolas" pitchFamily="49" charset="0"/>
              </a:rPr>
              <a:t>, #PCONP_PCSSP0  </a:t>
            </a:r>
            <a:r>
              <a:rPr lang="en-US" sz="1050" b="1" dirty="0" smtClean="0">
                <a:solidFill>
                  <a:schemeClr val="bg1">
                    <a:lumMod val="50000"/>
                  </a:schemeClr>
                </a:solidFill>
                <a:latin typeface="Consolas" pitchFamily="49" charset="0"/>
                <a:cs typeface="Consolas" pitchFamily="49" charset="0"/>
              </a:rPr>
              <a:t>; Modify! Turn On...</a:t>
            </a:r>
          </a:p>
          <a:p>
            <a:r>
              <a:rPr lang="en-US" sz="1050" b="1" dirty="0" smtClean="0">
                <a:solidFill>
                  <a:srgbClr val="0070C0"/>
                </a:solidFill>
                <a:latin typeface="Consolas" pitchFamily="49" charset="0"/>
                <a:cs typeface="Consolas" pitchFamily="49" charset="0"/>
              </a:rPr>
              <a:t>         STR</a:t>
            </a:r>
            <a:r>
              <a:rPr lang="en-US" sz="1050" b="1" dirty="0" smtClean="0">
                <a:latin typeface="Consolas" pitchFamily="49" charset="0"/>
                <a:cs typeface="Consolas" pitchFamily="49" charset="0"/>
              </a:rPr>
              <a:t> </a:t>
            </a:r>
            <a:r>
              <a:rPr lang="en-US" sz="1050" b="1" dirty="0" smtClean="0">
                <a:solidFill>
                  <a:srgbClr val="00B050"/>
                </a:solidFill>
                <a:latin typeface="Consolas" pitchFamily="49" charset="0"/>
                <a:cs typeface="Consolas" pitchFamily="49" charset="0"/>
              </a:rPr>
              <a:t>R2</a:t>
            </a:r>
            <a:r>
              <a:rPr lang="en-US" sz="1050" b="1" dirty="0" smtClean="0">
                <a:latin typeface="Consolas" pitchFamily="49" charset="0"/>
                <a:cs typeface="Consolas" pitchFamily="49" charset="0"/>
              </a:rPr>
              <a:t>, [</a:t>
            </a:r>
            <a:r>
              <a:rPr lang="en-US" sz="1050" b="1" dirty="0" smtClean="0">
                <a:solidFill>
                  <a:srgbClr val="00B050"/>
                </a:solidFill>
                <a:latin typeface="Consolas" pitchFamily="49" charset="0"/>
                <a:cs typeface="Consolas" pitchFamily="49" charset="0"/>
              </a:rPr>
              <a:t>R1</a:t>
            </a:r>
            <a:r>
              <a:rPr lang="en-US" sz="1050" b="1" dirty="0" smtClean="0">
                <a:latin typeface="Consolas" pitchFamily="49" charset="0"/>
                <a:cs typeface="Consolas" pitchFamily="49" charset="0"/>
              </a:rPr>
              <a:t>]           </a:t>
            </a:r>
            <a:r>
              <a:rPr lang="en-US" sz="1050" b="1" dirty="0" smtClean="0">
                <a:solidFill>
                  <a:schemeClr val="bg1">
                    <a:lumMod val="50000"/>
                  </a:schemeClr>
                </a:solidFill>
                <a:latin typeface="Consolas" pitchFamily="49" charset="0"/>
                <a:cs typeface="Consolas" pitchFamily="49" charset="0"/>
              </a:rPr>
              <a:t>; PCONP = R2 –- Write! </a:t>
            </a:r>
          </a:p>
          <a:p>
            <a:r>
              <a:rPr lang="en-US" sz="1050" b="1" dirty="0" smtClean="0">
                <a:latin typeface="Consolas" pitchFamily="49" charset="0"/>
                <a:cs typeface="Consolas" pitchFamily="49" charset="0"/>
              </a:rPr>
              <a:t>. . .</a:t>
            </a:r>
            <a:endParaRPr lang="en-US" sz="1050" b="1" dirty="0">
              <a:latin typeface="Consolas" pitchFamily="49" charset="0"/>
              <a:cs typeface="Consolas" pitchFamily="49" charset="0"/>
            </a:endParaRPr>
          </a:p>
        </p:txBody>
      </p:sp>
      <p:pic>
        <p:nvPicPr>
          <p:cNvPr id="10" name="Picture 2"/>
          <p:cNvPicPr>
            <a:picLocks noChangeAspect="1" noChangeArrowheads="1"/>
          </p:cNvPicPr>
          <p:nvPr/>
        </p:nvPicPr>
        <p:blipFill>
          <a:blip r:embed="rId3" cstate="print"/>
          <a:srcRect t="22069" b="44138"/>
          <a:stretch>
            <a:fillRect/>
          </a:stretch>
        </p:blipFill>
        <p:spPr bwMode="auto">
          <a:xfrm>
            <a:off x="3657600" y="2209800"/>
            <a:ext cx="5334000" cy="394955"/>
          </a:xfrm>
          <a:prstGeom prst="rect">
            <a:avLst/>
          </a:prstGeom>
          <a:noFill/>
          <a:ln w="9525">
            <a:solidFill>
              <a:schemeClr val="bg1">
                <a:lumMod val="65000"/>
              </a:schemeClr>
            </a:solidFill>
            <a:miter lim="800000"/>
            <a:headEnd/>
            <a:tailEnd/>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7276378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04800"/>
            <a:ext cx="9144000" cy="369332"/>
          </a:xfrm>
          <a:prstGeom prst="rect">
            <a:avLst/>
          </a:prstGeom>
          <a:noFill/>
        </p:spPr>
        <p:txBody>
          <a:bodyPr wrap="square" rtlCol="0">
            <a:spAutoFit/>
          </a:bodyPr>
          <a:lstStyle/>
          <a:p>
            <a:pPr algn="ctr"/>
            <a:r>
              <a:rPr lang="en-US" b="1" dirty="0" smtClean="0"/>
              <a:t>LPC4088 Peripherals</a:t>
            </a:r>
            <a:endParaRPr lang="en-US" b="1" dirty="0"/>
          </a:p>
        </p:txBody>
      </p:sp>
      <p:sp>
        <p:nvSpPr>
          <p:cNvPr id="11" name="TextBox 10"/>
          <p:cNvSpPr txBox="1"/>
          <p:nvPr/>
        </p:nvSpPr>
        <p:spPr>
          <a:xfrm>
            <a:off x="838200" y="914400"/>
            <a:ext cx="3233129" cy="2031325"/>
          </a:xfrm>
          <a:prstGeom prst="rect">
            <a:avLst/>
          </a:prstGeom>
          <a:noFill/>
        </p:spPr>
        <p:txBody>
          <a:bodyPr wrap="none" rtlCol="0">
            <a:spAutoFit/>
          </a:bodyPr>
          <a:lstStyle/>
          <a:p>
            <a:pPr marL="285750" indent="-285750">
              <a:buFont typeface="Wingdings" panose="05000000000000000000" pitchFamily="2" charset="2"/>
              <a:buChar char="q"/>
            </a:pPr>
            <a:r>
              <a:rPr lang="en-US" dirty="0" smtClean="0"/>
              <a:t>208 Pins.</a:t>
            </a:r>
          </a:p>
          <a:p>
            <a:pPr marL="285750" indent="-285750">
              <a:buFont typeface="Wingdings" panose="05000000000000000000" pitchFamily="2" charset="2"/>
              <a:buChar char="q"/>
            </a:pPr>
            <a:r>
              <a:rPr lang="en-US" dirty="0" smtClean="0"/>
              <a:t>165 Input-Output pins.</a:t>
            </a:r>
          </a:p>
          <a:p>
            <a:pPr marL="285750" indent="-285750">
              <a:buFont typeface="Wingdings" panose="05000000000000000000" pitchFamily="2" charset="2"/>
              <a:buChar char="q"/>
            </a:pPr>
            <a:r>
              <a:rPr lang="en-US" dirty="0"/>
              <a:t>6</a:t>
            </a:r>
            <a:r>
              <a:rPr lang="en-US" dirty="0" smtClean="0"/>
              <a:t> Ports.</a:t>
            </a:r>
          </a:p>
          <a:p>
            <a:pPr marL="285750" indent="-285750">
              <a:buFont typeface="Wingdings" panose="05000000000000000000" pitchFamily="2" charset="2"/>
              <a:buChar char="q"/>
            </a:pPr>
            <a:r>
              <a:rPr lang="en-US" dirty="0" smtClean="0"/>
              <a:t>Ports P0 to P4 – 32 pins each.</a:t>
            </a:r>
          </a:p>
          <a:p>
            <a:pPr marL="285750" indent="-285750">
              <a:buFont typeface="Wingdings" panose="05000000000000000000" pitchFamily="2" charset="2"/>
              <a:buChar char="q"/>
            </a:pPr>
            <a:r>
              <a:rPr lang="en-US" dirty="0" smtClean="0"/>
              <a:t>Port P5 – 5 pins.</a:t>
            </a:r>
          </a:p>
          <a:p>
            <a:pPr marL="285750" indent="-285750">
              <a:buFont typeface="Wingdings" panose="05000000000000000000" pitchFamily="2" charset="2"/>
              <a:buChar char="q"/>
            </a:pPr>
            <a:r>
              <a:rPr lang="en-US" dirty="0" smtClean="0"/>
              <a:t>P1.24 – Pin 24 of Port 1.</a:t>
            </a:r>
          </a:p>
          <a:p>
            <a:pPr marL="285750" indent="-285750">
              <a:buFont typeface="Wingdings" panose="05000000000000000000" pitchFamily="2" charset="2"/>
              <a:buChar char="q"/>
            </a:pPr>
            <a:r>
              <a:rPr lang="en-US" dirty="0" smtClean="0"/>
              <a:t>P1[24] – Pin 24 of Port 1.</a:t>
            </a:r>
            <a:endParaRPr lang="en-US" dirty="0"/>
          </a:p>
        </p:txBody>
      </p:sp>
      <p:sp>
        <p:nvSpPr>
          <p:cNvPr id="3" name="TextBox 2"/>
          <p:cNvSpPr txBox="1"/>
          <p:nvPr/>
        </p:nvSpPr>
        <p:spPr>
          <a:xfrm>
            <a:off x="1131805" y="3200400"/>
            <a:ext cx="2645917" cy="369332"/>
          </a:xfrm>
          <a:prstGeom prst="rect">
            <a:avLst/>
          </a:prstGeom>
          <a:noFill/>
        </p:spPr>
        <p:txBody>
          <a:bodyPr wrap="none" rtlCol="0">
            <a:spAutoFit/>
          </a:bodyPr>
          <a:lstStyle/>
          <a:p>
            <a:r>
              <a:rPr lang="en-US" b="1" dirty="0" smtClean="0"/>
              <a:t>Shared </a:t>
            </a:r>
            <a:r>
              <a:rPr lang="en-US" b="1" dirty="0" err="1" smtClean="0"/>
              <a:t>Input/Output</a:t>
            </a:r>
            <a:r>
              <a:rPr lang="en-US" b="1" dirty="0" smtClean="0"/>
              <a:t> Pins</a:t>
            </a:r>
            <a:endParaRPr lang="en-US"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0600" y="3569732"/>
            <a:ext cx="2438400" cy="1828800"/>
          </a:xfrm>
          <a:prstGeom prst="rect">
            <a:avLst/>
          </a:prstGeom>
          <a:ln>
            <a:solidFill>
              <a:schemeClr val="bg1">
                <a:lumMod val="85000"/>
              </a:schemeClr>
            </a:solidFill>
          </a:ln>
          <a:effectLst>
            <a:outerShdw blurRad="177800" dist="38100" dir="2700000" sx="103000" sy="103000" algn="tl" rotWithShape="0">
              <a:prstClr val="black">
                <a:alpha val="32000"/>
              </a:prstClr>
            </a:outerShdw>
          </a:effectLst>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83350" y="4954260"/>
            <a:ext cx="1714045" cy="1142697"/>
          </a:xfrm>
          <a:prstGeom prst="rect">
            <a:avLst/>
          </a:prstGeom>
          <a:ln>
            <a:solidFill>
              <a:schemeClr val="bg1">
                <a:lumMod val="85000"/>
              </a:schemeClr>
            </a:solidFill>
          </a:ln>
          <a:effectLst>
            <a:outerShdw blurRad="50800" dist="38100" dir="2700000" algn="tl" rotWithShape="0">
              <a:prstClr val="black">
                <a:alpha val="40000"/>
              </a:prstClr>
            </a:outerShdw>
          </a:effectLst>
        </p:spPr>
      </p:pic>
      <p:sp>
        <p:nvSpPr>
          <p:cNvPr id="6" name="TextBox 5"/>
          <p:cNvSpPr txBox="1"/>
          <p:nvPr/>
        </p:nvSpPr>
        <p:spPr>
          <a:xfrm>
            <a:off x="6477000" y="646422"/>
            <a:ext cx="896399" cy="461665"/>
          </a:xfrm>
          <a:prstGeom prst="rect">
            <a:avLst/>
          </a:prstGeom>
          <a:noFill/>
        </p:spPr>
        <p:txBody>
          <a:bodyPr wrap="none" rtlCol="0">
            <a:spAutoFit/>
          </a:bodyPr>
          <a:lstStyle/>
          <a:p>
            <a:r>
              <a:rPr lang="en-US" sz="2400" b="1" dirty="0" smtClean="0"/>
              <a:t>P1.24</a:t>
            </a:r>
            <a:endParaRPr lang="en-US" sz="2400" b="1" dirty="0"/>
          </a:p>
        </p:txBody>
      </p:sp>
      <p:sp>
        <p:nvSpPr>
          <p:cNvPr id="7" name="Trapezoid 6"/>
          <p:cNvSpPr/>
          <p:nvPr/>
        </p:nvSpPr>
        <p:spPr>
          <a:xfrm rot="5400000">
            <a:off x="5402634" y="3723732"/>
            <a:ext cx="4344357" cy="402092"/>
          </a:xfrm>
          <a:prstGeom prst="trapezoid">
            <a:avLst>
              <a:gd name="adj" fmla="val 68226"/>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935367" y="1258806"/>
            <a:ext cx="1524000" cy="296868"/>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IOCON_P1_24</a:t>
            </a:r>
            <a:endParaRPr lang="en-US" sz="1600" b="1" dirty="0">
              <a:solidFill>
                <a:schemeClr val="tx1"/>
              </a:solidFill>
            </a:endParaRPr>
          </a:p>
        </p:txBody>
      </p:sp>
      <p:sp>
        <p:nvSpPr>
          <p:cNvPr id="9" name="Rectangle 8"/>
          <p:cNvSpPr/>
          <p:nvPr/>
        </p:nvSpPr>
        <p:spPr>
          <a:xfrm>
            <a:off x="4953000" y="1828800"/>
            <a:ext cx="1389233" cy="432138"/>
          </a:xfrm>
          <a:prstGeom prst="rect">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lumMod val="50000"/>
                  </a:schemeClr>
                </a:solidFill>
              </a:rPr>
              <a:t>GPIO</a:t>
            </a:r>
            <a:endParaRPr lang="en-US" sz="1400" b="1" dirty="0">
              <a:solidFill>
                <a:schemeClr val="bg1">
                  <a:lumMod val="50000"/>
                </a:schemeClr>
              </a:solidFill>
            </a:endParaRPr>
          </a:p>
        </p:txBody>
      </p:sp>
      <p:sp>
        <p:nvSpPr>
          <p:cNvPr id="10" name="Rectangle 9"/>
          <p:cNvSpPr/>
          <p:nvPr/>
        </p:nvSpPr>
        <p:spPr>
          <a:xfrm>
            <a:off x="4953000" y="2362200"/>
            <a:ext cx="1389233" cy="405726"/>
          </a:xfrm>
          <a:prstGeom prst="rect">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lumMod val="50000"/>
                  </a:schemeClr>
                </a:solidFill>
              </a:rPr>
              <a:t>USB</a:t>
            </a:r>
            <a:endParaRPr lang="en-US" sz="1400" b="1" dirty="0">
              <a:solidFill>
                <a:schemeClr val="bg1">
                  <a:lumMod val="50000"/>
                </a:schemeClr>
              </a:solidFill>
            </a:endParaRPr>
          </a:p>
        </p:txBody>
      </p:sp>
      <p:sp>
        <p:nvSpPr>
          <p:cNvPr id="12" name="Rectangle 11"/>
          <p:cNvSpPr/>
          <p:nvPr/>
        </p:nvSpPr>
        <p:spPr>
          <a:xfrm>
            <a:off x="4953000" y="3352800"/>
            <a:ext cx="1389233" cy="407004"/>
          </a:xfrm>
          <a:prstGeom prst="rect">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lumMod val="50000"/>
                  </a:schemeClr>
                </a:solidFill>
              </a:rPr>
              <a:t>QEI</a:t>
            </a:r>
            <a:endParaRPr lang="en-US" sz="1400" b="1" dirty="0">
              <a:solidFill>
                <a:schemeClr val="bg1">
                  <a:lumMod val="50000"/>
                </a:schemeClr>
              </a:solidFill>
            </a:endParaRPr>
          </a:p>
        </p:txBody>
      </p:sp>
      <p:sp>
        <p:nvSpPr>
          <p:cNvPr id="13" name="Rectangle 12"/>
          <p:cNvSpPr/>
          <p:nvPr/>
        </p:nvSpPr>
        <p:spPr>
          <a:xfrm>
            <a:off x="4953000" y="2895600"/>
            <a:ext cx="1389233" cy="381000"/>
          </a:xfrm>
          <a:prstGeom prst="rect">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lumMod val="50000"/>
                  </a:schemeClr>
                </a:solidFill>
              </a:rPr>
              <a:t>PWM1</a:t>
            </a:r>
            <a:endParaRPr lang="en-US" sz="1400" b="1" dirty="0">
              <a:solidFill>
                <a:schemeClr val="bg1">
                  <a:lumMod val="50000"/>
                </a:schemeClr>
              </a:solidFill>
            </a:endParaRPr>
          </a:p>
        </p:txBody>
      </p:sp>
      <p:cxnSp>
        <p:nvCxnSpPr>
          <p:cNvPr id="16" name="Straight Arrow Connector 15"/>
          <p:cNvCxnSpPr/>
          <p:nvPr/>
        </p:nvCxnSpPr>
        <p:spPr>
          <a:xfrm flipH="1">
            <a:off x="6324600" y="2057400"/>
            <a:ext cx="1066800" cy="0"/>
          </a:xfrm>
          <a:prstGeom prst="straightConnector1">
            <a:avLst/>
          </a:prstGeom>
          <a:ln w="190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4572000" y="2057400"/>
            <a:ext cx="355647" cy="0"/>
          </a:xfrm>
          <a:prstGeom prst="straightConnector1">
            <a:avLst/>
          </a:prstGeom>
          <a:ln w="190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7" idx="0"/>
          </p:cNvCxnSpPr>
          <p:nvPr/>
        </p:nvCxnSpPr>
        <p:spPr>
          <a:xfrm flipV="1">
            <a:off x="7775859" y="3924778"/>
            <a:ext cx="606141" cy="1"/>
          </a:xfrm>
          <a:prstGeom prst="straightConnector1">
            <a:avLst/>
          </a:prstGeom>
          <a:ln w="127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400800" y="1752600"/>
            <a:ext cx="899605" cy="261610"/>
          </a:xfrm>
          <a:prstGeom prst="rect">
            <a:avLst/>
          </a:prstGeom>
          <a:noFill/>
        </p:spPr>
        <p:txBody>
          <a:bodyPr wrap="none" rtlCol="0">
            <a:spAutoFit/>
          </a:bodyPr>
          <a:lstStyle/>
          <a:p>
            <a:r>
              <a:rPr lang="en-US" sz="1100" b="1" dirty="0" smtClean="0"/>
              <a:t>GPIO P1[24]</a:t>
            </a:r>
            <a:endParaRPr lang="en-US" sz="1100" b="1" dirty="0"/>
          </a:p>
        </p:txBody>
      </p:sp>
      <p:cxnSp>
        <p:nvCxnSpPr>
          <p:cNvPr id="26" name="Straight Arrow Connector 25"/>
          <p:cNvCxnSpPr/>
          <p:nvPr/>
        </p:nvCxnSpPr>
        <p:spPr>
          <a:xfrm>
            <a:off x="6324600" y="2514600"/>
            <a:ext cx="1049167" cy="1"/>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6324600" y="2209800"/>
            <a:ext cx="1003801" cy="261610"/>
          </a:xfrm>
          <a:prstGeom prst="rect">
            <a:avLst/>
          </a:prstGeom>
        </p:spPr>
        <p:txBody>
          <a:bodyPr wrap="none">
            <a:spAutoFit/>
          </a:bodyPr>
          <a:lstStyle/>
          <a:p>
            <a:r>
              <a:rPr lang="en-US" sz="1100" b="1" dirty="0" smtClean="0"/>
              <a:t>USB_RX_DM1</a:t>
            </a:r>
            <a:endParaRPr lang="en-US" sz="1100" b="1" dirty="0"/>
          </a:p>
        </p:txBody>
      </p:sp>
      <p:cxnSp>
        <p:nvCxnSpPr>
          <p:cNvPr id="28" name="Straight Arrow Connector 27"/>
          <p:cNvCxnSpPr/>
          <p:nvPr/>
        </p:nvCxnSpPr>
        <p:spPr>
          <a:xfrm flipH="1">
            <a:off x="4572000" y="2590800"/>
            <a:ext cx="355647"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6324600" y="3505200"/>
            <a:ext cx="1049166" cy="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6360824" y="3086100"/>
            <a:ext cx="1049166"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6477000" y="3276600"/>
            <a:ext cx="659155" cy="261610"/>
          </a:xfrm>
          <a:prstGeom prst="rect">
            <a:avLst/>
          </a:prstGeom>
        </p:spPr>
        <p:txBody>
          <a:bodyPr wrap="none">
            <a:spAutoFit/>
          </a:bodyPr>
          <a:lstStyle/>
          <a:p>
            <a:r>
              <a:rPr lang="en-US" sz="1100" b="1" dirty="0" smtClean="0"/>
              <a:t>QEI_IDX</a:t>
            </a:r>
            <a:endParaRPr lang="en-US" sz="1100" b="1" dirty="0"/>
          </a:p>
        </p:txBody>
      </p:sp>
      <p:sp>
        <p:nvSpPr>
          <p:cNvPr id="32" name="Rectangle 31"/>
          <p:cNvSpPr/>
          <p:nvPr/>
        </p:nvSpPr>
        <p:spPr>
          <a:xfrm>
            <a:off x="6486900" y="2809101"/>
            <a:ext cx="748923" cy="261610"/>
          </a:xfrm>
          <a:prstGeom prst="rect">
            <a:avLst/>
          </a:prstGeom>
        </p:spPr>
        <p:txBody>
          <a:bodyPr wrap="none">
            <a:spAutoFit/>
          </a:bodyPr>
          <a:lstStyle/>
          <a:p>
            <a:r>
              <a:rPr lang="en-US" sz="1100" b="1" dirty="0" smtClean="0"/>
              <a:t>PWM1[5]</a:t>
            </a:r>
            <a:endParaRPr lang="en-US" sz="1100" b="1" dirty="0"/>
          </a:p>
        </p:txBody>
      </p:sp>
      <p:cxnSp>
        <p:nvCxnSpPr>
          <p:cNvPr id="33" name="Straight Arrow Connector 32"/>
          <p:cNvCxnSpPr/>
          <p:nvPr/>
        </p:nvCxnSpPr>
        <p:spPr>
          <a:xfrm flipH="1">
            <a:off x="4572000" y="3581400"/>
            <a:ext cx="355647"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4597353" y="3070006"/>
            <a:ext cx="347927"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8002729" y="3795567"/>
            <a:ext cx="152400" cy="2231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7848600" y="3505200"/>
            <a:ext cx="389850" cy="338554"/>
          </a:xfrm>
          <a:prstGeom prst="rect">
            <a:avLst/>
          </a:prstGeom>
          <a:noFill/>
        </p:spPr>
        <p:txBody>
          <a:bodyPr wrap="none" rtlCol="0">
            <a:spAutoFit/>
          </a:bodyPr>
          <a:lstStyle/>
          <a:p>
            <a:r>
              <a:rPr lang="en-US" sz="1600" b="1" dirty="0" smtClean="0"/>
              <a:t>T9</a:t>
            </a:r>
            <a:endParaRPr lang="en-US" sz="1600" b="1" dirty="0"/>
          </a:p>
        </p:txBody>
      </p:sp>
      <p:cxnSp>
        <p:nvCxnSpPr>
          <p:cNvPr id="50" name="Straight Connector 49"/>
          <p:cNvCxnSpPr>
            <a:stCxn id="8" idx="3"/>
          </p:cNvCxnSpPr>
          <p:nvPr/>
        </p:nvCxnSpPr>
        <p:spPr>
          <a:xfrm>
            <a:off x="6459367" y="1407240"/>
            <a:ext cx="1115445"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7" idx="1"/>
          </p:cNvCxnSpPr>
          <p:nvPr/>
        </p:nvCxnSpPr>
        <p:spPr>
          <a:xfrm>
            <a:off x="7574812" y="1407240"/>
            <a:ext cx="1" cy="482526"/>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4953000" y="3886200"/>
            <a:ext cx="1389233" cy="407004"/>
          </a:xfrm>
          <a:prstGeom prst="rect">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lumMod val="50000"/>
                  </a:schemeClr>
                </a:solidFill>
              </a:rPr>
              <a:t>MC</a:t>
            </a:r>
            <a:endParaRPr lang="en-US" sz="1400" b="1" dirty="0">
              <a:solidFill>
                <a:schemeClr val="bg1">
                  <a:lumMod val="50000"/>
                </a:schemeClr>
              </a:solidFill>
            </a:endParaRPr>
          </a:p>
        </p:txBody>
      </p:sp>
      <p:cxnSp>
        <p:nvCxnSpPr>
          <p:cNvPr id="56" name="Straight Arrow Connector 55"/>
          <p:cNvCxnSpPr/>
          <p:nvPr/>
        </p:nvCxnSpPr>
        <p:spPr>
          <a:xfrm>
            <a:off x="6324600" y="4038600"/>
            <a:ext cx="1049166" cy="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6477000" y="3810000"/>
            <a:ext cx="668773" cy="261610"/>
          </a:xfrm>
          <a:prstGeom prst="rect">
            <a:avLst/>
          </a:prstGeom>
        </p:spPr>
        <p:txBody>
          <a:bodyPr wrap="none">
            <a:spAutoFit/>
          </a:bodyPr>
          <a:lstStyle/>
          <a:p>
            <a:r>
              <a:rPr lang="en-US" sz="1100" b="1" dirty="0" smtClean="0"/>
              <a:t>MC_FB2</a:t>
            </a:r>
            <a:endParaRPr lang="en-US" sz="1100" b="1" dirty="0"/>
          </a:p>
        </p:txBody>
      </p:sp>
      <p:cxnSp>
        <p:nvCxnSpPr>
          <p:cNvPr id="58" name="Straight Arrow Connector 57"/>
          <p:cNvCxnSpPr/>
          <p:nvPr/>
        </p:nvCxnSpPr>
        <p:spPr>
          <a:xfrm flipH="1">
            <a:off x="4572000" y="4114800"/>
            <a:ext cx="355647"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4953000" y="4419600"/>
            <a:ext cx="1389233" cy="432138"/>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SSP0</a:t>
            </a:r>
            <a:endParaRPr lang="en-US" sz="1400" b="1" dirty="0">
              <a:solidFill>
                <a:schemeClr val="tx1"/>
              </a:solidFill>
            </a:endParaRPr>
          </a:p>
        </p:txBody>
      </p:sp>
      <p:cxnSp>
        <p:nvCxnSpPr>
          <p:cNvPr id="60" name="Straight Arrow Connector 59"/>
          <p:cNvCxnSpPr/>
          <p:nvPr/>
        </p:nvCxnSpPr>
        <p:spPr>
          <a:xfrm flipH="1">
            <a:off x="6324600" y="4648200"/>
            <a:ext cx="1066800" cy="0"/>
          </a:xfrm>
          <a:prstGeom prst="straightConnector1">
            <a:avLst/>
          </a:prstGeom>
          <a:ln w="190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H="1">
            <a:off x="4572000" y="4648200"/>
            <a:ext cx="355647" cy="0"/>
          </a:xfrm>
          <a:prstGeom prst="straightConnector1">
            <a:avLst/>
          </a:prstGeom>
          <a:ln w="190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6400800" y="4343400"/>
            <a:ext cx="861133" cy="261610"/>
          </a:xfrm>
          <a:prstGeom prst="rect">
            <a:avLst/>
          </a:prstGeom>
          <a:noFill/>
        </p:spPr>
        <p:txBody>
          <a:bodyPr wrap="none" rtlCol="0">
            <a:spAutoFit/>
          </a:bodyPr>
          <a:lstStyle/>
          <a:p>
            <a:r>
              <a:rPr lang="en-US" sz="1100" b="1" dirty="0" smtClean="0"/>
              <a:t>SSP0_MOSI</a:t>
            </a:r>
            <a:endParaRPr lang="en-US" sz="1100" b="1" dirty="0"/>
          </a:p>
        </p:txBody>
      </p:sp>
      <p:sp>
        <p:nvSpPr>
          <p:cNvPr id="63" name="Rectangle 62"/>
          <p:cNvSpPr/>
          <p:nvPr/>
        </p:nvSpPr>
        <p:spPr>
          <a:xfrm>
            <a:off x="4953000" y="5029200"/>
            <a:ext cx="1389233" cy="838200"/>
          </a:xfrm>
          <a:prstGeom prst="rect">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lumMod val="50000"/>
                  </a:schemeClr>
                </a:solidFill>
              </a:rPr>
              <a:t>LCD</a:t>
            </a:r>
            <a:endParaRPr lang="en-US" sz="1400" b="1" dirty="0">
              <a:solidFill>
                <a:schemeClr val="bg1">
                  <a:lumMod val="50000"/>
                </a:schemeClr>
              </a:solidFill>
            </a:endParaRPr>
          </a:p>
        </p:txBody>
      </p:sp>
      <p:cxnSp>
        <p:nvCxnSpPr>
          <p:cNvPr id="64" name="Straight Arrow Connector 63"/>
          <p:cNvCxnSpPr/>
          <p:nvPr/>
        </p:nvCxnSpPr>
        <p:spPr>
          <a:xfrm>
            <a:off x="4572000" y="5410200"/>
            <a:ext cx="347927"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6350924" y="5229999"/>
            <a:ext cx="1049166"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6477000" y="4953000"/>
            <a:ext cx="886781" cy="261610"/>
          </a:xfrm>
          <a:prstGeom prst="rect">
            <a:avLst/>
          </a:prstGeom>
        </p:spPr>
        <p:txBody>
          <a:bodyPr wrap="none">
            <a:spAutoFit/>
          </a:bodyPr>
          <a:lstStyle/>
          <a:p>
            <a:r>
              <a:rPr lang="en-US" sz="1100" b="1" dirty="0" smtClean="0"/>
              <a:t>LCD_VD[10]</a:t>
            </a:r>
            <a:endParaRPr lang="en-US" sz="1100" b="1" dirty="0"/>
          </a:p>
        </p:txBody>
      </p:sp>
      <p:cxnSp>
        <p:nvCxnSpPr>
          <p:cNvPr id="67" name="Straight Arrow Connector 66"/>
          <p:cNvCxnSpPr/>
          <p:nvPr/>
        </p:nvCxnSpPr>
        <p:spPr>
          <a:xfrm>
            <a:off x="6350924" y="5687199"/>
            <a:ext cx="1049166"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6477000" y="5410200"/>
            <a:ext cx="886781" cy="261610"/>
          </a:xfrm>
          <a:prstGeom prst="rect">
            <a:avLst/>
          </a:prstGeom>
        </p:spPr>
        <p:txBody>
          <a:bodyPr wrap="none">
            <a:spAutoFit/>
          </a:bodyPr>
          <a:lstStyle/>
          <a:p>
            <a:r>
              <a:rPr lang="en-US" sz="1100" b="1" dirty="0" smtClean="0"/>
              <a:t>LCD_VD[14]</a:t>
            </a:r>
            <a:endParaRPr lang="en-US" sz="1100" b="1" dirty="0"/>
          </a:p>
        </p:txBody>
      </p:sp>
    </p:spTree>
    <p:extLst>
      <p:ext uri="{BB962C8B-B14F-4D97-AF65-F5344CB8AC3E}">
        <p14:creationId xmlns:p14="http://schemas.microsoft.com/office/powerpoint/2010/main" val="11650810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04800"/>
            <a:ext cx="9144000" cy="369332"/>
          </a:xfrm>
          <a:prstGeom prst="rect">
            <a:avLst/>
          </a:prstGeom>
          <a:noFill/>
        </p:spPr>
        <p:txBody>
          <a:bodyPr wrap="square" rtlCol="0">
            <a:spAutoFit/>
          </a:bodyPr>
          <a:lstStyle/>
          <a:p>
            <a:pPr algn="ctr"/>
            <a:r>
              <a:rPr lang="en-US" b="1" dirty="0" smtClean="0"/>
              <a:t>IOCON</a:t>
            </a:r>
            <a:endParaRPr lang="en-US" b="1" dirty="0"/>
          </a:p>
        </p:txBody>
      </p:sp>
      <p:sp>
        <p:nvSpPr>
          <p:cNvPr id="11" name="TextBox 10"/>
          <p:cNvSpPr txBox="1"/>
          <p:nvPr/>
        </p:nvSpPr>
        <p:spPr>
          <a:xfrm>
            <a:off x="830013" y="762000"/>
            <a:ext cx="7010400" cy="369332"/>
          </a:xfrm>
          <a:prstGeom prst="rect">
            <a:avLst/>
          </a:prstGeom>
          <a:noFill/>
        </p:spPr>
        <p:txBody>
          <a:bodyPr wrap="square" rtlCol="0">
            <a:spAutoFit/>
          </a:bodyPr>
          <a:lstStyle/>
          <a:p>
            <a:pPr marL="285750" indent="-285750">
              <a:buFont typeface="Wingdings" panose="05000000000000000000" pitchFamily="2" charset="2"/>
              <a:buChar char="q"/>
            </a:pPr>
            <a:r>
              <a:rPr lang="en-US" b="1" dirty="0" smtClean="0"/>
              <a:t>IOCON_P1_24</a:t>
            </a:r>
            <a:endParaRPr lang="en-US" b="1" dirty="0"/>
          </a:p>
        </p:txBody>
      </p:sp>
      <p:pic>
        <p:nvPicPr>
          <p:cNvPr id="1026" name="Picture 2"/>
          <p:cNvPicPr>
            <a:picLocks noChangeAspect="1" noChangeArrowheads="1"/>
          </p:cNvPicPr>
          <p:nvPr/>
        </p:nvPicPr>
        <p:blipFill>
          <a:blip r:embed="rId2" cstate="print"/>
          <a:srcRect/>
          <a:stretch>
            <a:fillRect/>
          </a:stretch>
        </p:blipFill>
        <p:spPr bwMode="auto">
          <a:xfrm>
            <a:off x="762000" y="1143000"/>
            <a:ext cx="7343775" cy="1152525"/>
          </a:xfrm>
          <a:prstGeom prst="rect">
            <a:avLst/>
          </a:prstGeom>
          <a:noFill/>
          <a:ln w="9525">
            <a:solidFill>
              <a:schemeClr val="bg1">
                <a:lumMod val="65000"/>
              </a:schemeClr>
            </a:solidFill>
            <a:miter lim="800000"/>
            <a:headEnd/>
            <a:tailEnd/>
          </a:ln>
          <a:effectLst>
            <a:outerShdw blurRad="50800" dist="38100" dir="2700000" algn="tl" rotWithShape="0">
              <a:prstClr val="black">
                <a:alpha val="40000"/>
              </a:prstClr>
            </a:outerShdw>
          </a:effectLst>
        </p:spPr>
      </p:pic>
      <p:pic>
        <p:nvPicPr>
          <p:cNvPr id="1027" name="Picture 3"/>
          <p:cNvPicPr>
            <a:picLocks noChangeAspect="1" noChangeArrowheads="1"/>
          </p:cNvPicPr>
          <p:nvPr/>
        </p:nvPicPr>
        <p:blipFill>
          <a:blip r:embed="rId3" cstate="print"/>
          <a:srcRect/>
          <a:stretch>
            <a:fillRect/>
          </a:stretch>
        </p:blipFill>
        <p:spPr bwMode="auto">
          <a:xfrm>
            <a:off x="762000" y="2438400"/>
            <a:ext cx="7343775" cy="600075"/>
          </a:xfrm>
          <a:prstGeom prst="rect">
            <a:avLst/>
          </a:prstGeom>
          <a:noFill/>
          <a:ln w="9525">
            <a:solidFill>
              <a:schemeClr val="bg1">
                <a:lumMod val="65000"/>
              </a:schemeClr>
            </a:solidFill>
            <a:miter lim="800000"/>
            <a:headEnd/>
            <a:tailEnd/>
          </a:ln>
          <a:effectLst>
            <a:outerShdw blurRad="50800" dist="38100" dir="2700000" algn="tl" rotWithShape="0">
              <a:prstClr val="black">
                <a:alpha val="40000"/>
              </a:prstClr>
            </a:outerShdw>
          </a:effectLst>
        </p:spPr>
      </p:pic>
      <p:sp>
        <p:nvSpPr>
          <p:cNvPr id="10" name="Rectangle 9"/>
          <p:cNvSpPr/>
          <p:nvPr/>
        </p:nvSpPr>
        <p:spPr>
          <a:xfrm>
            <a:off x="762000" y="2590800"/>
            <a:ext cx="48768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24933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04800"/>
            <a:ext cx="9144000" cy="369332"/>
          </a:xfrm>
          <a:prstGeom prst="rect">
            <a:avLst/>
          </a:prstGeom>
          <a:noFill/>
        </p:spPr>
        <p:txBody>
          <a:bodyPr wrap="square" rtlCol="0">
            <a:spAutoFit/>
          </a:bodyPr>
          <a:lstStyle/>
          <a:p>
            <a:pPr algn="ctr"/>
            <a:r>
              <a:rPr lang="en-US" b="1" dirty="0" smtClean="0"/>
              <a:t>IOCON</a:t>
            </a:r>
            <a:endParaRPr lang="en-US" b="1" dirty="0"/>
          </a:p>
        </p:txBody>
      </p:sp>
      <p:sp>
        <p:nvSpPr>
          <p:cNvPr id="11" name="TextBox 10"/>
          <p:cNvSpPr txBox="1"/>
          <p:nvPr/>
        </p:nvSpPr>
        <p:spPr>
          <a:xfrm>
            <a:off x="830013" y="762000"/>
            <a:ext cx="7010400" cy="369332"/>
          </a:xfrm>
          <a:prstGeom prst="rect">
            <a:avLst/>
          </a:prstGeom>
          <a:noFill/>
        </p:spPr>
        <p:txBody>
          <a:bodyPr wrap="square" rtlCol="0">
            <a:spAutoFit/>
          </a:bodyPr>
          <a:lstStyle/>
          <a:p>
            <a:pPr marL="285750" indent="-285750">
              <a:buFont typeface="Wingdings" panose="05000000000000000000" pitchFamily="2" charset="2"/>
              <a:buChar char="q"/>
            </a:pPr>
            <a:r>
              <a:rPr lang="en-US" b="1" dirty="0" smtClean="0"/>
              <a:t>IOCON_P1_24</a:t>
            </a:r>
            <a:endParaRPr lang="en-US" b="1" dirty="0"/>
          </a:p>
        </p:txBody>
      </p:sp>
      <p:pic>
        <p:nvPicPr>
          <p:cNvPr id="1026" name="Picture 2"/>
          <p:cNvPicPr>
            <a:picLocks noChangeAspect="1" noChangeArrowheads="1"/>
          </p:cNvPicPr>
          <p:nvPr/>
        </p:nvPicPr>
        <p:blipFill>
          <a:blip r:embed="rId2" cstate="print"/>
          <a:srcRect/>
          <a:stretch>
            <a:fillRect/>
          </a:stretch>
        </p:blipFill>
        <p:spPr bwMode="auto">
          <a:xfrm>
            <a:off x="762000" y="1143000"/>
            <a:ext cx="7343775" cy="1152525"/>
          </a:xfrm>
          <a:prstGeom prst="rect">
            <a:avLst/>
          </a:prstGeom>
          <a:noFill/>
          <a:ln w="9525">
            <a:solidFill>
              <a:schemeClr val="bg1">
                <a:lumMod val="65000"/>
              </a:schemeClr>
            </a:solidFill>
            <a:miter lim="800000"/>
            <a:headEnd/>
            <a:tailEnd/>
          </a:ln>
          <a:effectLst>
            <a:outerShdw blurRad="50800" dist="38100" dir="2700000" algn="tl" rotWithShape="0">
              <a:prstClr val="black">
                <a:alpha val="40000"/>
              </a:prstClr>
            </a:outerShdw>
          </a:effectLst>
        </p:spPr>
      </p:pic>
      <p:pic>
        <p:nvPicPr>
          <p:cNvPr id="1027" name="Picture 3"/>
          <p:cNvPicPr>
            <a:picLocks noChangeAspect="1" noChangeArrowheads="1"/>
          </p:cNvPicPr>
          <p:nvPr/>
        </p:nvPicPr>
        <p:blipFill>
          <a:blip r:embed="rId3" cstate="print"/>
          <a:srcRect/>
          <a:stretch>
            <a:fillRect/>
          </a:stretch>
        </p:blipFill>
        <p:spPr bwMode="auto">
          <a:xfrm>
            <a:off x="762000" y="2438400"/>
            <a:ext cx="7343775" cy="600075"/>
          </a:xfrm>
          <a:prstGeom prst="rect">
            <a:avLst/>
          </a:prstGeom>
          <a:noFill/>
          <a:ln w="9525">
            <a:solidFill>
              <a:schemeClr val="bg1">
                <a:lumMod val="65000"/>
              </a:schemeClr>
            </a:solidFill>
            <a:miter lim="800000"/>
            <a:headEnd/>
            <a:tailEnd/>
          </a:ln>
          <a:effectLst>
            <a:outerShdw blurRad="50800" dist="38100" dir="2700000" algn="tl" rotWithShape="0">
              <a:prstClr val="black">
                <a:alpha val="40000"/>
              </a:prstClr>
            </a:outerShdw>
          </a:effectLst>
        </p:spPr>
      </p:pic>
      <p:sp>
        <p:nvSpPr>
          <p:cNvPr id="10" name="Rectangle 9"/>
          <p:cNvSpPr/>
          <p:nvPr/>
        </p:nvSpPr>
        <p:spPr>
          <a:xfrm>
            <a:off x="762000" y="2590800"/>
            <a:ext cx="48768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4" cstate="print"/>
          <a:srcRect/>
          <a:stretch>
            <a:fillRect/>
          </a:stretch>
        </p:blipFill>
        <p:spPr bwMode="auto">
          <a:xfrm>
            <a:off x="914400" y="1219200"/>
            <a:ext cx="5823931" cy="4495800"/>
          </a:xfrm>
          <a:prstGeom prst="rect">
            <a:avLst/>
          </a:prstGeom>
          <a:noFill/>
          <a:ln w="9525">
            <a:solidFill>
              <a:schemeClr val="bg1">
                <a:lumMod val="65000"/>
              </a:schemeClr>
            </a:solidFill>
            <a:miter lim="800000"/>
            <a:headEnd/>
            <a:tailEnd/>
          </a:ln>
          <a:effectLst>
            <a:outerShdw blurRad="50800" dist="38100" dir="2700000" algn="tl" rotWithShape="0">
              <a:prstClr val="black">
                <a:alpha val="40000"/>
              </a:prstClr>
            </a:outerShdw>
          </a:effectLst>
        </p:spPr>
      </p:pic>
      <p:sp>
        <p:nvSpPr>
          <p:cNvPr id="8" name="Rectangle 7"/>
          <p:cNvSpPr/>
          <p:nvPr/>
        </p:nvSpPr>
        <p:spPr>
          <a:xfrm>
            <a:off x="1752600" y="1828800"/>
            <a:ext cx="304800" cy="3733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62000" y="5867400"/>
            <a:ext cx="743986" cy="369332"/>
          </a:xfrm>
          <a:prstGeom prst="rect">
            <a:avLst/>
          </a:prstGeom>
          <a:noFill/>
        </p:spPr>
        <p:txBody>
          <a:bodyPr wrap="none" rtlCol="0">
            <a:spAutoFit/>
          </a:bodyPr>
          <a:lstStyle/>
          <a:p>
            <a:r>
              <a:rPr lang="en-US" b="1" dirty="0" smtClean="0">
                <a:solidFill>
                  <a:srgbClr val="FF0000"/>
                </a:solidFill>
              </a:rPr>
              <a:t>All 0’s</a:t>
            </a:r>
            <a:endParaRPr lang="en-US" b="1" dirty="0">
              <a:solidFill>
                <a:srgbClr val="FF0000"/>
              </a:solidFill>
            </a:endParaRPr>
          </a:p>
        </p:txBody>
      </p:sp>
      <p:cxnSp>
        <p:nvCxnSpPr>
          <p:cNvPr id="13" name="Straight Arrow Connector 12"/>
          <p:cNvCxnSpPr/>
          <p:nvPr/>
        </p:nvCxnSpPr>
        <p:spPr>
          <a:xfrm flipV="1">
            <a:off x="1447800" y="5486400"/>
            <a:ext cx="399014" cy="489466"/>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2024933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04800"/>
            <a:ext cx="9144000" cy="369332"/>
          </a:xfrm>
          <a:prstGeom prst="rect">
            <a:avLst/>
          </a:prstGeom>
          <a:noFill/>
        </p:spPr>
        <p:txBody>
          <a:bodyPr wrap="square" rtlCol="0">
            <a:spAutoFit/>
          </a:bodyPr>
          <a:lstStyle/>
          <a:p>
            <a:pPr algn="ctr"/>
            <a:r>
              <a:rPr lang="en-US" b="1" dirty="0" smtClean="0"/>
              <a:t>IOCON</a:t>
            </a:r>
            <a:endParaRPr lang="en-US" b="1" dirty="0"/>
          </a:p>
        </p:txBody>
      </p:sp>
      <p:sp>
        <p:nvSpPr>
          <p:cNvPr id="11" name="TextBox 10"/>
          <p:cNvSpPr txBox="1"/>
          <p:nvPr/>
        </p:nvSpPr>
        <p:spPr>
          <a:xfrm>
            <a:off x="830013" y="762000"/>
            <a:ext cx="7010400" cy="369332"/>
          </a:xfrm>
          <a:prstGeom prst="rect">
            <a:avLst/>
          </a:prstGeom>
          <a:noFill/>
        </p:spPr>
        <p:txBody>
          <a:bodyPr wrap="square" rtlCol="0">
            <a:spAutoFit/>
          </a:bodyPr>
          <a:lstStyle/>
          <a:p>
            <a:pPr marL="285750" indent="-285750">
              <a:buFont typeface="Wingdings" panose="05000000000000000000" pitchFamily="2" charset="2"/>
              <a:buChar char="q"/>
            </a:pPr>
            <a:r>
              <a:rPr lang="en-US" b="1" dirty="0" smtClean="0"/>
              <a:t>IOCON_P1_24</a:t>
            </a:r>
            <a:endParaRPr lang="en-US" b="1" dirty="0"/>
          </a:p>
        </p:txBody>
      </p:sp>
      <p:pic>
        <p:nvPicPr>
          <p:cNvPr id="1026" name="Picture 2"/>
          <p:cNvPicPr>
            <a:picLocks noChangeAspect="1" noChangeArrowheads="1"/>
          </p:cNvPicPr>
          <p:nvPr/>
        </p:nvPicPr>
        <p:blipFill>
          <a:blip r:embed="rId2" cstate="print"/>
          <a:srcRect/>
          <a:stretch>
            <a:fillRect/>
          </a:stretch>
        </p:blipFill>
        <p:spPr bwMode="auto">
          <a:xfrm>
            <a:off x="762000" y="1143000"/>
            <a:ext cx="7343775" cy="1152525"/>
          </a:xfrm>
          <a:prstGeom prst="rect">
            <a:avLst/>
          </a:prstGeom>
          <a:noFill/>
          <a:ln w="9525">
            <a:solidFill>
              <a:schemeClr val="bg1">
                <a:lumMod val="65000"/>
              </a:schemeClr>
            </a:solidFill>
            <a:miter lim="800000"/>
            <a:headEnd/>
            <a:tailEnd/>
          </a:ln>
          <a:effectLst>
            <a:outerShdw blurRad="50800" dist="38100" dir="2700000" algn="tl" rotWithShape="0">
              <a:prstClr val="black">
                <a:alpha val="40000"/>
              </a:prstClr>
            </a:outerShdw>
          </a:effectLst>
        </p:spPr>
      </p:pic>
      <p:pic>
        <p:nvPicPr>
          <p:cNvPr id="1027" name="Picture 3"/>
          <p:cNvPicPr>
            <a:picLocks noChangeAspect="1" noChangeArrowheads="1"/>
          </p:cNvPicPr>
          <p:nvPr/>
        </p:nvPicPr>
        <p:blipFill>
          <a:blip r:embed="rId3" cstate="print"/>
          <a:srcRect/>
          <a:stretch>
            <a:fillRect/>
          </a:stretch>
        </p:blipFill>
        <p:spPr bwMode="auto">
          <a:xfrm>
            <a:off x="762000" y="2438400"/>
            <a:ext cx="7343775" cy="600075"/>
          </a:xfrm>
          <a:prstGeom prst="rect">
            <a:avLst/>
          </a:prstGeom>
          <a:noFill/>
          <a:ln w="9525">
            <a:solidFill>
              <a:schemeClr val="bg1">
                <a:lumMod val="65000"/>
              </a:schemeClr>
            </a:solidFill>
            <a:miter lim="800000"/>
            <a:headEnd/>
            <a:tailEnd/>
          </a:ln>
          <a:effectLst>
            <a:outerShdw blurRad="50800" dist="38100" dir="2700000" algn="tl" rotWithShape="0">
              <a:prstClr val="black">
                <a:alpha val="40000"/>
              </a:prstClr>
            </a:outerShdw>
          </a:effectLst>
        </p:spPr>
      </p:pic>
      <p:sp>
        <p:nvSpPr>
          <p:cNvPr id="10" name="Rectangle 9"/>
          <p:cNvSpPr/>
          <p:nvPr/>
        </p:nvSpPr>
        <p:spPr>
          <a:xfrm>
            <a:off x="762000" y="2590800"/>
            <a:ext cx="48768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4" cstate="print"/>
          <a:srcRect/>
          <a:stretch>
            <a:fillRect/>
          </a:stretch>
        </p:blipFill>
        <p:spPr bwMode="auto">
          <a:xfrm>
            <a:off x="914400" y="1219200"/>
            <a:ext cx="5823931" cy="4495800"/>
          </a:xfrm>
          <a:prstGeom prst="rect">
            <a:avLst/>
          </a:prstGeom>
          <a:noFill/>
          <a:ln w="9525">
            <a:solidFill>
              <a:schemeClr val="bg1">
                <a:lumMod val="65000"/>
              </a:schemeClr>
            </a:solidFill>
            <a:miter lim="800000"/>
            <a:headEnd/>
            <a:tailEnd/>
          </a:ln>
          <a:effectLst>
            <a:outerShdw blurRad="50800" dist="38100" dir="2700000" algn="tl" rotWithShape="0">
              <a:prstClr val="black">
                <a:alpha val="40000"/>
              </a:prstClr>
            </a:outerShdw>
          </a:effectLst>
        </p:spPr>
      </p:pic>
      <p:sp>
        <p:nvSpPr>
          <p:cNvPr id="8" name="Rectangle 7"/>
          <p:cNvSpPr/>
          <p:nvPr/>
        </p:nvSpPr>
        <p:spPr>
          <a:xfrm>
            <a:off x="1752600" y="1828800"/>
            <a:ext cx="304800" cy="3733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p:cNvPicPr>
            <a:picLocks noChangeAspect="1" noChangeArrowheads="1"/>
          </p:cNvPicPr>
          <p:nvPr/>
        </p:nvPicPr>
        <p:blipFill>
          <a:blip r:embed="rId5" cstate="print"/>
          <a:srcRect/>
          <a:stretch>
            <a:fillRect/>
          </a:stretch>
        </p:blipFill>
        <p:spPr bwMode="auto">
          <a:xfrm>
            <a:off x="990600" y="3810000"/>
            <a:ext cx="7848600" cy="2158563"/>
          </a:xfrm>
          <a:prstGeom prst="rect">
            <a:avLst/>
          </a:prstGeom>
          <a:noFill/>
          <a:ln w="9525">
            <a:solidFill>
              <a:schemeClr val="bg1">
                <a:lumMod val="65000"/>
              </a:schemeClr>
            </a:solidFill>
            <a:miter lim="800000"/>
            <a:headEnd/>
            <a:tailEnd/>
          </a:ln>
          <a:effectLst>
            <a:outerShdw blurRad="50800" dist="38100" dir="5400000" algn="t" rotWithShape="0">
              <a:prstClr val="black">
                <a:alpha val="40000"/>
              </a:prstClr>
            </a:outerShdw>
          </a:effectLst>
        </p:spPr>
      </p:pic>
      <p:sp>
        <p:nvSpPr>
          <p:cNvPr id="12" name="Rectangle 11"/>
          <p:cNvSpPr/>
          <p:nvPr/>
        </p:nvSpPr>
        <p:spPr>
          <a:xfrm>
            <a:off x="990600" y="5562600"/>
            <a:ext cx="9906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248400" y="5562600"/>
            <a:ext cx="9906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248400" y="4114800"/>
            <a:ext cx="3810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24933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04800"/>
            <a:ext cx="9144000" cy="369332"/>
          </a:xfrm>
          <a:prstGeom prst="rect">
            <a:avLst/>
          </a:prstGeom>
          <a:noFill/>
        </p:spPr>
        <p:txBody>
          <a:bodyPr wrap="square" rtlCol="0">
            <a:spAutoFit/>
          </a:bodyPr>
          <a:lstStyle/>
          <a:p>
            <a:pPr algn="ctr"/>
            <a:r>
              <a:rPr lang="en-US" b="1" dirty="0" smtClean="0"/>
              <a:t>IOCON</a:t>
            </a:r>
            <a:endParaRPr lang="en-US" b="1" dirty="0"/>
          </a:p>
        </p:txBody>
      </p:sp>
      <p:sp>
        <p:nvSpPr>
          <p:cNvPr id="11" name="TextBox 10"/>
          <p:cNvSpPr txBox="1"/>
          <p:nvPr/>
        </p:nvSpPr>
        <p:spPr>
          <a:xfrm>
            <a:off x="830013" y="762000"/>
            <a:ext cx="2522787" cy="369332"/>
          </a:xfrm>
          <a:prstGeom prst="rect">
            <a:avLst/>
          </a:prstGeom>
          <a:noFill/>
        </p:spPr>
        <p:txBody>
          <a:bodyPr wrap="square" rtlCol="0">
            <a:spAutoFit/>
          </a:bodyPr>
          <a:lstStyle/>
          <a:p>
            <a:pPr marL="285750" indent="-285750">
              <a:buFont typeface="Wingdings" panose="05000000000000000000" pitchFamily="2" charset="2"/>
              <a:buChar char="q"/>
            </a:pPr>
            <a:r>
              <a:rPr lang="en-US" b="1" dirty="0" smtClean="0">
                <a:latin typeface="+mj-lt"/>
                <a:cs typeface="Consolas" pitchFamily="49" charset="0"/>
              </a:rPr>
              <a:t>Using  </a:t>
            </a:r>
            <a:r>
              <a:rPr lang="en-US" b="1" dirty="0" smtClean="0">
                <a:solidFill>
                  <a:srgbClr val="0070C0"/>
                </a:solidFill>
                <a:latin typeface="Consolas" pitchFamily="49" charset="0"/>
                <a:cs typeface="Consolas" pitchFamily="49" charset="0"/>
              </a:rPr>
              <a:t>GET</a:t>
            </a:r>
            <a:r>
              <a:rPr lang="en-US" b="1" dirty="0" smtClean="0">
                <a:latin typeface="Consolas" pitchFamily="49" charset="0"/>
                <a:cs typeface="Consolas" pitchFamily="49" charset="0"/>
              </a:rPr>
              <a:t> BOARD.S</a:t>
            </a:r>
            <a:endParaRPr lang="en-US" b="1" dirty="0">
              <a:latin typeface="Consolas" pitchFamily="49" charset="0"/>
              <a:cs typeface="Consolas" pitchFamily="49" charset="0"/>
            </a:endParaRPr>
          </a:p>
        </p:txBody>
      </p:sp>
      <p:cxnSp>
        <p:nvCxnSpPr>
          <p:cNvPr id="4" name="Straight Arrow Connector 3"/>
          <p:cNvCxnSpPr>
            <a:stCxn id="11" idx="3"/>
          </p:cNvCxnSpPr>
          <p:nvPr/>
        </p:nvCxnSpPr>
        <p:spPr>
          <a:xfrm>
            <a:off x="3352800" y="946666"/>
            <a:ext cx="11430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4576408" y="762000"/>
            <a:ext cx="1577676" cy="369332"/>
          </a:xfrm>
          <a:prstGeom prst="rect">
            <a:avLst/>
          </a:prstGeom>
          <a:noFill/>
        </p:spPr>
        <p:txBody>
          <a:bodyPr wrap="none" rtlCol="0">
            <a:spAutoFit/>
          </a:bodyPr>
          <a:lstStyle/>
          <a:p>
            <a:r>
              <a:rPr lang="en-US" b="1" dirty="0" smtClean="0">
                <a:latin typeface="Consolas" panose="020B0609020204030204" pitchFamily="49" charset="0"/>
                <a:cs typeface="Consolas" panose="020B0609020204030204" pitchFamily="49" charset="0"/>
              </a:rPr>
              <a:t>IOCONFDEF.S</a:t>
            </a:r>
            <a:endParaRPr lang="en-US" b="1" dirty="0">
              <a:latin typeface="Consolas" panose="020B0609020204030204" pitchFamily="49" charset="0"/>
              <a:cs typeface="Consolas" panose="020B0609020204030204" pitchFamily="49" charset="0"/>
            </a:endParaRPr>
          </a:p>
        </p:txBody>
      </p:sp>
      <p:sp>
        <p:nvSpPr>
          <p:cNvPr id="7" name="Rectangle 6"/>
          <p:cNvSpPr/>
          <p:nvPr/>
        </p:nvSpPr>
        <p:spPr>
          <a:xfrm>
            <a:off x="632271" y="1131333"/>
            <a:ext cx="3177729" cy="5632311"/>
          </a:xfrm>
          <a:prstGeom prst="rect">
            <a:avLst/>
          </a:prstGeom>
        </p:spPr>
        <p:txBody>
          <a:bodyPr wrap="square">
            <a:spAutoFit/>
          </a:bodyPr>
          <a:lstStyle/>
          <a:p>
            <a:r>
              <a:rPr lang="en-US" sz="900" b="1" dirty="0">
                <a:solidFill>
                  <a:schemeClr val="bg1">
                    <a:lumMod val="50000"/>
                  </a:schemeClr>
                </a:solidFill>
                <a:latin typeface="Consolas" panose="020B0609020204030204" pitchFamily="49" charset="0"/>
                <a:cs typeface="Consolas" panose="020B0609020204030204" pitchFamily="49" charset="0"/>
              </a:rPr>
              <a:t>; ---------- Absolute addresses ---------------</a:t>
            </a:r>
          </a:p>
          <a:p>
            <a:r>
              <a:rPr lang="en-US" sz="900" b="1" dirty="0" smtClean="0">
                <a:latin typeface="Consolas" panose="020B0609020204030204" pitchFamily="49" charset="0"/>
                <a:cs typeface="Consolas" panose="020B0609020204030204" pitchFamily="49" charset="0"/>
              </a:rPr>
              <a:t>IOCON_P0_0	  </a:t>
            </a:r>
            <a:r>
              <a:rPr lang="en-US" sz="900" b="1" dirty="0" smtClean="0">
                <a:solidFill>
                  <a:srgbClr val="0070C0"/>
                </a:solidFill>
                <a:latin typeface="Consolas" panose="020B0609020204030204" pitchFamily="49" charset="0"/>
                <a:cs typeface="Consolas" panose="020B0609020204030204" pitchFamily="49" charset="0"/>
              </a:rPr>
              <a:t>EQU</a:t>
            </a:r>
            <a:r>
              <a:rPr lang="en-US" sz="900" b="1" dirty="0" smtClean="0">
                <a:latin typeface="Consolas" panose="020B0609020204030204" pitchFamily="49" charset="0"/>
                <a:cs typeface="Consolas" panose="020B0609020204030204" pitchFamily="49" charset="0"/>
              </a:rPr>
              <a:t> </a:t>
            </a:r>
            <a:r>
              <a:rPr lang="en-US" sz="900" b="1" dirty="0" smtClean="0">
                <a:solidFill>
                  <a:srgbClr val="FF0000"/>
                </a:solidFill>
                <a:latin typeface="Consolas" panose="020B0609020204030204" pitchFamily="49" charset="0"/>
                <a:cs typeface="Consolas" panose="020B0609020204030204" pitchFamily="49" charset="0"/>
              </a:rPr>
              <a:t>0x4002C000</a:t>
            </a:r>
            <a:endParaRPr lang="en-US" sz="900" b="1" dirty="0">
              <a:solidFill>
                <a:srgbClr val="FF0000"/>
              </a:solidFill>
              <a:latin typeface="Consolas" panose="020B0609020204030204" pitchFamily="49" charset="0"/>
              <a:cs typeface="Consolas" panose="020B0609020204030204" pitchFamily="49" charset="0"/>
            </a:endParaRPr>
          </a:p>
          <a:p>
            <a:r>
              <a:rPr lang="en-US" sz="900" b="1" dirty="0" smtClean="0">
                <a:latin typeface="Consolas" panose="020B0609020204030204" pitchFamily="49" charset="0"/>
                <a:cs typeface="Consolas" panose="020B0609020204030204" pitchFamily="49" charset="0"/>
              </a:rPr>
              <a:t>. . .</a:t>
            </a:r>
            <a:endParaRPr lang="en-US" sz="900" b="1" dirty="0">
              <a:latin typeface="Consolas" panose="020B0609020204030204" pitchFamily="49" charset="0"/>
              <a:cs typeface="Consolas" panose="020B0609020204030204" pitchFamily="49" charset="0"/>
            </a:endParaRPr>
          </a:p>
          <a:p>
            <a:r>
              <a:rPr lang="it-IT" sz="900" b="1" dirty="0" smtClean="0">
                <a:latin typeface="Consolas" panose="020B0609020204030204" pitchFamily="49" charset="0"/>
                <a:cs typeface="Consolas" panose="020B0609020204030204" pitchFamily="49" charset="0"/>
              </a:rPr>
              <a:t>IOCON_P1_23     </a:t>
            </a:r>
            <a:r>
              <a:rPr lang="it-IT" sz="900" b="1" dirty="0" smtClean="0">
                <a:solidFill>
                  <a:srgbClr val="0070C0"/>
                </a:solidFill>
                <a:latin typeface="Consolas" panose="020B0609020204030204" pitchFamily="49" charset="0"/>
                <a:cs typeface="Consolas" panose="020B0609020204030204" pitchFamily="49" charset="0"/>
              </a:rPr>
              <a:t>EQU</a:t>
            </a:r>
            <a:r>
              <a:rPr lang="it-IT" sz="900" b="1" dirty="0" smtClean="0">
                <a:solidFill>
                  <a:srgbClr val="FF0000"/>
                </a:solidFill>
                <a:latin typeface="Consolas" panose="020B0609020204030204" pitchFamily="49" charset="0"/>
                <a:cs typeface="Consolas" panose="020B0609020204030204" pitchFamily="49" charset="0"/>
              </a:rPr>
              <a:t> 0x4002C0DC</a:t>
            </a:r>
          </a:p>
          <a:p>
            <a:r>
              <a:rPr lang="it-IT" sz="900" b="1" dirty="0" smtClean="0">
                <a:latin typeface="Consolas" panose="020B0609020204030204" pitchFamily="49" charset="0"/>
                <a:cs typeface="Consolas" panose="020B0609020204030204" pitchFamily="49" charset="0"/>
              </a:rPr>
              <a:t>IOCON_P1_24     </a:t>
            </a:r>
            <a:r>
              <a:rPr lang="it-IT" sz="900" b="1" dirty="0" smtClean="0">
                <a:solidFill>
                  <a:srgbClr val="0070C0"/>
                </a:solidFill>
                <a:latin typeface="Consolas" panose="020B0609020204030204" pitchFamily="49" charset="0"/>
                <a:cs typeface="Consolas" panose="020B0609020204030204" pitchFamily="49" charset="0"/>
              </a:rPr>
              <a:t>EQU</a:t>
            </a:r>
            <a:r>
              <a:rPr lang="it-IT" sz="900" b="1" dirty="0" smtClean="0">
                <a:solidFill>
                  <a:srgbClr val="FF0000"/>
                </a:solidFill>
                <a:latin typeface="Consolas" panose="020B0609020204030204" pitchFamily="49" charset="0"/>
                <a:cs typeface="Consolas" panose="020B0609020204030204" pitchFamily="49" charset="0"/>
              </a:rPr>
              <a:t> 0x4002C0E0</a:t>
            </a:r>
          </a:p>
          <a:p>
            <a:r>
              <a:rPr lang="it-IT" sz="900" b="1" dirty="0" smtClean="0">
                <a:latin typeface="Consolas" panose="020B0609020204030204" pitchFamily="49" charset="0"/>
                <a:cs typeface="Consolas" panose="020B0609020204030204" pitchFamily="49" charset="0"/>
              </a:rPr>
              <a:t>IOCON_P1_25     </a:t>
            </a:r>
            <a:r>
              <a:rPr lang="it-IT" sz="900" b="1" dirty="0" smtClean="0">
                <a:solidFill>
                  <a:srgbClr val="0070C0"/>
                </a:solidFill>
                <a:latin typeface="Consolas" panose="020B0609020204030204" pitchFamily="49" charset="0"/>
                <a:cs typeface="Consolas" panose="020B0609020204030204" pitchFamily="49" charset="0"/>
              </a:rPr>
              <a:t>EQU</a:t>
            </a:r>
            <a:r>
              <a:rPr lang="it-IT" sz="900" b="1" dirty="0" smtClean="0">
                <a:latin typeface="Consolas" panose="020B0609020204030204" pitchFamily="49" charset="0"/>
                <a:cs typeface="Consolas" panose="020B0609020204030204" pitchFamily="49" charset="0"/>
              </a:rPr>
              <a:t> </a:t>
            </a:r>
            <a:r>
              <a:rPr lang="it-IT" sz="900" b="1" dirty="0" smtClean="0">
                <a:solidFill>
                  <a:srgbClr val="FF0000"/>
                </a:solidFill>
                <a:latin typeface="Consolas" panose="020B0609020204030204" pitchFamily="49" charset="0"/>
                <a:cs typeface="Consolas" panose="020B0609020204030204" pitchFamily="49" charset="0"/>
              </a:rPr>
              <a:t>0x4002C0E4</a:t>
            </a:r>
          </a:p>
          <a:p>
            <a:r>
              <a:rPr lang="en-US" sz="900" b="1" dirty="0" smtClean="0">
                <a:latin typeface="Consolas" panose="020B0609020204030204" pitchFamily="49" charset="0"/>
                <a:cs typeface="Consolas" panose="020B0609020204030204" pitchFamily="49" charset="0"/>
              </a:rPr>
              <a:t>. . .</a:t>
            </a:r>
          </a:p>
          <a:p>
            <a:r>
              <a:rPr lang="it-IT" sz="900" b="1" dirty="0">
                <a:solidFill>
                  <a:schemeClr val="bg1">
                    <a:lumMod val="50000"/>
                  </a:schemeClr>
                </a:solidFill>
                <a:latin typeface="Consolas" panose="020B0609020204030204" pitchFamily="49" charset="0"/>
                <a:cs typeface="Consolas" panose="020B0609020204030204" pitchFamily="49" charset="0"/>
              </a:rPr>
              <a:t>; ---------- Base/Offset addresses </a:t>
            </a:r>
            <a:r>
              <a:rPr lang="it-IT" sz="900" b="1" dirty="0" smtClean="0">
                <a:solidFill>
                  <a:schemeClr val="bg1">
                    <a:lumMod val="50000"/>
                  </a:schemeClr>
                </a:solidFill>
                <a:latin typeface="Consolas" panose="020B0609020204030204" pitchFamily="49" charset="0"/>
                <a:cs typeface="Consolas" panose="020B0609020204030204" pitchFamily="49" charset="0"/>
              </a:rPr>
              <a:t>------------</a:t>
            </a:r>
            <a:endParaRPr lang="it-IT" sz="900" b="1" dirty="0">
              <a:solidFill>
                <a:schemeClr val="bg1">
                  <a:lumMod val="50000"/>
                </a:schemeClr>
              </a:solidFill>
              <a:latin typeface="Consolas" panose="020B0609020204030204" pitchFamily="49" charset="0"/>
              <a:cs typeface="Consolas" panose="020B0609020204030204" pitchFamily="49" charset="0"/>
            </a:endParaRPr>
          </a:p>
          <a:p>
            <a:r>
              <a:rPr lang="it-IT" sz="900" b="1" dirty="0">
                <a:latin typeface="Consolas" panose="020B0609020204030204" pitchFamily="49" charset="0"/>
                <a:cs typeface="Consolas" panose="020B0609020204030204" pitchFamily="49" charset="0"/>
              </a:rPr>
              <a:t>IOCON_P0_BASE	</a:t>
            </a:r>
            <a:r>
              <a:rPr lang="it-IT" sz="900" b="1" dirty="0" smtClean="0">
                <a:latin typeface="Consolas" panose="020B0609020204030204" pitchFamily="49" charset="0"/>
                <a:cs typeface="Consolas" panose="020B0609020204030204" pitchFamily="49" charset="0"/>
              </a:rPr>
              <a:t>  </a:t>
            </a:r>
            <a:r>
              <a:rPr lang="it-IT" sz="900" b="1" dirty="0" smtClean="0">
                <a:solidFill>
                  <a:srgbClr val="0070C0"/>
                </a:solidFill>
                <a:latin typeface="Consolas" panose="020B0609020204030204" pitchFamily="49" charset="0"/>
                <a:cs typeface="Consolas" panose="020B0609020204030204" pitchFamily="49" charset="0"/>
              </a:rPr>
              <a:t>EQU</a:t>
            </a:r>
            <a:r>
              <a:rPr lang="it-IT" sz="900" b="1" dirty="0" smtClean="0">
                <a:latin typeface="Consolas" panose="020B0609020204030204" pitchFamily="49" charset="0"/>
                <a:cs typeface="Consolas" panose="020B0609020204030204" pitchFamily="49" charset="0"/>
              </a:rPr>
              <a:t> </a:t>
            </a:r>
            <a:r>
              <a:rPr lang="it-IT" sz="900" b="1" dirty="0" smtClean="0">
                <a:solidFill>
                  <a:srgbClr val="FF0000"/>
                </a:solidFill>
                <a:latin typeface="Consolas" panose="020B0609020204030204" pitchFamily="49" charset="0"/>
                <a:cs typeface="Consolas" panose="020B0609020204030204" pitchFamily="49" charset="0"/>
              </a:rPr>
              <a:t>0x4002C000</a:t>
            </a:r>
            <a:endParaRPr lang="it-IT" sz="900" b="1" dirty="0">
              <a:solidFill>
                <a:srgbClr val="FF0000"/>
              </a:solidFill>
              <a:latin typeface="Consolas" panose="020B0609020204030204" pitchFamily="49" charset="0"/>
              <a:cs typeface="Consolas" panose="020B0609020204030204" pitchFamily="49" charset="0"/>
            </a:endParaRPr>
          </a:p>
          <a:p>
            <a:r>
              <a:rPr lang="it-IT" sz="900" b="1" dirty="0">
                <a:latin typeface="Consolas" panose="020B0609020204030204" pitchFamily="49" charset="0"/>
                <a:cs typeface="Consolas" panose="020B0609020204030204" pitchFamily="49" charset="0"/>
              </a:rPr>
              <a:t>IOCON_P1_BASE	</a:t>
            </a:r>
            <a:r>
              <a:rPr lang="it-IT" sz="900" b="1" dirty="0" smtClean="0">
                <a:latin typeface="Consolas" panose="020B0609020204030204" pitchFamily="49" charset="0"/>
                <a:cs typeface="Consolas" panose="020B0609020204030204" pitchFamily="49" charset="0"/>
              </a:rPr>
              <a:t>  </a:t>
            </a:r>
            <a:r>
              <a:rPr lang="it-IT" sz="900" b="1" dirty="0" smtClean="0">
                <a:solidFill>
                  <a:srgbClr val="0070C0"/>
                </a:solidFill>
                <a:latin typeface="Consolas" panose="020B0609020204030204" pitchFamily="49" charset="0"/>
                <a:cs typeface="Consolas" panose="020B0609020204030204" pitchFamily="49" charset="0"/>
              </a:rPr>
              <a:t>EQU</a:t>
            </a:r>
            <a:r>
              <a:rPr lang="it-IT" sz="900" b="1" dirty="0" smtClean="0">
                <a:latin typeface="Consolas" panose="020B0609020204030204" pitchFamily="49" charset="0"/>
                <a:cs typeface="Consolas" panose="020B0609020204030204" pitchFamily="49" charset="0"/>
              </a:rPr>
              <a:t> </a:t>
            </a:r>
            <a:r>
              <a:rPr lang="it-IT" sz="900" b="1" dirty="0" smtClean="0">
                <a:solidFill>
                  <a:srgbClr val="FF0000"/>
                </a:solidFill>
                <a:latin typeface="Consolas" panose="020B0609020204030204" pitchFamily="49" charset="0"/>
                <a:cs typeface="Consolas" panose="020B0609020204030204" pitchFamily="49" charset="0"/>
              </a:rPr>
              <a:t>0x4002C080</a:t>
            </a:r>
            <a:r>
              <a:rPr lang="it-IT" sz="900" b="1" dirty="0">
                <a:latin typeface="Consolas" panose="020B0609020204030204" pitchFamily="49" charset="0"/>
                <a:cs typeface="Consolas" panose="020B0609020204030204" pitchFamily="49" charset="0"/>
              </a:rPr>
              <a:t>	</a:t>
            </a:r>
          </a:p>
          <a:p>
            <a:r>
              <a:rPr lang="it-IT" sz="900" b="1" dirty="0">
                <a:latin typeface="Consolas" panose="020B0609020204030204" pitchFamily="49" charset="0"/>
                <a:cs typeface="Consolas" panose="020B0609020204030204" pitchFamily="49" charset="0"/>
              </a:rPr>
              <a:t>IOCON_P2_BASE	</a:t>
            </a:r>
            <a:r>
              <a:rPr lang="it-IT" sz="900" b="1" dirty="0" smtClean="0">
                <a:latin typeface="Consolas" panose="020B0609020204030204" pitchFamily="49" charset="0"/>
                <a:cs typeface="Consolas" panose="020B0609020204030204" pitchFamily="49" charset="0"/>
              </a:rPr>
              <a:t>  </a:t>
            </a:r>
            <a:r>
              <a:rPr lang="it-IT" sz="900" b="1" dirty="0" smtClean="0">
                <a:solidFill>
                  <a:srgbClr val="0070C0"/>
                </a:solidFill>
                <a:latin typeface="Consolas" panose="020B0609020204030204" pitchFamily="49" charset="0"/>
                <a:cs typeface="Consolas" panose="020B0609020204030204" pitchFamily="49" charset="0"/>
              </a:rPr>
              <a:t>EQU</a:t>
            </a:r>
            <a:r>
              <a:rPr lang="it-IT" sz="900" b="1" dirty="0" smtClean="0">
                <a:latin typeface="Consolas" panose="020B0609020204030204" pitchFamily="49" charset="0"/>
                <a:cs typeface="Consolas" panose="020B0609020204030204" pitchFamily="49" charset="0"/>
              </a:rPr>
              <a:t> </a:t>
            </a:r>
            <a:r>
              <a:rPr lang="it-IT" sz="900" b="1" dirty="0" smtClean="0">
                <a:solidFill>
                  <a:srgbClr val="FF0000"/>
                </a:solidFill>
                <a:latin typeface="Consolas" panose="020B0609020204030204" pitchFamily="49" charset="0"/>
                <a:cs typeface="Consolas" panose="020B0609020204030204" pitchFamily="49" charset="0"/>
              </a:rPr>
              <a:t>0x4002C100</a:t>
            </a:r>
            <a:endParaRPr lang="it-IT" sz="900" b="1" dirty="0">
              <a:solidFill>
                <a:srgbClr val="FF0000"/>
              </a:solidFill>
              <a:latin typeface="Consolas" panose="020B0609020204030204" pitchFamily="49" charset="0"/>
              <a:cs typeface="Consolas" panose="020B0609020204030204" pitchFamily="49" charset="0"/>
            </a:endParaRPr>
          </a:p>
          <a:p>
            <a:r>
              <a:rPr lang="en-US" sz="900" b="1" dirty="0">
                <a:latin typeface="Consolas" panose="020B0609020204030204" pitchFamily="49" charset="0"/>
                <a:cs typeface="Consolas" panose="020B0609020204030204" pitchFamily="49" charset="0"/>
              </a:rPr>
              <a:t>; Pins definitions</a:t>
            </a:r>
          </a:p>
          <a:p>
            <a:r>
              <a:rPr lang="en-US" sz="900" b="1" dirty="0" smtClean="0">
                <a:latin typeface="Consolas" panose="020B0609020204030204" pitchFamily="49" charset="0"/>
                <a:cs typeface="Consolas" panose="020B0609020204030204" pitchFamily="49" charset="0"/>
              </a:rPr>
              <a:t>. . .</a:t>
            </a:r>
          </a:p>
          <a:p>
            <a:r>
              <a:rPr lang="en-US" sz="900" b="1" dirty="0" smtClean="0">
                <a:latin typeface="Consolas" panose="020B0609020204030204" pitchFamily="49" charset="0"/>
                <a:cs typeface="Consolas" panose="020B0609020204030204" pitchFamily="49" charset="0"/>
              </a:rPr>
              <a:t>PIN23</a:t>
            </a:r>
            <a:r>
              <a:rPr lang="en-US" sz="900" b="1" dirty="0">
                <a:latin typeface="Consolas" panose="020B0609020204030204" pitchFamily="49" charset="0"/>
                <a:cs typeface="Consolas" panose="020B0609020204030204" pitchFamily="49" charset="0"/>
              </a:rPr>
              <a:t>	</a:t>
            </a:r>
            <a:r>
              <a:rPr lang="en-US" sz="900" b="1" dirty="0" smtClean="0">
                <a:latin typeface="Consolas" panose="020B0609020204030204" pitchFamily="49" charset="0"/>
                <a:cs typeface="Consolas" panose="020B0609020204030204" pitchFamily="49" charset="0"/>
              </a:rPr>
              <a:t> </a:t>
            </a:r>
            <a:r>
              <a:rPr lang="en-US" sz="900" b="1" dirty="0" smtClean="0">
                <a:solidFill>
                  <a:srgbClr val="0070C0"/>
                </a:solidFill>
                <a:latin typeface="Consolas" panose="020B0609020204030204" pitchFamily="49" charset="0"/>
                <a:cs typeface="Consolas" panose="020B0609020204030204" pitchFamily="49" charset="0"/>
              </a:rPr>
              <a:t> EQU </a:t>
            </a:r>
            <a:r>
              <a:rPr lang="en-US" sz="900" b="1" dirty="0" smtClean="0">
                <a:latin typeface="Consolas" panose="020B0609020204030204" pitchFamily="49" charset="0"/>
                <a:cs typeface="Consolas" panose="020B0609020204030204" pitchFamily="49" charset="0"/>
              </a:rPr>
              <a:t>(</a:t>
            </a:r>
            <a:r>
              <a:rPr lang="en-US" sz="900" b="1" dirty="0" smtClean="0">
                <a:solidFill>
                  <a:srgbClr val="FF0000"/>
                </a:solidFill>
                <a:latin typeface="Consolas" panose="020B0609020204030204" pitchFamily="49" charset="0"/>
                <a:cs typeface="Consolas" panose="020B0609020204030204" pitchFamily="49" charset="0"/>
              </a:rPr>
              <a:t>23</a:t>
            </a:r>
            <a:r>
              <a:rPr lang="en-US" sz="900" b="1" dirty="0" smtClean="0">
                <a:latin typeface="Consolas" panose="020B0609020204030204" pitchFamily="49" charset="0"/>
                <a:cs typeface="Consolas" panose="020B0609020204030204" pitchFamily="49" charset="0"/>
              </a:rPr>
              <a:t>&lt;&lt;</a:t>
            </a:r>
            <a:r>
              <a:rPr lang="en-US" sz="900" b="1" dirty="0">
                <a:solidFill>
                  <a:srgbClr val="FF0000"/>
                </a:solidFill>
                <a:latin typeface="Consolas" panose="020B0609020204030204" pitchFamily="49" charset="0"/>
                <a:cs typeface="Consolas" panose="020B0609020204030204" pitchFamily="49" charset="0"/>
              </a:rPr>
              <a:t>2</a:t>
            </a:r>
            <a:r>
              <a:rPr lang="en-US" sz="900" b="1" dirty="0">
                <a:latin typeface="Consolas" panose="020B0609020204030204" pitchFamily="49" charset="0"/>
                <a:cs typeface="Consolas" panose="020B0609020204030204" pitchFamily="49" charset="0"/>
              </a:rPr>
              <a:t>)</a:t>
            </a:r>
          </a:p>
          <a:p>
            <a:r>
              <a:rPr lang="en-US" sz="900" b="1" dirty="0" smtClean="0">
                <a:latin typeface="Consolas" panose="020B0609020204030204" pitchFamily="49" charset="0"/>
                <a:cs typeface="Consolas" panose="020B0609020204030204" pitchFamily="49" charset="0"/>
              </a:rPr>
              <a:t>PIN24</a:t>
            </a:r>
            <a:r>
              <a:rPr lang="en-US" sz="900" b="1" dirty="0">
                <a:latin typeface="Consolas" panose="020B0609020204030204" pitchFamily="49" charset="0"/>
                <a:cs typeface="Consolas" panose="020B0609020204030204" pitchFamily="49" charset="0"/>
              </a:rPr>
              <a:t>	</a:t>
            </a:r>
            <a:r>
              <a:rPr lang="en-US" sz="900" b="1" dirty="0" smtClean="0">
                <a:latin typeface="Consolas" panose="020B0609020204030204" pitchFamily="49" charset="0"/>
                <a:cs typeface="Consolas" panose="020B0609020204030204" pitchFamily="49" charset="0"/>
              </a:rPr>
              <a:t>  </a:t>
            </a:r>
            <a:r>
              <a:rPr lang="en-US" sz="900" b="1" dirty="0" smtClean="0">
                <a:solidFill>
                  <a:srgbClr val="0070C0"/>
                </a:solidFill>
                <a:latin typeface="Consolas" panose="020B0609020204030204" pitchFamily="49" charset="0"/>
                <a:cs typeface="Consolas" panose="020B0609020204030204" pitchFamily="49" charset="0"/>
              </a:rPr>
              <a:t>EQU</a:t>
            </a:r>
            <a:r>
              <a:rPr lang="en-US" sz="900" b="1" dirty="0" smtClean="0">
                <a:latin typeface="Consolas" panose="020B0609020204030204" pitchFamily="49" charset="0"/>
                <a:cs typeface="Consolas" panose="020B0609020204030204" pitchFamily="49" charset="0"/>
              </a:rPr>
              <a:t> (</a:t>
            </a:r>
            <a:r>
              <a:rPr lang="en-US" sz="900" b="1" dirty="0" smtClean="0">
                <a:solidFill>
                  <a:srgbClr val="FF0000"/>
                </a:solidFill>
                <a:latin typeface="Consolas" panose="020B0609020204030204" pitchFamily="49" charset="0"/>
                <a:cs typeface="Consolas" panose="020B0609020204030204" pitchFamily="49" charset="0"/>
              </a:rPr>
              <a:t>24</a:t>
            </a:r>
            <a:r>
              <a:rPr lang="en-US" sz="900" b="1" dirty="0" smtClean="0">
                <a:latin typeface="Consolas" panose="020B0609020204030204" pitchFamily="49" charset="0"/>
                <a:cs typeface="Consolas" panose="020B0609020204030204" pitchFamily="49" charset="0"/>
              </a:rPr>
              <a:t>&lt;&lt;</a:t>
            </a:r>
            <a:r>
              <a:rPr lang="en-US" sz="900" b="1" dirty="0">
                <a:solidFill>
                  <a:srgbClr val="FF0000"/>
                </a:solidFill>
                <a:latin typeface="Consolas" panose="020B0609020204030204" pitchFamily="49" charset="0"/>
                <a:cs typeface="Consolas" panose="020B0609020204030204" pitchFamily="49" charset="0"/>
              </a:rPr>
              <a:t>2</a:t>
            </a:r>
            <a:r>
              <a:rPr lang="en-US" sz="900" b="1" dirty="0">
                <a:latin typeface="Consolas" panose="020B0609020204030204" pitchFamily="49" charset="0"/>
                <a:cs typeface="Consolas" panose="020B0609020204030204" pitchFamily="49" charset="0"/>
              </a:rPr>
              <a:t>)</a:t>
            </a:r>
          </a:p>
          <a:p>
            <a:r>
              <a:rPr lang="en-US" sz="900" b="1" dirty="0" smtClean="0">
                <a:latin typeface="Consolas" panose="020B0609020204030204" pitchFamily="49" charset="0"/>
                <a:cs typeface="Consolas" panose="020B0609020204030204" pitchFamily="49" charset="0"/>
              </a:rPr>
              <a:t>PIN25</a:t>
            </a:r>
            <a:r>
              <a:rPr lang="en-US" sz="900" b="1" dirty="0">
                <a:latin typeface="Consolas" panose="020B0609020204030204" pitchFamily="49" charset="0"/>
                <a:cs typeface="Consolas" panose="020B0609020204030204" pitchFamily="49" charset="0"/>
              </a:rPr>
              <a:t>	</a:t>
            </a:r>
            <a:r>
              <a:rPr lang="en-US" sz="900" b="1" dirty="0" smtClean="0">
                <a:latin typeface="Consolas" panose="020B0609020204030204" pitchFamily="49" charset="0"/>
                <a:cs typeface="Consolas" panose="020B0609020204030204" pitchFamily="49" charset="0"/>
              </a:rPr>
              <a:t> </a:t>
            </a:r>
            <a:r>
              <a:rPr lang="en-US" sz="900" b="1" dirty="0" smtClean="0">
                <a:solidFill>
                  <a:srgbClr val="0070C0"/>
                </a:solidFill>
                <a:latin typeface="Consolas" panose="020B0609020204030204" pitchFamily="49" charset="0"/>
                <a:cs typeface="Consolas" panose="020B0609020204030204" pitchFamily="49" charset="0"/>
              </a:rPr>
              <a:t> EQU </a:t>
            </a:r>
            <a:r>
              <a:rPr lang="en-US" sz="900" b="1" dirty="0" smtClean="0">
                <a:latin typeface="Consolas" panose="020B0609020204030204" pitchFamily="49" charset="0"/>
                <a:cs typeface="Consolas" panose="020B0609020204030204" pitchFamily="49" charset="0"/>
              </a:rPr>
              <a:t>(</a:t>
            </a:r>
            <a:r>
              <a:rPr lang="en-US" sz="900" b="1" dirty="0" smtClean="0">
                <a:solidFill>
                  <a:srgbClr val="FF0000"/>
                </a:solidFill>
                <a:latin typeface="Consolas" panose="020B0609020204030204" pitchFamily="49" charset="0"/>
                <a:cs typeface="Consolas" panose="020B0609020204030204" pitchFamily="49" charset="0"/>
              </a:rPr>
              <a:t>25</a:t>
            </a:r>
            <a:r>
              <a:rPr lang="en-US" sz="900" b="1" dirty="0" smtClean="0">
                <a:latin typeface="Consolas" panose="020B0609020204030204" pitchFamily="49" charset="0"/>
                <a:cs typeface="Consolas" panose="020B0609020204030204" pitchFamily="49" charset="0"/>
              </a:rPr>
              <a:t>&lt;&lt;</a:t>
            </a:r>
            <a:r>
              <a:rPr lang="en-US" sz="900" b="1" dirty="0">
                <a:solidFill>
                  <a:srgbClr val="FF0000"/>
                </a:solidFill>
                <a:latin typeface="Consolas" panose="020B0609020204030204" pitchFamily="49" charset="0"/>
                <a:cs typeface="Consolas" panose="020B0609020204030204" pitchFamily="49" charset="0"/>
              </a:rPr>
              <a:t>2</a:t>
            </a:r>
            <a:r>
              <a:rPr lang="en-US" sz="900" b="1" dirty="0" smtClean="0">
                <a:latin typeface="Consolas" panose="020B0609020204030204" pitchFamily="49" charset="0"/>
                <a:cs typeface="Consolas" panose="020B0609020204030204" pitchFamily="49" charset="0"/>
              </a:rPr>
              <a:t>)</a:t>
            </a:r>
          </a:p>
          <a:p>
            <a:r>
              <a:rPr lang="en-US" sz="900" b="1" dirty="0" smtClean="0">
                <a:solidFill>
                  <a:schemeClr val="bg1">
                    <a:lumMod val="50000"/>
                  </a:schemeClr>
                </a:solidFill>
                <a:latin typeface="Consolas" panose="020B0609020204030204" pitchFamily="49" charset="0"/>
                <a:cs typeface="Consolas" panose="020B0609020204030204" pitchFamily="49" charset="0"/>
              </a:rPr>
              <a:t>;</a:t>
            </a:r>
          </a:p>
          <a:p>
            <a:r>
              <a:rPr lang="en-US" sz="900" b="1" dirty="0" smtClean="0">
                <a:solidFill>
                  <a:schemeClr val="bg1">
                    <a:lumMod val="50000"/>
                  </a:schemeClr>
                </a:solidFill>
                <a:latin typeface="Consolas" panose="020B0609020204030204" pitchFamily="49" charset="0"/>
                <a:cs typeface="Consolas" panose="020B0609020204030204" pitchFamily="49" charset="0"/>
              </a:rPr>
              <a:t>; Type D IOCON registers bit description</a:t>
            </a:r>
          </a:p>
          <a:p>
            <a:r>
              <a:rPr lang="en-US" sz="900" b="1" dirty="0" smtClean="0">
                <a:solidFill>
                  <a:schemeClr val="bg1">
                    <a:lumMod val="50000"/>
                  </a:schemeClr>
                </a:solidFill>
                <a:latin typeface="Consolas" panose="020B0609020204030204" pitchFamily="49" charset="0"/>
                <a:cs typeface="Consolas" panose="020B0609020204030204" pitchFamily="49" charset="0"/>
              </a:rPr>
              <a:t>;</a:t>
            </a:r>
          </a:p>
          <a:p>
            <a:r>
              <a:rPr lang="en-US" sz="900" b="1" dirty="0" smtClean="0">
                <a:latin typeface="Consolas" panose="020B0609020204030204" pitchFamily="49" charset="0"/>
                <a:cs typeface="Consolas" panose="020B0609020204030204" pitchFamily="49" charset="0"/>
              </a:rPr>
              <a:t>D_FUNC_0</a:t>
            </a:r>
            <a:r>
              <a:rPr lang="en-US" sz="900" b="1" dirty="0" smtClean="0">
                <a:solidFill>
                  <a:schemeClr val="bg1">
                    <a:lumMod val="50000"/>
                  </a:schemeClr>
                </a:solidFill>
                <a:latin typeface="Consolas" panose="020B0609020204030204" pitchFamily="49" charset="0"/>
                <a:cs typeface="Consolas" panose="020B0609020204030204" pitchFamily="49" charset="0"/>
              </a:rPr>
              <a:t>        </a:t>
            </a:r>
            <a:r>
              <a:rPr lang="en-US" sz="900" b="1" dirty="0" smtClean="0">
                <a:solidFill>
                  <a:srgbClr val="0070C0"/>
                </a:solidFill>
                <a:latin typeface="Consolas" panose="020B0609020204030204" pitchFamily="49" charset="0"/>
                <a:cs typeface="Consolas" panose="020B0609020204030204" pitchFamily="49" charset="0"/>
              </a:rPr>
              <a:t>EQU</a:t>
            </a:r>
            <a:r>
              <a:rPr lang="en-US" sz="900" b="1" dirty="0" smtClean="0">
                <a:solidFill>
                  <a:schemeClr val="bg1">
                    <a:lumMod val="50000"/>
                  </a:schemeClr>
                </a:solidFill>
                <a:latin typeface="Consolas" panose="020B0609020204030204" pitchFamily="49" charset="0"/>
                <a:cs typeface="Consolas" panose="020B0609020204030204" pitchFamily="49" charset="0"/>
              </a:rPr>
              <a:t> </a:t>
            </a:r>
            <a:r>
              <a:rPr lang="en-US" sz="900" b="1" dirty="0" smtClean="0">
                <a:solidFill>
                  <a:srgbClr val="FF0000"/>
                </a:solidFill>
                <a:latin typeface="Consolas" panose="020B0609020204030204" pitchFamily="49" charset="0"/>
                <a:cs typeface="Consolas" panose="020B0609020204030204" pitchFamily="49" charset="0"/>
              </a:rPr>
              <a:t>0x00000000</a:t>
            </a:r>
          </a:p>
          <a:p>
            <a:r>
              <a:rPr lang="en-US" sz="900" b="1" dirty="0" smtClean="0">
                <a:latin typeface="Consolas" panose="020B0609020204030204" pitchFamily="49" charset="0"/>
                <a:cs typeface="Consolas" panose="020B0609020204030204" pitchFamily="49" charset="0"/>
              </a:rPr>
              <a:t>. . .</a:t>
            </a:r>
          </a:p>
          <a:p>
            <a:r>
              <a:rPr lang="en-US" sz="900" b="1" dirty="0" smtClean="0">
                <a:latin typeface="Consolas" panose="020B0609020204030204" pitchFamily="49" charset="0"/>
                <a:cs typeface="Consolas" panose="020B0609020204030204" pitchFamily="49" charset="0"/>
              </a:rPr>
              <a:t>D_FUNC_4</a:t>
            </a:r>
            <a:r>
              <a:rPr lang="en-US" sz="900" b="1" dirty="0" smtClean="0">
                <a:solidFill>
                  <a:schemeClr val="bg1">
                    <a:lumMod val="50000"/>
                  </a:schemeClr>
                </a:solidFill>
                <a:latin typeface="Consolas" panose="020B0609020204030204" pitchFamily="49" charset="0"/>
                <a:cs typeface="Consolas" panose="020B0609020204030204" pitchFamily="49" charset="0"/>
              </a:rPr>
              <a:t>        </a:t>
            </a:r>
            <a:r>
              <a:rPr lang="en-US" sz="900" b="1" dirty="0" smtClean="0">
                <a:solidFill>
                  <a:srgbClr val="0070C0"/>
                </a:solidFill>
                <a:latin typeface="Consolas" panose="020B0609020204030204" pitchFamily="49" charset="0"/>
                <a:cs typeface="Consolas" panose="020B0609020204030204" pitchFamily="49" charset="0"/>
              </a:rPr>
              <a:t>EQU</a:t>
            </a:r>
            <a:r>
              <a:rPr lang="en-US" sz="900" b="1" dirty="0" smtClean="0">
                <a:solidFill>
                  <a:schemeClr val="bg1">
                    <a:lumMod val="50000"/>
                  </a:schemeClr>
                </a:solidFill>
                <a:latin typeface="Consolas" panose="020B0609020204030204" pitchFamily="49" charset="0"/>
                <a:cs typeface="Consolas" panose="020B0609020204030204" pitchFamily="49" charset="0"/>
              </a:rPr>
              <a:t> </a:t>
            </a:r>
            <a:r>
              <a:rPr lang="en-US" sz="900" b="1" dirty="0" smtClean="0">
                <a:solidFill>
                  <a:srgbClr val="FF0000"/>
                </a:solidFill>
                <a:latin typeface="Consolas" panose="020B0609020204030204" pitchFamily="49" charset="0"/>
                <a:cs typeface="Consolas" panose="020B0609020204030204" pitchFamily="49" charset="0"/>
              </a:rPr>
              <a:t>0x00000004</a:t>
            </a:r>
          </a:p>
          <a:p>
            <a:r>
              <a:rPr lang="en-US" sz="900" b="1" dirty="0" smtClean="0">
                <a:latin typeface="Consolas" panose="020B0609020204030204" pitchFamily="49" charset="0"/>
                <a:cs typeface="Consolas" panose="020B0609020204030204" pitchFamily="49" charset="0"/>
              </a:rPr>
              <a:t>D_FUNC_5</a:t>
            </a:r>
            <a:r>
              <a:rPr lang="en-US" sz="900" b="1" dirty="0" smtClean="0">
                <a:solidFill>
                  <a:schemeClr val="bg1">
                    <a:lumMod val="50000"/>
                  </a:schemeClr>
                </a:solidFill>
                <a:latin typeface="Consolas" panose="020B0609020204030204" pitchFamily="49" charset="0"/>
                <a:cs typeface="Consolas" panose="020B0609020204030204" pitchFamily="49" charset="0"/>
              </a:rPr>
              <a:t>       </a:t>
            </a:r>
            <a:r>
              <a:rPr lang="en-US" sz="900" b="1" dirty="0" smtClean="0">
                <a:solidFill>
                  <a:srgbClr val="0070C0"/>
                </a:solidFill>
                <a:latin typeface="Consolas" panose="020B0609020204030204" pitchFamily="49" charset="0"/>
                <a:cs typeface="Consolas" panose="020B0609020204030204" pitchFamily="49" charset="0"/>
              </a:rPr>
              <a:t> EQU </a:t>
            </a:r>
            <a:r>
              <a:rPr lang="en-US" sz="900" b="1" dirty="0" smtClean="0">
                <a:solidFill>
                  <a:srgbClr val="FF0000"/>
                </a:solidFill>
                <a:latin typeface="Consolas" panose="020B0609020204030204" pitchFamily="49" charset="0"/>
                <a:cs typeface="Consolas" panose="020B0609020204030204" pitchFamily="49" charset="0"/>
              </a:rPr>
              <a:t>0x00000005</a:t>
            </a:r>
          </a:p>
          <a:p>
            <a:r>
              <a:rPr lang="en-US" sz="900" b="1" dirty="0" smtClean="0">
                <a:latin typeface="Consolas" panose="020B0609020204030204" pitchFamily="49" charset="0"/>
                <a:cs typeface="Consolas" panose="020B0609020204030204" pitchFamily="49" charset="0"/>
              </a:rPr>
              <a:t>. . .</a:t>
            </a:r>
            <a:endParaRPr lang="en-US" sz="900" b="1" dirty="0" smtClean="0">
              <a:solidFill>
                <a:schemeClr val="bg1">
                  <a:lumMod val="50000"/>
                </a:schemeClr>
              </a:solidFill>
              <a:latin typeface="Consolas" panose="020B0609020204030204" pitchFamily="49" charset="0"/>
              <a:cs typeface="Consolas" panose="020B0609020204030204" pitchFamily="49" charset="0"/>
            </a:endParaRPr>
          </a:p>
          <a:p>
            <a:r>
              <a:rPr lang="en-US" sz="900" b="1" dirty="0" smtClean="0">
                <a:latin typeface="Consolas" panose="020B0609020204030204" pitchFamily="49" charset="0"/>
                <a:cs typeface="Consolas" panose="020B0609020204030204" pitchFamily="49" charset="0"/>
              </a:rPr>
              <a:t>D_MODE_INACTIVE</a:t>
            </a:r>
            <a:r>
              <a:rPr lang="en-US" sz="900" b="1" dirty="0" smtClean="0">
                <a:solidFill>
                  <a:srgbClr val="0070C0"/>
                </a:solidFill>
                <a:latin typeface="Consolas" panose="020B0609020204030204" pitchFamily="49" charset="0"/>
                <a:cs typeface="Consolas" panose="020B0609020204030204" pitchFamily="49" charset="0"/>
              </a:rPr>
              <a:t> EQU </a:t>
            </a:r>
            <a:r>
              <a:rPr lang="en-US" sz="900" b="1" dirty="0" smtClean="0">
                <a:solidFill>
                  <a:srgbClr val="FF0000"/>
                </a:solidFill>
                <a:latin typeface="Consolas" panose="020B0609020204030204" pitchFamily="49" charset="0"/>
                <a:cs typeface="Consolas" panose="020B0609020204030204" pitchFamily="49" charset="0"/>
              </a:rPr>
              <a:t>0x00000000</a:t>
            </a:r>
          </a:p>
          <a:p>
            <a:r>
              <a:rPr lang="en-US" sz="900" b="1" dirty="0" smtClean="0">
                <a:latin typeface="Consolas" panose="020B0609020204030204" pitchFamily="49" charset="0"/>
                <a:cs typeface="Consolas" panose="020B0609020204030204" pitchFamily="49" charset="0"/>
              </a:rPr>
              <a:t>D_MODE_PULL_DWN</a:t>
            </a:r>
            <a:r>
              <a:rPr lang="en-US" sz="900" b="1" dirty="0" smtClean="0">
                <a:solidFill>
                  <a:schemeClr val="bg1">
                    <a:lumMod val="50000"/>
                  </a:schemeClr>
                </a:solidFill>
                <a:latin typeface="Consolas" panose="020B0609020204030204" pitchFamily="49" charset="0"/>
                <a:cs typeface="Consolas" panose="020B0609020204030204" pitchFamily="49" charset="0"/>
              </a:rPr>
              <a:t> </a:t>
            </a:r>
            <a:r>
              <a:rPr lang="en-US" sz="900" b="1" dirty="0" smtClean="0">
                <a:solidFill>
                  <a:srgbClr val="0070C0"/>
                </a:solidFill>
                <a:latin typeface="Consolas" panose="020B0609020204030204" pitchFamily="49" charset="0"/>
                <a:cs typeface="Consolas" panose="020B0609020204030204" pitchFamily="49" charset="0"/>
              </a:rPr>
              <a:t>EQU</a:t>
            </a:r>
            <a:r>
              <a:rPr lang="en-US" sz="900" b="1" dirty="0" smtClean="0">
                <a:solidFill>
                  <a:schemeClr val="bg1">
                    <a:lumMod val="50000"/>
                  </a:schemeClr>
                </a:solidFill>
                <a:latin typeface="Consolas" panose="020B0609020204030204" pitchFamily="49" charset="0"/>
                <a:cs typeface="Consolas" panose="020B0609020204030204" pitchFamily="49" charset="0"/>
              </a:rPr>
              <a:t> </a:t>
            </a:r>
            <a:r>
              <a:rPr lang="en-US" sz="900" b="1" dirty="0" smtClean="0">
                <a:solidFill>
                  <a:srgbClr val="FF0000"/>
                </a:solidFill>
                <a:latin typeface="Consolas" panose="020B0609020204030204" pitchFamily="49" charset="0"/>
                <a:cs typeface="Consolas" panose="020B0609020204030204" pitchFamily="49" charset="0"/>
              </a:rPr>
              <a:t>0x00000008</a:t>
            </a:r>
          </a:p>
          <a:p>
            <a:r>
              <a:rPr lang="en-US" sz="900" b="1" dirty="0" smtClean="0">
                <a:latin typeface="Consolas" panose="020B0609020204030204" pitchFamily="49" charset="0"/>
                <a:cs typeface="Consolas" panose="020B0609020204030204" pitchFamily="49" charset="0"/>
              </a:rPr>
              <a:t>D_MODE_PULL_UP</a:t>
            </a:r>
            <a:r>
              <a:rPr lang="en-US" sz="900" b="1" dirty="0" smtClean="0">
                <a:solidFill>
                  <a:schemeClr val="bg1">
                    <a:lumMod val="50000"/>
                  </a:schemeClr>
                </a:solidFill>
                <a:latin typeface="Consolas" panose="020B0609020204030204" pitchFamily="49" charset="0"/>
                <a:cs typeface="Consolas" panose="020B0609020204030204" pitchFamily="49" charset="0"/>
              </a:rPr>
              <a:t> </a:t>
            </a:r>
            <a:r>
              <a:rPr lang="en-US" sz="900" b="1" dirty="0" smtClean="0">
                <a:solidFill>
                  <a:srgbClr val="0070C0"/>
                </a:solidFill>
                <a:latin typeface="Consolas" panose="020B0609020204030204" pitchFamily="49" charset="0"/>
                <a:cs typeface="Consolas" panose="020B0609020204030204" pitchFamily="49" charset="0"/>
              </a:rPr>
              <a:t> EQU </a:t>
            </a:r>
            <a:r>
              <a:rPr lang="en-US" sz="900" b="1" dirty="0" smtClean="0">
                <a:solidFill>
                  <a:srgbClr val="FF0000"/>
                </a:solidFill>
                <a:latin typeface="Consolas" panose="020B0609020204030204" pitchFamily="49" charset="0"/>
                <a:cs typeface="Consolas" panose="020B0609020204030204" pitchFamily="49" charset="0"/>
              </a:rPr>
              <a:t>0x00000010</a:t>
            </a:r>
          </a:p>
          <a:p>
            <a:r>
              <a:rPr lang="en-US" sz="900" b="1" dirty="0" smtClean="0">
                <a:latin typeface="Consolas" panose="020B0609020204030204" pitchFamily="49" charset="0"/>
                <a:cs typeface="Consolas" panose="020B0609020204030204" pitchFamily="49" charset="0"/>
              </a:rPr>
              <a:t>D_MODE_REPEATER</a:t>
            </a:r>
            <a:r>
              <a:rPr lang="en-US" sz="900" b="1" dirty="0" smtClean="0">
                <a:solidFill>
                  <a:schemeClr val="bg1">
                    <a:lumMod val="50000"/>
                  </a:schemeClr>
                </a:solidFill>
                <a:latin typeface="Consolas" panose="020B0609020204030204" pitchFamily="49" charset="0"/>
                <a:cs typeface="Consolas" panose="020B0609020204030204" pitchFamily="49" charset="0"/>
              </a:rPr>
              <a:t> </a:t>
            </a:r>
            <a:r>
              <a:rPr lang="en-US" sz="900" b="1" dirty="0" smtClean="0">
                <a:solidFill>
                  <a:srgbClr val="0070C0"/>
                </a:solidFill>
                <a:latin typeface="Consolas" panose="020B0609020204030204" pitchFamily="49" charset="0"/>
                <a:cs typeface="Consolas" panose="020B0609020204030204" pitchFamily="49" charset="0"/>
              </a:rPr>
              <a:t>EQU</a:t>
            </a:r>
            <a:r>
              <a:rPr lang="en-US" sz="900" b="1" dirty="0" smtClean="0">
                <a:solidFill>
                  <a:schemeClr val="bg1">
                    <a:lumMod val="50000"/>
                  </a:schemeClr>
                </a:solidFill>
                <a:latin typeface="Consolas" panose="020B0609020204030204" pitchFamily="49" charset="0"/>
                <a:cs typeface="Consolas" panose="020B0609020204030204" pitchFamily="49" charset="0"/>
              </a:rPr>
              <a:t> </a:t>
            </a:r>
            <a:r>
              <a:rPr lang="en-US" sz="900" b="1" dirty="0" smtClean="0">
                <a:solidFill>
                  <a:srgbClr val="FF0000"/>
                </a:solidFill>
                <a:latin typeface="Consolas" panose="020B0609020204030204" pitchFamily="49" charset="0"/>
                <a:cs typeface="Consolas" panose="020B0609020204030204" pitchFamily="49" charset="0"/>
              </a:rPr>
              <a:t>0x00000018</a:t>
            </a:r>
          </a:p>
          <a:p>
            <a:r>
              <a:rPr lang="en-US" sz="900" b="1" dirty="0" smtClean="0">
                <a:solidFill>
                  <a:schemeClr val="bg1">
                    <a:lumMod val="50000"/>
                  </a:schemeClr>
                </a:solidFill>
                <a:latin typeface="Consolas" panose="020B0609020204030204" pitchFamily="49" charset="0"/>
                <a:cs typeface="Consolas" panose="020B0609020204030204" pitchFamily="49" charset="0"/>
              </a:rPr>
              <a:t>	</a:t>
            </a:r>
          </a:p>
          <a:p>
            <a:r>
              <a:rPr lang="en-US" sz="900" b="1" dirty="0" smtClean="0">
                <a:latin typeface="Consolas" panose="020B0609020204030204" pitchFamily="49" charset="0"/>
                <a:cs typeface="Consolas" panose="020B0609020204030204" pitchFamily="49" charset="0"/>
              </a:rPr>
              <a:t>D_HYST_DIS </a:t>
            </a:r>
            <a:r>
              <a:rPr lang="en-US" sz="900" b="1" dirty="0" smtClean="0">
                <a:solidFill>
                  <a:schemeClr val="bg1">
                    <a:lumMod val="50000"/>
                  </a:schemeClr>
                </a:solidFill>
                <a:latin typeface="Consolas" panose="020B0609020204030204" pitchFamily="49" charset="0"/>
                <a:cs typeface="Consolas" panose="020B0609020204030204" pitchFamily="49" charset="0"/>
              </a:rPr>
              <a:t>     </a:t>
            </a:r>
            <a:r>
              <a:rPr lang="en-US" sz="900" b="1" dirty="0" smtClean="0">
                <a:solidFill>
                  <a:srgbClr val="0070C0"/>
                </a:solidFill>
                <a:latin typeface="Consolas" panose="020B0609020204030204" pitchFamily="49" charset="0"/>
                <a:cs typeface="Consolas" panose="020B0609020204030204" pitchFamily="49" charset="0"/>
              </a:rPr>
              <a:t>EQU</a:t>
            </a:r>
            <a:r>
              <a:rPr lang="en-US" sz="900" b="1" dirty="0" smtClean="0">
                <a:solidFill>
                  <a:schemeClr val="bg1">
                    <a:lumMod val="50000"/>
                  </a:schemeClr>
                </a:solidFill>
                <a:latin typeface="Consolas" panose="020B0609020204030204" pitchFamily="49" charset="0"/>
                <a:cs typeface="Consolas" panose="020B0609020204030204" pitchFamily="49" charset="0"/>
              </a:rPr>
              <a:t> </a:t>
            </a:r>
            <a:r>
              <a:rPr lang="en-US" sz="900" b="1" dirty="0" smtClean="0">
                <a:solidFill>
                  <a:srgbClr val="FF0000"/>
                </a:solidFill>
                <a:latin typeface="Consolas" panose="020B0609020204030204" pitchFamily="49" charset="0"/>
                <a:cs typeface="Consolas" panose="020B0609020204030204" pitchFamily="49" charset="0"/>
              </a:rPr>
              <a:t>0x00000000</a:t>
            </a:r>
          </a:p>
          <a:p>
            <a:r>
              <a:rPr lang="en-US" sz="900" b="1" dirty="0" smtClean="0">
                <a:latin typeface="Consolas" panose="020B0609020204030204" pitchFamily="49" charset="0"/>
                <a:cs typeface="Consolas" panose="020B0609020204030204" pitchFamily="49" charset="0"/>
              </a:rPr>
              <a:t>D_HYST_EN</a:t>
            </a:r>
            <a:r>
              <a:rPr lang="en-US" sz="900" b="1" dirty="0" smtClean="0">
                <a:solidFill>
                  <a:schemeClr val="bg1">
                    <a:lumMod val="50000"/>
                  </a:schemeClr>
                </a:solidFill>
                <a:latin typeface="Consolas" panose="020B0609020204030204" pitchFamily="49" charset="0"/>
                <a:cs typeface="Consolas" panose="020B0609020204030204" pitchFamily="49" charset="0"/>
              </a:rPr>
              <a:t>       </a:t>
            </a:r>
            <a:r>
              <a:rPr lang="en-US" sz="900" b="1" dirty="0" smtClean="0">
                <a:solidFill>
                  <a:srgbClr val="0070C0"/>
                </a:solidFill>
                <a:latin typeface="Consolas" panose="020B0609020204030204" pitchFamily="49" charset="0"/>
                <a:cs typeface="Consolas" panose="020B0609020204030204" pitchFamily="49" charset="0"/>
              </a:rPr>
              <a:t>EQU</a:t>
            </a:r>
            <a:r>
              <a:rPr lang="en-US" sz="900" b="1" dirty="0" smtClean="0">
                <a:solidFill>
                  <a:schemeClr val="bg1">
                    <a:lumMod val="50000"/>
                  </a:schemeClr>
                </a:solidFill>
                <a:latin typeface="Consolas" panose="020B0609020204030204" pitchFamily="49" charset="0"/>
                <a:cs typeface="Consolas" panose="020B0609020204030204" pitchFamily="49" charset="0"/>
              </a:rPr>
              <a:t> </a:t>
            </a:r>
            <a:r>
              <a:rPr lang="en-US" sz="900" b="1" dirty="0" smtClean="0">
                <a:solidFill>
                  <a:srgbClr val="FF0000"/>
                </a:solidFill>
                <a:latin typeface="Consolas" panose="020B0609020204030204" pitchFamily="49" charset="0"/>
                <a:cs typeface="Consolas" panose="020B0609020204030204" pitchFamily="49" charset="0"/>
              </a:rPr>
              <a:t>0x00000020</a:t>
            </a:r>
          </a:p>
          <a:p>
            <a:r>
              <a:rPr lang="en-US" sz="900" b="1" dirty="0" smtClean="0">
                <a:solidFill>
                  <a:schemeClr val="bg1">
                    <a:lumMod val="50000"/>
                  </a:schemeClr>
                </a:solidFill>
                <a:latin typeface="Consolas" panose="020B0609020204030204" pitchFamily="49" charset="0"/>
                <a:cs typeface="Consolas" panose="020B0609020204030204" pitchFamily="49" charset="0"/>
              </a:rPr>
              <a:t>	</a:t>
            </a:r>
          </a:p>
          <a:p>
            <a:r>
              <a:rPr lang="en-US" sz="900" b="1" dirty="0" smtClean="0">
                <a:latin typeface="Consolas" panose="020B0609020204030204" pitchFamily="49" charset="0"/>
                <a:cs typeface="Consolas" panose="020B0609020204030204" pitchFamily="49" charset="0"/>
              </a:rPr>
              <a:t>D_INV_OFF</a:t>
            </a:r>
            <a:r>
              <a:rPr lang="en-US" sz="900" b="1" dirty="0" smtClean="0">
                <a:solidFill>
                  <a:schemeClr val="bg1">
                    <a:lumMod val="50000"/>
                  </a:schemeClr>
                </a:solidFill>
                <a:latin typeface="Consolas" panose="020B0609020204030204" pitchFamily="49" charset="0"/>
                <a:cs typeface="Consolas" panose="020B0609020204030204" pitchFamily="49" charset="0"/>
              </a:rPr>
              <a:t>      </a:t>
            </a:r>
            <a:r>
              <a:rPr lang="en-US" sz="900" b="1" dirty="0" smtClean="0">
                <a:solidFill>
                  <a:srgbClr val="0070C0"/>
                </a:solidFill>
                <a:latin typeface="Consolas" panose="020B0609020204030204" pitchFamily="49" charset="0"/>
                <a:cs typeface="Consolas" panose="020B0609020204030204" pitchFamily="49" charset="0"/>
              </a:rPr>
              <a:t> EQU</a:t>
            </a:r>
            <a:r>
              <a:rPr lang="en-US" sz="900" b="1" dirty="0" smtClean="0">
                <a:solidFill>
                  <a:srgbClr val="FF0000"/>
                </a:solidFill>
                <a:latin typeface="Consolas" panose="020B0609020204030204" pitchFamily="49" charset="0"/>
                <a:cs typeface="Consolas" panose="020B0609020204030204" pitchFamily="49" charset="0"/>
              </a:rPr>
              <a:t> 0x00000000</a:t>
            </a:r>
          </a:p>
          <a:p>
            <a:r>
              <a:rPr lang="en-US" sz="900" b="1" dirty="0" smtClean="0">
                <a:latin typeface="Consolas" panose="020B0609020204030204" pitchFamily="49" charset="0"/>
                <a:cs typeface="Consolas" panose="020B0609020204030204" pitchFamily="49" charset="0"/>
              </a:rPr>
              <a:t>D_INV </a:t>
            </a:r>
            <a:r>
              <a:rPr lang="en-US" sz="900" b="1" dirty="0" smtClean="0">
                <a:solidFill>
                  <a:schemeClr val="bg1">
                    <a:lumMod val="50000"/>
                  </a:schemeClr>
                </a:solidFill>
                <a:latin typeface="Consolas" panose="020B0609020204030204" pitchFamily="49" charset="0"/>
                <a:cs typeface="Consolas" panose="020B0609020204030204" pitchFamily="49" charset="0"/>
              </a:rPr>
              <a:t>          </a:t>
            </a:r>
            <a:r>
              <a:rPr lang="en-US" sz="900" b="1" dirty="0" smtClean="0">
                <a:solidFill>
                  <a:srgbClr val="0070C0"/>
                </a:solidFill>
                <a:latin typeface="Consolas" panose="020B0609020204030204" pitchFamily="49" charset="0"/>
                <a:cs typeface="Consolas" panose="020B0609020204030204" pitchFamily="49" charset="0"/>
              </a:rPr>
              <a:t>EQU</a:t>
            </a:r>
            <a:r>
              <a:rPr lang="en-US" sz="900" b="1" dirty="0" smtClean="0">
                <a:solidFill>
                  <a:schemeClr val="bg1">
                    <a:lumMod val="50000"/>
                  </a:schemeClr>
                </a:solidFill>
                <a:latin typeface="Consolas" panose="020B0609020204030204" pitchFamily="49" charset="0"/>
                <a:cs typeface="Consolas" panose="020B0609020204030204" pitchFamily="49" charset="0"/>
              </a:rPr>
              <a:t> </a:t>
            </a:r>
            <a:r>
              <a:rPr lang="en-US" sz="900" b="1" dirty="0" smtClean="0">
                <a:solidFill>
                  <a:srgbClr val="FF0000"/>
                </a:solidFill>
                <a:latin typeface="Consolas" panose="020B0609020204030204" pitchFamily="49" charset="0"/>
                <a:cs typeface="Consolas" panose="020B0609020204030204" pitchFamily="49" charset="0"/>
              </a:rPr>
              <a:t>0x00000040</a:t>
            </a:r>
          </a:p>
          <a:p>
            <a:r>
              <a:rPr lang="en-US" sz="900" b="1" dirty="0" smtClean="0">
                <a:solidFill>
                  <a:schemeClr val="bg1">
                    <a:lumMod val="50000"/>
                  </a:schemeClr>
                </a:solidFill>
                <a:latin typeface="Consolas" panose="020B0609020204030204" pitchFamily="49" charset="0"/>
                <a:cs typeface="Consolas" panose="020B0609020204030204" pitchFamily="49" charset="0"/>
              </a:rPr>
              <a:t>	</a:t>
            </a:r>
          </a:p>
          <a:p>
            <a:r>
              <a:rPr lang="en-US" sz="900" b="1" dirty="0" smtClean="0">
                <a:latin typeface="Consolas" panose="020B0609020204030204" pitchFamily="49" charset="0"/>
                <a:cs typeface="Consolas" panose="020B0609020204030204" pitchFamily="49" charset="0"/>
              </a:rPr>
              <a:t>D_SLEW_STD</a:t>
            </a:r>
            <a:r>
              <a:rPr lang="en-US" sz="900" b="1" dirty="0" smtClean="0">
                <a:solidFill>
                  <a:schemeClr val="bg1">
                    <a:lumMod val="50000"/>
                  </a:schemeClr>
                </a:solidFill>
                <a:latin typeface="Consolas" panose="020B0609020204030204" pitchFamily="49" charset="0"/>
                <a:cs typeface="Consolas" panose="020B0609020204030204" pitchFamily="49" charset="0"/>
              </a:rPr>
              <a:t>      </a:t>
            </a:r>
            <a:r>
              <a:rPr lang="en-US" sz="900" b="1" dirty="0" smtClean="0">
                <a:solidFill>
                  <a:srgbClr val="0070C0"/>
                </a:solidFill>
                <a:latin typeface="Consolas" panose="020B0609020204030204" pitchFamily="49" charset="0"/>
                <a:cs typeface="Consolas" panose="020B0609020204030204" pitchFamily="49" charset="0"/>
              </a:rPr>
              <a:t>EQU </a:t>
            </a:r>
            <a:r>
              <a:rPr lang="en-US" sz="900" b="1" dirty="0" smtClean="0">
                <a:solidFill>
                  <a:srgbClr val="FF0000"/>
                </a:solidFill>
                <a:latin typeface="Consolas" panose="020B0609020204030204" pitchFamily="49" charset="0"/>
                <a:cs typeface="Consolas" panose="020B0609020204030204" pitchFamily="49" charset="0"/>
              </a:rPr>
              <a:t>0x00000000</a:t>
            </a:r>
          </a:p>
          <a:p>
            <a:r>
              <a:rPr lang="en-US" sz="900" b="1" dirty="0" smtClean="0">
                <a:latin typeface="Consolas" panose="020B0609020204030204" pitchFamily="49" charset="0"/>
                <a:cs typeface="Consolas" panose="020B0609020204030204" pitchFamily="49" charset="0"/>
              </a:rPr>
              <a:t>D_SLEW_FAST</a:t>
            </a:r>
            <a:r>
              <a:rPr lang="en-US" sz="900" b="1" dirty="0" smtClean="0">
                <a:solidFill>
                  <a:schemeClr val="bg1">
                    <a:lumMod val="50000"/>
                  </a:schemeClr>
                </a:solidFill>
                <a:latin typeface="Consolas" panose="020B0609020204030204" pitchFamily="49" charset="0"/>
                <a:cs typeface="Consolas" panose="020B0609020204030204" pitchFamily="49" charset="0"/>
              </a:rPr>
              <a:t>     </a:t>
            </a:r>
            <a:r>
              <a:rPr lang="en-US" sz="900" b="1" dirty="0" smtClean="0">
                <a:solidFill>
                  <a:srgbClr val="0070C0"/>
                </a:solidFill>
                <a:latin typeface="Consolas" panose="020B0609020204030204" pitchFamily="49" charset="0"/>
                <a:cs typeface="Consolas" panose="020B0609020204030204" pitchFamily="49" charset="0"/>
              </a:rPr>
              <a:t>EQU</a:t>
            </a:r>
            <a:r>
              <a:rPr lang="en-US" sz="900" b="1" dirty="0" smtClean="0">
                <a:solidFill>
                  <a:schemeClr val="bg1">
                    <a:lumMod val="50000"/>
                  </a:schemeClr>
                </a:solidFill>
                <a:latin typeface="Consolas" panose="020B0609020204030204" pitchFamily="49" charset="0"/>
                <a:cs typeface="Consolas" panose="020B0609020204030204" pitchFamily="49" charset="0"/>
              </a:rPr>
              <a:t> </a:t>
            </a:r>
            <a:r>
              <a:rPr lang="en-US" sz="900" b="1" dirty="0" smtClean="0">
                <a:solidFill>
                  <a:srgbClr val="FF0000"/>
                </a:solidFill>
                <a:latin typeface="Consolas" panose="020B0609020204030204" pitchFamily="49" charset="0"/>
                <a:cs typeface="Consolas" panose="020B0609020204030204" pitchFamily="49" charset="0"/>
              </a:rPr>
              <a:t>0x00000200</a:t>
            </a:r>
          </a:p>
          <a:p>
            <a:endParaRPr lang="en-US" sz="900" b="1" dirty="0" smtClean="0">
              <a:solidFill>
                <a:schemeClr val="bg1">
                  <a:lumMod val="50000"/>
                </a:schemeClr>
              </a:solidFill>
              <a:latin typeface="Consolas" panose="020B0609020204030204" pitchFamily="49" charset="0"/>
              <a:cs typeface="Consolas" panose="020B0609020204030204" pitchFamily="49" charset="0"/>
            </a:endParaRPr>
          </a:p>
          <a:p>
            <a:r>
              <a:rPr lang="en-US" sz="900" b="1" dirty="0" smtClean="0">
                <a:latin typeface="Consolas" panose="020B0609020204030204" pitchFamily="49" charset="0"/>
                <a:cs typeface="Consolas" panose="020B0609020204030204" pitchFamily="49" charset="0"/>
              </a:rPr>
              <a:t>D_OD </a:t>
            </a:r>
            <a:r>
              <a:rPr lang="en-US" sz="900" b="1" dirty="0" smtClean="0">
                <a:solidFill>
                  <a:schemeClr val="bg1">
                    <a:lumMod val="50000"/>
                  </a:schemeClr>
                </a:solidFill>
                <a:latin typeface="Consolas" panose="020B0609020204030204" pitchFamily="49" charset="0"/>
                <a:cs typeface="Consolas" panose="020B0609020204030204" pitchFamily="49" charset="0"/>
              </a:rPr>
              <a:t>           </a:t>
            </a:r>
            <a:r>
              <a:rPr lang="en-US" sz="900" b="1" dirty="0" smtClean="0">
                <a:solidFill>
                  <a:srgbClr val="0070C0"/>
                </a:solidFill>
                <a:latin typeface="Consolas" panose="020B0609020204030204" pitchFamily="49" charset="0"/>
                <a:cs typeface="Consolas" panose="020B0609020204030204" pitchFamily="49" charset="0"/>
              </a:rPr>
              <a:t>EQU</a:t>
            </a:r>
            <a:r>
              <a:rPr lang="en-US" sz="900" b="1" dirty="0" smtClean="0">
                <a:solidFill>
                  <a:schemeClr val="bg1">
                    <a:lumMod val="50000"/>
                  </a:schemeClr>
                </a:solidFill>
                <a:latin typeface="Consolas" panose="020B0609020204030204" pitchFamily="49" charset="0"/>
                <a:cs typeface="Consolas" panose="020B0609020204030204" pitchFamily="49" charset="0"/>
              </a:rPr>
              <a:t> </a:t>
            </a:r>
            <a:r>
              <a:rPr lang="en-US" sz="900" b="1" dirty="0" smtClean="0">
                <a:solidFill>
                  <a:srgbClr val="FF0000"/>
                </a:solidFill>
                <a:latin typeface="Consolas" panose="020B0609020204030204" pitchFamily="49" charset="0"/>
                <a:cs typeface="Consolas" panose="020B0609020204030204" pitchFamily="49" charset="0"/>
              </a:rPr>
              <a:t>0x00000400</a:t>
            </a:r>
          </a:p>
          <a:p>
            <a:endParaRPr lang="en-US" sz="900" b="1" dirty="0">
              <a:latin typeface="Consolas" panose="020B0609020204030204" pitchFamily="49" charset="0"/>
              <a:cs typeface="Consolas" panose="020B0609020204030204" pitchFamily="49" charset="0"/>
            </a:endParaRPr>
          </a:p>
        </p:txBody>
      </p:sp>
      <p:sp>
        <p:nvSpPr>
          <p:cNvPr id="32" name="Rectangle 31"/>
          <p:cNvSpPr/>
          <p:nvPr/>
        </p:nvSpPr>
        <p:spPr>
          <a:xfrm>
            <a:off x="3893442" y="1295400"/>
            <a:ext cx="4876800" cy="2462213"/>
          </a:xfrm>
          <a:prstGeom prst="rect">
            <a:avLst/>
          </a:prstGeom>
        </p:spPr>
        <p:txBody>
          <a:bodyPr wrap="square">
            <a:spAutoFit/>
          </a:bodyPr>
          <a:lstStyle/>
          <a:p>
            <a:r>
              <a:rPr lang="en-US" sz="1100" b="1" dirty="0" smtClean="0">
                <a:solidFill>
                  <a:schemeClr val="bg1">
                    <a:lumMod val="50000"/>
                  </a:schemeClr>
                </a:solidFill>
                <a:latin typeface="Consolas" pitchFamily="49" charset="0"/>
                <a:cs typeface="Consolas" pitchFamily="49" charset="0"/>
              </a:rPr>
              <a:t>; Set P1.24 as SSP0.MOSI Pin</a:t>
            </a:r>
          </a:p>
          <a:p>
            <a:r>
              <a:rPr lang="en-US" sz="1100" b="1" dirty="0" smtClean="0">
                <a:solidFill>
                  <a:schemeClr val="bg1">
                    <a:lumMod val="50000"/>
                  </a:schemeClr>
                </a:solidFill>
                <a:latin typeface="Consolas" pitchFamily="49" charset="0"/>
                <a:cs typeface="Consolas" pitchFamily="49" charset="0"/>
              </a:rPr>
              <a:t>; Absolute address</a:t>
            </a:r>
          </a:p>
          <a:p>
            <a:r>
              <a:rPr lang="en-US" sz="1100" b="1" dirty="0" smtClean="0">
                <a:solidFill>
                  <a:schemeClr val="bg1">
                    <a:lumMod val="50000"/>
                  </a:schemeClr>
                </a:solidFill>
                <a:latin typeface="Consolas" pitchFamily="49" charset="0"/>
                <a:cs typeface="Consolas" pitchFamily="49" charset="0"/>
              </a:rPr>
              <a:t>;</a:t>
            </a:r>
            <a:endParaRPr lang="en-US" sz="1100" b="1" dirty="0">
              <a:solidFill>
                <a:schemeClr val="bg1">
                  <a:lumMod val="50000"/>
                </a:schemeClr>
              </a:solidFill>
              <a:latin typeface="Consolas" pitchFamily="49" charset="0"/>
              <a:cs typeface="Consolas" pitchFamily="49" charset="0"/>
            </a:endParaRPr>
          </a:p>
          <a:p>
            <a:r>
              <a:rPr lang="en-US" sz="1100" b="1" dirty="0">
                <a:latin typeface="Consolas" pitchFamily="49" charset="0"/>
                <a:cs typeface="Consolas" pitchFamily="49" charset="0"/>
              </a:rPr>
              <a:t>   </a:t>
            </a:r>
            <a:r>
              <a:rPr lang="en-US" sz="1100" b="1" dirty="0">
                <a:solidFill>
                  <a:srgbClr val="0070C0"/>
                </a:solidFill>
                <a:latin typeface="Consolas" pitchFamily="49" charset="0"/>
                <a:cs typeface="Consolas" pitchFamily="49" charset="0"/>
              </a:rPr>
              <a:t>LDR</a:t>
            </a:r>
            <a:r>
              <a:rPr lang="en-US" sz="1100" b="1" dirty="0">
                <a:latin typeface="Consolas" pitchFamily="49" charset="0"/>
                <a:cs typeface="Consolas" pitchFamily="49" charset="0"/>
              </a:rPr>
              <a:t>	</a:t>
            </a:r>
            <a:r>
              <a:rPr lang="en-US" sz="1100" b="1" dirty="0">
                <a:solidFill>
                  <a:srgbClr val="00B050"/>
                </a:solidFill>
                <a:latin typeface="Consolas" pitchFamily="49" charset="0"/>
                <a:cs typeface="Consolas" pitchFamily="49" charset="0"/>
              </a:rPr>
              <a:t>R0</a:t>
            </a:r>
            <a:r>
              <a:rPr lang="en-US" sz="1100" b="1" dirty="0">
                <a:latin typeface="Consolas" pitchFamily="49" charset="0"/>
                <a:cs typeface="Consolas" pitchFamily="49" charset="0"/>
              </a:rPr>
              <a:t>, </a:t>
            </a:r>
            <a:r>
              <a:rPr lang="en-US" sz="1100" b="1" dirty="0" smtClean="0">
                <a:latin typeface="Consolas" pitchFamily="49" charset="0"/>
                <a:cs typeface="Consolas" pitchFamily="49" charset="0"/>
              </a:rPr>
              <a:t>=IOCON_P1_24 </a:t>
            </a:r>
            <a:r>
              <a:rPr lang="en-US" sz="1100" b="1" dirty="0" smtClean="0">
                <a:solidFill>
                  <a:schemeClr val="bg1">
                    <a:lumMod val="50000"/>
                  </a:schemeClr>
                </a:solidFill>
                <a:latin typeface="Consolas" pitchFamily="49" charset="0"/>
                <a:cs typeface="Consolas" pitchFamily="49" charset="0"/>
              </a:rPr>
              <a:t>; </a:t>
            </a:r>
            <a:r>
              <a:rPr lang="en-US" sz="1100" b="1" dirty="0" err="1">
                <a:solidFill>
                  <a:schemeClr val="bg1">
                    <a:lumMod val="50000"/>
                  </a:schemeClr>
                </a:solidFill>
                <a:latin typeface="Consolas" pitchFamily="49" charset="0"/>
                <a:cs typeface="Consolas" pitchFamily="49" charset="0"/>
              </a:rPr>
              <a:t>A</a:t>
            </a:r>
            <a:r>
              <a:rPr lang="en-US" sz="1100" b="1" dirty="0" err="1" smtClean="0">
                <a:solidFill>
                  <a:schemeClr val="bg1">
                    <a:lumMod val="50000"/>
                  </a:schemeClr>
                </a:solidFill>
                <a:latin typeface="Consolas" pitchFamily="49" charset="0"/>
                <a:cs typeface="Consolas" pitchFamily="49" charset="0"/>
              </a:rPr>
              <a:t>ddr</a:t>
            </a:r>
            <a:r>
              <a:rPr lang="en-US" sz="1100" b="1" dirty="0" smtClean="0">
                <a:solidFill>
                  <a:schemeClr val="bg1">
                    <a:lumMod val="50000"/>
                  </a:schemeClr>
                </a:solidFill>
                <a:latin typeface="Consolas" pitchFamily="49" charset="0"/>
                <a:cs typeface="Consolas" pitchFamily="49" charset="0"/>
              </a:rPr>
              <a:t>. Of IOCON_P1_24 </a:t>
            </a:r>
            <a:endParaRPr lang="en-US" sz="1100" b="1" dirty="0">
              <a:solidFill>
                <a:schemeClr val="bg1">
                  <a:lumMod val="50000"/>
                </a:schemeClr>
              </a:solidFill>
              <a:latin typeface="Consolas" pitchFamily="49" charset="0"/>
              <a:cs typeface="Consolas" pitchFamily="49" charset="0"/>
            </a:endParaRPr>
          </a:p>
          <a:p>
            <a:r>
              <a:rPr lang="en-US" sz="1100" b="1" dirty="0" smtClean="0">
                <a:solidFill>
                  <a:schemeClr val="bg1">
                    <a:lumMod val="50000"/>
                  </a:schemeClr>
                </a:solidFill>
                <a:latin typeface="Consolas" pitchFamily="49" charset="0"/>
                <a:cs typeface="Consolas" pitchFamily="49" charset="0"/>
              </a:rPr>
              <a:t>   </a:t>
            </a:r>
            <a:r>
              <a:rPr lang="en-US" sz="1100" b="1" dirty="0" smtClean="0">
                <a:solidFill>
                  <a:srgbClr val="0070C0"/>
                </a:solidFill>
                <a:latin typeface="Consolas" pitchFamily="49" charset="0"/>
                <a:cs typeface="Consolas" pitchFamily="49" charset="0"/>
              </a:rPr>
              <a:t>MOV</a:t>
            </a:r>
            <a:r>
              <a:rPr lang="en-US" sz="1100" b="1" dirty="0" smtClean="0">
                <a:solidFill>
                  <a:schemeClr val="bg1">
                    <a:lumMod val="50000"/>
                  </a:schemeClr>
                </a:solidFill>
                <a:latin typeface="Consolas" pitchFamily="49" charset="0"/>
                <a:cs typeface="Consolas" pitchFamily="49" charset="0"/>
              </a:rPr>
              <a:t>	</a:t>
            </a:r>
            <a:r>
              <a:rPr lang="en-US" sz="1100" b="1" dirty="0" smtClean="0">
                <a:solidFill>
                  <a:srgbClr val="00B050"/>
                </a:solidFill>
                <a:latin typeface="Consolas" pitchFamily="49" charset="0"/>
                <a:cs typeface="Consolas" pitchFamily="49" charset="0"/>
              </a:rPr>
              <a:t>R1</a:t>
            </a:r>
            <a:r>
              <a:rPr lang="en-US" sz="1100" b="1" dirty="0" smtClean="0">
                <a:latin typeface="Consolas" pitchFamily="49" charset="0"/>
                <a:cs typeface="Consolas" pitchFamily="49" charset="0"/>
              </a:rPr>
              <a:t>, #(D_FUNC_5)  </a:t>
            </a:r>
            <a:r>
              <a:rPr lang="en-US" sz="1100" b="1" dirty="0" smtClean="0">
                <a:solidFill>
                  <a:schemeClr val="bg1">
                    <a:lumMod val="50000"/>
                  </a:schemeClr>
                </a:solidFill>
                <a:latin typeface="Consolas" pitchFamily="49" charset="0"/>
                <a:cs typeface="Consolas" pitchFamily="49" charset="0"/>
              </a:rPr>
              <a:t>; Conf. bits  </a:t>
            </a:r>
          </a:p>
          <a:p>
            <a:r>
              <a:rPr lang="en-US" sz="1100" b="1" dirty="0" smtClean="0">
                <a:latin typeface="Consolas" pitchFamily="49" charset="0"/>
                <a:cs typeface="Consolas" pitchFamily="49" charset="0"/>
              </a:rPr>
              <a:t>   </a:t>
            </a:r>
            <a:r>
              <a:rPr lang="en-US" sz="1100" b="1" dirty="0" smtClean="0">
                <a:solidFill>
                  <a:srgbClr val="0070C0"/>
                </a:solidFill>
                <a:latin typeface="Consolas" pitchFamily="49" charset="0"/>
                <a:cs typeface="Consolas" pitchFamily="49" charset="0"/>
              </a:rPr>
              <a:t>STR</a:t>
            </a:r>
            <a:r>
              <a:rPr lang="en-US" sz="1100" b="1" dirty="0">
                <a:latin typeface="Consolas" pitchFamily="49" charset="0"/>
                <a:cs typeface="Consolas" pitchFamily="49" charset="0"/>
              </a:rPr>
              <a:t>	</a:t>
            </a:r>
            <a:r>
              <a:rPr lang="en-US" sz="1100" b="1" dirty="0">
                <a:solidFill>
                  <a:srgbClr val="00B050"/>
                </a:solidFill>
                <a:latin typeface="Consolas" pitchFamily="49" charset="0"/>
                <a:cs typeface="Consolas" pitchFamily="49" charset="0"/>
              </a:rPr>
              <a:t>R1</a:t>
            </a:r>
            <a:r>
              <a:rPr lang="en-US" sz="1100" b="1" dirty="0">
                <a:latin typeface="Consolas" pitchFamily="49" charset="0"/>
                <a:cs typeface="Consolas" pitchFamily="49" charset="0"/>
              </a:rPr>
              <a:t>, [</a:t>
            </a:r>
            <a:r>
              <a:rPr lang="en-US" sz="1100" b="1" dirty="0">
                <a:solidFill>
                  <a:srgbClr val="00B050"/>
                </a:solidFill>
                <a:latin typeface="Consolas" pitchFamily="49" charset="0"/>
                <a:cs typeface="Consolas" pitchFamily="49" charset="0"/>
              </a:rPr>
              <a:t>R0</a:t>
            </a:r>
            <a:r>
              <a:rPr lang="en-US" sz="1100" b="1" dirty="0" smtClean="0">
                <a:latin typeface="Consolas" pitchFamily="49" charset="0"/>
                <a:cs typeface="Consolas" pitchFamily="49" charset="0"/>
              </a:rPr>
              <a:t>]         </a:t>
            </a:r>
            <a:r>
              <a:rPr lang="en-US" sz="1100" b="1" dirty="0" smtClean="0">
                <a:solidFill>
                  <a:schemeClr val="bg1">
                    <a:lumMod val="50000"/>
                  </a:schemeClr>
                </a:solidFill>
                <a:latin typeface="Consolas" pitchFamily="49" charset="0"/>
                <a:cs typeface="Consolas" pitchFamily="49" charset="0"/>
              </a:rPr>
              <a:t>; Write conf. to IOCON_P1_24</a:t>
            </a:r>
          </a:p>
          <a:p>
            <a:endParaRPr lang="en-US" sz="1100" b="1" dirty="0" smtClean="0">
              <a:solidFill>
                <a:schemeClr val="bg1">
                  <a:lumMod val="50000"/>
                </a:schemeClr>
              </a:solidFill>
              <a:latin typeface="Consolas" pitchFamily="49" charset="0"/>
              <a:cs typeface="Consolas" pitchFamily="49" charset="0"/>
            </a:endParaRPr>
          </a:p>
          <a:p>
            <a:endParaRPr lang="en-US" sz="1100" b="1" dirty="0" smtClean="0">
              <a:solidFill>
                <a:schemeClr val="bg1">
                  <a:lumMod val="50000"/>
                </a:schemeClr>
              </a:solidFill>
              <a:latin typeface="Consolas" pitchFamily="49" charset="0"/>
              <a:cs typeface="Consolas" pitchFamily="49" charset="0"/>
            </a:endParaRPr>
          </a:p>
          <a:p>
            <a:r>
              <a:rPr lang="en-US" sz="1100" b="1" dirty="0" smtClean="0">
                <a:solidFill>
                  <a:schemeClr val="bg1">
                    <a:lumMod val="50000"/>
                  </a:schemeClr>
                </a:solidFill>
                <a:latin typeface="Consolas" pitchFamily="49" charset="0"/>
                <a:cs typeface="Consolas" pitchFamily="49" charset="0"/>
              </a:rPr>
              <a:t>; P1.24 as SSP0.MOSI Pin</a:t>
            </a:r>
          </a:p>
          <a:p>
            <a:r>
              <a:rPr lang="en-US" sz="1100" b="1" dirty="0" smtClean="0">
                <a:solidFill>
                  <a:schemeClr val="bg1">
                    <a:lumMod val="50000"/>
                  </a:schemeClr>
                </a:solidFill>
                <a:latin typeface="Consolas" pitchFamily="49" charset="0"/>
                <a:cs typeface="Consolas" pitchFamily="49" charset="0"/>
              </a:rPr>
              <a:t>; Base-offset addressing</a:t>
            </a:r>
            <a:endParaRPr lang="en-US" sz="1100" b="1" dirty="0">
              <a:solidFill>
                <a:schemeClr val="bg1">
                  <a:lumMod val="50000"/>
                </a:schemeClr>
              </a:solidFill>
              <a:latin typeface="Consolas" pitchFamily="49" charset="0"/>
              <a:cs typeface="Consolas" pitchFamily="49" charset="0"/>
            </a:endParaRPr>
          </a:p>
          <a:p>
            <a:r>
              <a:rPr lang="en-US" sz="1100" b="1" dirty="0">
                <a:solidFill>
                  <a:schemeClr val="bg1">
                    <a:lumMod val="50000"/>
                  </a:schemeClr>
                </a:solidFill>
                <a:latin typeface="Consolas" pitchFamily="49" charset="0"/>
                <a:cs typeface="Consolas" pitchFamily="49" charset="0"/>
              </a:rPr>
              <a:t>;</a:t>
            </a:r>
          </a:p>
          <a:p>
            <a:r>
              <a:rPr lang="en-US" sz="1100" b="1" dirty="0">
                <a:latin typeface="Consolas" pitchFamily="49" charset="0"/>
                <a:cs typeface="Consolas" pitchFamily="49" charset="0"/>
              </a:rPr>
              <a:t>   </a:t>
            </a:r>
            <a:r>
              <a:rPr lang="en-US" sz="1100" b="1" dirty="0">
                <a:solidFill>
                  <a:srgbClr val="0070C0"/>
                </a:solidFill>
                <a:latin typeface="Consolas" pitchFamily="49" charset="0"/>
                <a:cs typeface="Consolas" pitchFamily="49" charset="0"/>
              </a:rPr>
              <a:t>LDR</a:t>
            </a:r>
            <a:r>
              <a:rPr lang="en-US" sz="1100" b="1" dirty="0">
                <a:latin typeface="Consolas" pitchFamily="49" charset="0"/>
                <a:cs typeface="Consolas" pitchFamily="49" charset="0"/>
              </a:rPr>
              <a:t>	</a:t>
            </a:r>
            <a:r>
              <a:rPr lang="en-US" sz="1100" b="1" dirty="0">
                <a:solidFill>
                  <a:srgbClr val="00B050"/>
                </a:solidFill>
                <a:latin typeface="Consolas" pitchFamily="49" charset="0"/>
                <a:cs typeface="Consolas" pitchFamily="49" charset="0"/>
              </a:rPr>
              <a:t>R0</a:t>
            </a:r>
            <a:r>
              <a:rPr lang="en-US" sz="1100" b="1" dirty="0">
                <a:latin typeface="Consolas" pitchFamily="49" charset="0"/>
                <a:cs typeface="Consolas" pitchFamily="49" charset="0"/>
              </a:rPr>
              <a:t>, =</a:t>
            </a:r>
            <a:r>
              <a:rPr lang="en-US" sz="1100" b="1" dirty="0" smtClean="0">
                <a:latin typeface="Consolas" pitchFamily="49" charset="0"/>
                <a:cs typeface="Consolas" pitchFamily="49" charset="0"/>
              </a:rPr>
              <a:t>IOCON_P1_BASE </a:t>
            </a:r>
            <a:r>
              <a:rPr lang="en-US" sz="1100" b="1" dirty="0">
                <a:solidFill>
                  <a:schemeClr val="bg1">
                    <a:lumMod val="50000"/>
                  </a:schemeClr>
                </a:solidFill>
                <a:latin typeface="Consolas" pitchFamily="49" charset="0"/>
                <a:cs typeface="Consolas" pitchFamily="49" charset="0"/>
              </a:rPr>
              <a:t>; </a:t>
            </a:r>
            <a:r>
              <a:rPr lang="en-US" sz="1100" b="1" dirty="0" smtClean="0">
                <a:solidFill>
                  <a:schemeClr val="bg1">
                    <a:lumMod val="50000"/>
                  </a:schemeClr>
                </a:solidFill>
                <a:latin typeface="Consolas" pitchFamily="49" charset="0"/>
                <a:cs typeface="Consolas" pitchFamily="49" charset="0"/>
              </a:rPr>
              <a:t>Base </a:t>
            </a:r>
            <a:r>
              <a:rPr lang="en-US" sz="1100" b="1" dirty="0" err="1" smtClean="0">
                <a:solidFill>
                  <a:schemeClr val="bg1">
                    <a:lumMod val="50000"/>
                  </a:schemeClr>
                </a:solidFill>
                <a:latin typeface="Consolas" pitchFamily="49" charset="0"/>
                <a:cs typeface="Consolas" pitchFamily="49" charset="0"/>
              </a:rPr>
              <a:t>Addr</a:t>
            </a:r>
            <a:r>
              <a:rPr lang="en-US" sz="1100" b="1" dirty="0">
                <a:solidFill>
                  <a:schemeClr val="bg1">
                    <a:lumMod val="50000"/>
                  </a:schemeClr>
                </a:solidFill>
                <a:latin typeface="Consolas" pitchFamily="49" charset="0"/>
                <a:cs typeface="Consolas" pitchFamily="49" charset="0"/>
              </a:rPr>
              <a:t>. </a:t>
            </a:r>
            <a:r>
              <a:rPr lang="en-US" sz="1100" b="1" dirty="0" smtClean="0">
                <a:solidFill>
                  <a:schemeClr val="bg1">
                    <a:lumMod val="50000"/>
                  </a:schemeClr>
                </a:solidFill>
                <a:latin typeface="Consolas" pitchFamily="49" charset="0"/>
                <a:cs typeface="Consolas" pitchFamily="49" charset="0"/>
              </a:rPr>
              <a:t>Of IOCON_P1 </a:t>
            </a:r>
          </a:p>
          <a:p>
            <a:r>
              <a:rPr lang="en-US" sz="1100" b="1" dirty="0" smtClean="0">
                <a:solidFill>
                  <a:schemeClr val="bg1">
                    <a:lumMod val="50000"/>
                  </a:schemeClr>
                </a:solidFill>
                <a:latin typeface="Consolas" pitchFamily="49" charset="0"/>
                <a:cs typeface="Consolas" pitchFamily="49" charset="0"/>
              </a:rPr>
              <a:t>   </a:t>
            </a:r>
            <a:r>
              <a:rPr lang="en-US" sz="1100" b="1" dirty="0">
                <a:solidFill>
                  <a:srgbClr val="0070C0"/>
                </a:solidFill>
                <a:latin typeface="Consolas" pitchFamily="49" charset="0"/>
                <a:cs typeface="Consolas" pitchFamily="49" charset="0"/>
              </a:rPr>
              <a:t>MOV</a:t>
            </a:r>
            <a:r>
              <a:rPr lang="en-US" sz="1100" b="1" dirty="0">
                <a:solidFill>
                  <a:schemeClr val="bg1">
                    <a:lumMod val="50000"/>
                  </a:schemeClr>
                </a:solidFill>
                <a:latin typeface="Consolas" pitchFamily="49" charset="0"/>
                <a:cs typeface="Consolas" pitchFamily="49" charset="0"/>
              </a:rPr>
              <a:t>	</a:t>
            </a:r>
            <a:r>
              <a:rPr lang="en-US" sz="1100" b="1" dirty="0">
                <a:solidFill>
                  <a:srgbClr val="00B050"/>
                </a:solidFill>
                <a:latin typeface="Consolas" pitchFamily="49" charset="0"/>
                <a:cs typeface="Consolas" pitchFamily="49" charset="0"/>
              </a:rPr>
              <a:t>R1</a:t>
            </a:r>
            <a:r>
              <a:rPr lang="en-US" sz="1100" b="1">
                <a:latin typeface="Consolas" pitchFamily="49" charset="0"/>
                <a:cs typeface="Consolas" pitchFamily="49" charset="0"/>
              </a:rPr>
              <a:t>, </a:t>
            </a:r>
            <a:r>
              <a:rPr lang="en-US" sz="1100" b="1" smtClean="0">
                <a:latin typeface="Consolas" pitchFamily="49" charset="0"/>
                <a:cs typeface="Consolas" pitchFamily="49" charset="0"/>
              </a:rPr>
              <a:t>#(D_FUNC_5</a:t>
            </a:r>
            <a:r>
              <a:rPr lang="en-US" sz="1100" b="1" dirty="0" smtClean="0">
                <a:latin typeface="Consolas" pitchFamily="49" charset="0"/>
                <a:cs typeface="Consolas" pitchFamily="49" charset="0"/>
              </a:rPr>
              <a:t>)    </a:t>
            </a:r>
            <a:r>
              <a:rPr lang="en-US" sz="1100" b="1" dirty="0" smtClean="0">
                <a:solidFill>
                  <a:schemeClr val="bg1">
                    <a:lumMod val="50000"/>
                  </a:schemeClr>
                </a:solidFill>
                <a:latin typeface="Consolas" pitchFamily="49" charset="0"/>
                <a:cs typeface="Consolas" pitchFamily="49" charset="0"/>
              </a:rPr>
              <a:t>; </a:t>
            </a:r>
            <a:r>
              <a:rPr lang="en-US" sz="1100" b="1" dirty="0">
                <a:solidFill>
                  <a:schemeClr val="bg1">
                    <a:lumMod val="50000"/>
                  </a:schemeClr>
                </a:solidFill>
                <a:latin typeface="Consolas" pitchFamily="49" charset="0"/>
                <a:cs typeface="Consolas" pitchFamily="49" charset="0"/>
              </a:rPr>
              <a:t>Conf. bits  </a:t>
            </a:r>
          </a:p>
          <a:p>
            <a:r>
              <a:rPr lang="en-US" sz="1100" b="1" dirty="0">
                <a:latin typeface="Consolas" pitchFamily="49" charset="0"/>
                <a:cs typeface="Consolas" pitchFamily="49" charset="0"/>
              </a:rPr>
              <a:t>   </a:t>
            </a:r>
            <a:r>
              <a:rPr lang="en-US" sz="1100" b="1" dirty="0" smtClean="0">
                <a:solidFill>
                  <a:srgbClr val="0070C0"/>
                </a:solidFill>
                <a:latin typeface="Consolas" pitchFamily="49" charset="0"/>
                <a:cs typeface="Consolas" pitchFamily="49" charset="0"/>
              </a:rPr>
              <a:t>STR</a:t>
            </a:r>
            <a:r>
              <a:rPr lang="en-US" sz="1100" b="1" dirty="0">
                <a:latin typeface="Consolas" pitchFamily="49" charset="0"/>
                <a:cs typeface="Consolas" pitchFamily="49" charset="0"/>
              </a:rPr>
              <a:t>	</a:t>
            </a:r>
            <a:r>
              <a:rPr lang="en-US" sz="1100" b="1" dirty="0">
                <a:solidFill>
                  <a:srgbClr val="00B050"/>
                </a:solidFill>
                <a:latin typeface="Consolas" pitchFamily="49" charset="0"/>
                <a:cs typeface="Consolas" pitchFamily="49" charset="0"/>
              </a:rPr>
              <a:t>R1</a:t>
            </a:r>
            <a:r>
              <a:rPr lang="en-US" sz="1100" b="1" dirty="0">
                <a:latin typeface="Consolas" pitchFamily="49" charset="0"/>
                <a:cs typeface="Consolas" pitchFamily="49" charset="0"/>
              </a:rPr>
              <a:t>, [</a:t>
            </a:r>
            <a:r>
              <a:rPr lang="en-US" sz="1100" b="1" dirty="0" smtClean="0">
                <a:solidFill>
                  <a:srgbClr val="00B050"/>
                </a:solidFill>
                <a:latin typeface="Consolas" pitchFamily="49" charset="0"/>
                <a:cs typeface="Consolas" pitchFamily="49" charset="0"/>
              </a:rPr>
              <a:t>R0</a:t>
            </a:r>
            <a:r>
              <a:rPr lang="en-US" sz="1100" b="1" dirty="0" smtClean="0">
                <a:latin typeface="Consolas" pitchFamily="49" charset="0"/>
                <a:cs typeface="Consolas" pitchFamily="49" charset="0"/>
              </a:rPr>
              <a:t>, #PIN24]   </a:t>
            </a:r>
            <a:r>
              <a:rPr lang="en-US" sz="1100" b="1" dirty="0" smtClean="0">
                <a:solidFill>
                  <a:schemeClr val="bg1">
                    <a:lumMod val="50000"/>
                  </a:schemeClr>
                </a:solidFill>
                <a:latin typeface="Consolas" pitchFamily="49" charset="0"/>
                <a:cs typeface="Consolas" pitchFamily="49" charset="0"/>
              </a:rPr>
              <a:t>; </a:t>
            </a:r>
            <a:r>
              <a:rPr lang="en-US" sz="1100" b="1" dirty="0">
                <a:solidFill>
                  <a:schemeClr val="bg1">
                    <a:lumMod val="50000"/>
                  </a:schemeClr>
                </a:solidFill>
                <a:latin typeface="Consolas" pitchFamily="49" charset="0"/>
                <a:cs typeface="Consolas" pitchFamily="49" charset="0"/>
              </a:rPr>
              <a:t>Write conf. </a:t>
            </a:r>
            <a:r>
              <a:rPr lang="en-US" sz="1100" b="1" dirty="0" smtClean="0">
                <a:solidFill>
                  <a:schemeClr val="bg1">
                    <a:lumMod val="50000"/>
                  </a:schemeClr>
                </a:solidFill>
                <a:latin typeface="Consolas" pitchFamily="49" charset="0"/>
                <a:cs typeface="Consolas" pitchFamily="49" charset="0"/>
              </a:rPr>
              <a:t>to IOCON_P1_24</a:t>
            </a:r>
            <a:endParaRPr lang="en-US" sz="1100" b="1" dirty="0">
              <a:solidFill>
                <a:schemeClr val="bg1">
                  <a:lumMod val="50000"/>
                </a:schemeClr>
              </a:solidFill>
              <a:latin typeface="Consolas" pitchFamily="49" charset="0"/>
              <a:cs typeface="Consolas" pitchFamily="49" charset="0"/>
            </a:endParaRPr>
          </a:p>
        </p:txBody>
      </p:sp>
    </p:spTree>
    <p:extLst>
      <p:ext uri="{BB962C8B-B14F-4D97-AF65-F5344CB8AC3E}">
        <p14:creationId xmlns:p14="http://schemas.microsoft.com/office/powerpoint/2010/main" val="22953107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830013" y="762000"/>
            <a:ext cx="2522787" cy="369332"/>
          </a:xfrm>
          <a:prstGeom prst="rect">
            <a:avLst/>
          </a:prstGeom>
          <a:noFill/>
        </p:spPr>
        <p:txBody>
          <a:bodyPr wrap="square" rtlCol="0">
            <a:spAutoFit/>
          </a:bodyPr>
          <a:lstStyle/>
          <a:p>
            <a:pPr marL="285750" indent="-285750">
              <a:buFont typeface="Wingdings" panose="05000000000000000000" pitchFamily="2" charset="2"/>
              <a:buChar char="q"/>
            </a:pPr>
            <a:r>
              <a:rPr lang="en-US" b="1" dirty="0" smtClean="0">
                <a:latin typeface="+mj-lt"/>
                <a:cs typeface="Consolas" pitchFamily="49" charset="0"/>
              </a:rPr>
              <a:t>Using  </a:t>
            </a:r>
            <a:r>
              <a:rPr lang="en-US" b="1" dirty="0" smtClean="0">
                <a:solidFill>
                  <a:srgbClr val="0070C0"/>
                </a:solidFill>
                <a:latin typeface="Consolas" pitchFamily="49" charset="0"/>
                <a:cs typeface="Consolas" pitchFamily="49" charset="0"/>
              </a:rPr>
              <a:t>GET</a:t>
            </a:r>
            <a:r>
              <a:rPr lang="en-US" b="1" dirty="0" smtClean="0">
                <a:latin typeface="Consolas" pitchFamily="49" charset="0"/>
                <a:cs typeface="Consolas" pitchFamily="49" charset="0"/>
              </a:rPr>
              <a:t> BOARD.S</a:t>
            </a:r>
            <a:endParaRPr lang="en-US" b="1" dirty="0">
              <a:latin typeface="Consolas" pitchFamily="49" charset="0"/>
              <a:cs typeface="Consolas" pitchFamily="49" charset="0"/>
            </a:endParaRPr>
          </a:p>
        </p:txBody>
      </p:sp>
      <p:cxnSp>
        <p:nvCxnSpPr>
          <p:cNvPr id="4" name="Straight Arrow Connector 3"/>
          <p:cNvCxnSpPr>
            <a:stCxn id="11" idx="3"/>
          </p:cNvCxnSpPr>
          <p:nvPr/>
        </p:nvCxnSpPr>
        <p:spPr>
          <a:xfrm>
            <a:off x="3352800" y="946666"/>
            <a:ext cx="11430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4576408" y="762000"/>
            <a:ext cx="1197764" cy="369332"/>
          </a:xfrm>
          <a:prstGeom prst="rect">
            <a:avLst/>
          </a:prstGeom>
          <a:noFill/>
        </p:spPr>
        <p:txBody>
          <a:bodyPr wrap="none" rtlCol="0">
            <a:spAutoFit/>
          </a:bodyPr>
          <a:lstStyle/>
          <a:p>
            <a:r>
              <a:rPr lang="en-US" b="1" dirty="0" smtClean="0">
                <a:latin typeface="Consolas" panose="020B0609020204030204" pitchFamily="49" charset="0"/>
                <a:cs typeface="Consolas" panose="020B0609020204030204" pitchFamily="49" charset="0"/>
              </a:rPr>
              <a:t>SSPDEF.S</a:t>
            </a:r>
            <a:endParaRPr lang="en-US" b="1" dirty="0">
              <a:latin typeface="Consolas" panose="020B0609020204030204" pitchFamily="49" charset="0"/>
              <a:cs typeface="Consolas" panose="020B0609020204030204" pitchFamily="49" charset="0"/>
            </a:endParaRPr>
          </a:p>
        </p:txBody>
      </p:sp>
      <p:sp>
        <p:nvSpPr>
          <p:cNvPr id="7" name="Rectangle 6"/>
          <p:cNvSpPr/>
          <p:nvPr/>
        </p:nvSpPr>
        <p:spPr>
          <a:xfrm>
            <a:off x="632271" y="1131333"/>
            <a:ext cx="3177729" cy="5216813"/>
          </a:xfrm>
          <a:prstGeom prst="rect">
            <a:avLst/>
          </a:prstGeom>
        </p:spPr>
        <p:txBody>
          <a:bodyPr wrap="square">
            <a:spAutoFit/>
          </a:bodyPr>
          <a:lstStyle/>
          <a:p>
            <a:r>
              <a:rPr lang="en-US" sz="900" b="1" dirty="0">
                <a:solidFill>
                  <a:schemeClr val="bg1">
                    <a:lumMod val="50000"/>
                  </a:schemeClr>
                </a:solidFill>
                <a:latin typeface="Consolas" panose="020B0609020204030204" pitchFamily="49" charset="0"/>
                <a:cs typeface="Consolas" panose="020B0609020204030204" pitchFamily="49" charset="0"/>
              </a:rPr>
              <a:t>; ---------- Absolute addresses ---------------</a:t>
            </a:r>
          </a:p>
          <a:p>
            <a:r>
              <a:rPr lang="en-US" sz="900" b="1" dirty="0" smtClean="0">
                <a:latin typeface="Consolas" panose="020B0609020204030204" pitchFamily="49" charset="0"/>
                <a:cs typeface="Consolas" panose="020B0609020204030204" pitchFamily="49" charset="0"/>
              </a:rPr>
              <a:t>SSP0_CR0        </a:t>
            </a:r>
            <a:r>
              <a:rPr lang="en-US" sz="900" b="1" dirty="0" smtClean="0">
                <a:solidFill>
                  <a:srgbClr val="0070C0"/>
                </a:solidFill>
                <a:latin typeface="Consolas" panose="020B0609020204030204" pitchFamily="49" charset="0"/>
                <a:cs typeface="Consolas" panose="020B0609020204030204" pitchFamily="49" charset="0"/>
              </a:rPr>
              <a:t>EQU</a:t>
            </a:r>
            <a:r>
              <a:rPr lang="en-US" sz="900" b="1" dirty="0" smtClean="0">
                <a:latin typeface="Consolas" panose="020B0609020204030204" pitchFamily="49" charset="0"/>
                <a:cs typeface="Consolas" panose="020B0609020204030204" pitchFamily="49" charset="0"/>
              </a:rPr>
              <a:t> </a:t>
            </a:r>
            <a:r>
              <a:rPr lang="en-US" sz="900" b="1" dirty="0" smtClean="0">
                <a:solidFill>
                  <a:srgbClr val="FF0000"/>
                </a:solidFill>
                <a:latin typeface="Consolas" panose="020B0609020204030204" pitchFamily="49" charset="0"/>
                <a:cs typeface="Consolas" panose="020B0609020204030204" pitchFamily="49" charset="0"/>
              </a:rPr>
              <a:t>0x40088000</a:t>
            </a:r>
          </a:p>
          <a:p>
            <a:r>
              <a:rPr lang="en-US" sz="900" b="1" dirty="0" smtClean="0">
                <a:latin typeface="Consolas" panose="020B0609020204030204" pitchFamily="49" charset="0"/>
                <a:cs typeface="Consolas" panose="020B0609020204030204" pitchFamily="49" charset="0"/>
              </a:rPr>
              <a:t>SSP0_CR1        </a:t>
            </a:r>
            <a:r>
              <a:rPr lang="en-US" sz="900" b="1" dirty="0" smtClean="0">
                <a:solidFill>
                  <a:srgbClr val="0070C0"/>
                </a:solidFill>
                <a:latin typeface="Consolas" panose="020B0609020204030204" pitchFamily="49" charset="0"/>
                <a:cs typeface="Consolas" panose="020B0609020204030204" pitchFamily="49" charset="0"/>
              </a:rPr>
              <a:t>EQU</a:t>
            </a:r>
            <a:r>
              <a:rPr lang="en-US" sz="900" b="1" dirty="0" smtClean="0">
                <a:latin typeface="Consolas" panose="020B0609020204030204" pitchFamily="49" charset="0"/>
                <a:cs typeface="Consolas" panose="020B0609020204030204" pitchFamily="49" charset="0"/>
              </a:rPr>
              <a:t> </a:t>
            </a:r>
            <a:r>
              <a:rPr lang="en-US" sz="900" b="1" dirty="0" smtClean="0">
                <a:solidFill>
                  <a:srgbClr val="FF0000"/>
                </a:solidFill>
                <a:latin typeface="Consolas" panose="020B0609020204030204" pitchFamily="49" charset="0"/>
                <a:cs typeface="Consolas" panose="020B0609020204030204" pitchFamily="49" charset="0"/>
              </a:rPr>
              <a:t>0x40088004</a:t>
            </a:r>
          </a:p>
          <a:p>
            <a:r>
              <a:rPr lang="en-US" sz="900" b="1" dirty="0" smtClean="0">
                <a:latin typeface="Consolas" panose="020B0609020204030204" pitchFamily="49" charset="0"/>
                <a:cs typeface="Consolas" panose="020B0609020204030204" pitchFamily="49" charset="0"/>
              </a:rPr>
              <a:t>. . .</a:t>
            </a:r>
            <a:endParaRPr lang="en-US" sz="900" b="1" dirty="0">
              <a:latin typeface="Consolas" panose="020B0609020204030204" pitchFamily="49" charset="0"/>
              <a:cs typeface="Consolas" panose="020B0609020204030204" pitchFamily="49" charset="0"/>
            </a:endParaRPr>
          </a:p>
          <a:p>
            <a:r>
              <a:rPr lang="it-IT" sz="900" b="1" dirty="0" smtClean="0">
                <a:solidFill>
                  <a:schemeClr val="bg1">
                    <a:lumMod val="50000"/>
                  </a:schemeClr>
                </a:solidFill>
                <a:latin typeface="Consolas" panose="020B0609020204030204" pitchFamily="49" charset="0"/>
                <a:cs typeface="Consolas" panose="020B0609020204030204" pitchFamily="49" charset="0"/>
              </a:rPr>
              <a:t>; </a:t>
            </a:r>
            <a:r>
              <a:rPr lang="it-IT" sz="900" b="1" dirty="0">
                <a:solidFill>
                  <a:schemeClr val="bg1">
                    <a:lumMod val="50000"/>
                  </a:schemeClr>
                </a:solidFill>
                <a:latin typeface="Consolas" panose="020B0609020204030204" pitchFamily="49" charset="0"/>
                <a:cs typeface="Consolas" panose="020B0609020204030204" pitchFamily="49" charset="0"/>
              </a:rPr>
              <a:t>---------- Base/Offset addresses </a:t>
            </a:r>
            <a:r>
              <a:rPr lang="it-IT" sz="900" b="1" dirty="0" smtClean="0">
                <a:solidFill>
                  <a:schemeClr val="bg1">
                    <a:lumMod val="50000"/>
                  </a:schemeClr>
                </a:solidFill>
                <a:latin typeface="Consolas" panose="020B0609020204030204" pitchFamily="49" charset="0"/>
                <a:cs typeface="Consolas" panose="020B0609020204030204" pitchFamily="49" charset="0"/>
              </a:rPr>
              <a:t>------------</a:t>
            </a:r>
            <a:endParaRPr lang="it-IT" sz="900" b="1" dirty="0">
              <a:solidFill>
                <a:schemeClr val="bg1">
                  <a:lumMod val="50000"/>
                </a:schemeClr>
              </a:solidFill>
              <a:latin typeface="Consolas" panose="020B0609020204030204" pitchFamily="49" charset="0"/>
              <a:cs typeface="Consolas" panose="020B0609020204030204" pitchFamily="49" charset="0"/>
            </a:endParaRPr>
          </a:p>
          <a:p>
            <a:r>
              <a:rPr lang="it-IT" sz="900" b="1" dirty="0" smtClean="0">
                <a:latin typeface="Consolas" panose="020B0609020204030204" pitchFamily="49" charset="0"/>
                <a:cs typeface="Consolas" panose="020B0609020204030204" pitchFamily="49" charset="0"/>
              </a:rPr>
              <a:t>SSP0_BASE      </a:t>
            </a:r>
            <a:r>
              <a:rPr lang="it-IT" sz="900" b="1" dirty="0" smtClean="0">
                <a:solidFill>
                  <a:srgbClr val="0070C0"/>
                </a:solidFill>
                <a:latin typeface="Consolas" panose="020B0609020204030204" pitchFamily="49" charset="0"/>
                <a:cs typeface="Consolas" panose="020B0609020204030204" pitchFamily="49" charset="0"/>
              </a:rPr>
              <a:t> EQU </a:t>
            </a:r>
            <a:r>
              <a:rPr lang="it-IT" sz="900" b="1" dirty="0" smtClean="0">
                <a:solidFill>
                  <a:srgbClr val="FF0000"/>
                </a:solidFill>
                <a:latin typeface="Consolas" panose="020B0609020204030204" pitchFamily="49" charset="0"/>
                <a:cs typeface="Consolas" panose="020B0609020204030204" pitchFamily="49" charset="0"/>
              </a:rPr>
              <a:t>0x40088000</a:t>
            </a:r>
          </a:p>
          <a:p>
            <a:r>
              <a:rPr lang="en-US" sz="900" b="1" dirty="0" smtClean="0">
                <a:latin typeface="Consolas" panose="020B0609020204030204" pitchFamily="49" charset="0"/>
                <a:cs typeface="Consolas" panose="020B0609020204030204" pitchFamily="49" charset="0"/>
              </a:rPr>
              <a:t>. . .</a:t>
            </a:r>
          </a:p>
          <a:p>
            <a:r>
              <a:rPr lang="it-IT" sz="900" b="1" dirty="0" smtClean="0">
                <a:latin typeface="Consolas" panose="020B0609020204030204" pitchFamily="49" charset="0"/>
                <a:cs typeface="Consolas" panose="020B0609020204030204" pitchFamily="49" charset="0"/>
              </a:rPr>
              <a:t>CR0             </a:t>
            </a:r>
            <a:r>
              <a:rPr lang="it-IT" sz="900" b="1" dirty="0" smtClean="0">
                <a:solidFill>
                  <a:srgbClr val="0070C0"/>
                </a:solidFill>
                <a:latin typeface="Consolas" panose="020B0609020204030204" pitchFamily="49" charset="0"/>
                <a:cs typeface="Consolas" panose="020B0609020204030204" pitchFamily="49" charset="0"/>
              </a:rPr>
              <a:t>EQU</a:t>
            </a:r>
            <a:r>
              <a:rPr lang="it-IT" sz="900" b="1" dirty="0" smtClean="0">
                <a:solidFill>
                  <a:srgbClr val="FF0000"/>
                </a:solidFill>
                <a:latin typeface="Consolas" panose="020B0609020204030204" pitchFamily="49" charset="0"/>
                <a:cs typeface="Consolas" panose="020B0609020204030204" pitchFamily="49" charset="0"/>
              </a:rPr>
              <a:t> 0x000</a:t>
            </a:r>
          </a:p>
          <a:p>
            <a:r>
              <a:rPr lang="it-IT" sz="900" b="1" dirty="0" smtClean="0">
                <a:latin typeface="Consolas" panose="020B0609020204030204" pitchFamily="49" charset="0"/>
                <a:cs typeface="Consolas" panose="020B0609020204030204" pitchFamily="49" charset="0"/>
              </a:rPr>
              <a:t>CR1             </a:t>
            </a:r>
            <a:r>
              <a:rPr lang="it-IT" sz="900" b="1" dirty="0" smtClean="0">
                <a:solidFill>
                  <a:srgbClr val="0070C0"/>
                </a:solidFill>
                <a:latin typeface="Consolas" panose="020B0609020204030204" pitchFamily="49" charset="0"/>
                <a:cs typeface="Consolas" panose="020B0609020204030204" pitchFamily="49" charset="0"/>
              </a:rPr>
              <a:t>EQU</a:t>
            </a:r>
            <a:r>
              <a:rPr lang="it-IT" sz="900" b="1" dirty="0" smtClean="0">
                <a:latin typeface="Consolas" panose="020B0609020204030204" pitchFamily="49" charset="0"/>
                <a:cs typeface="Consolas" panose="020B0609020204030204" pitchFamily="49" charset="0"/>
              </a:rPr>
              <a:t> </a:t>
            </a:r>
            <a:r>
              <a:rPr lang="it-IT" sz="900" b="1" dirty="0" smtClean="0">
                <a:solidFill>
                  <a:srgbClr val="FF0000"/>
                </a:solidFill>
                <a:latin typeface="Consolas" panose="020B0609020204030204" pitchFamily="49" charset="0"/>
                <a:cs typeface="Consolas" panose="020B0609020204030204" pitchFamily="49" charset="0"/>
              </a:rPr>
              <a:t>0x004</a:t>
            </a:r>
          </a:p>
          <a:p>
            <a:r>
              <a:rPr lang="it-IT" sz="900" b="1" dirty="0" smtClean="0">
                <a:latin typeface="Consolas" panose="020B0609020204030204" pitchFamily="49" charset="0"/>
                <a:cs typeface="Consolas" panose="020B0609020204030204" pitchFamily="49" charset="0"/>
              </a:rPr>
              <a:t>DR              </a:t>
            </a:r>
            <a:r>
              <a:rPr lang="it-IT" sz="900" b="1" dirty="0" smtClean="0">
                <a:solidFill>
                  <a:srgbClr val="0070C0"/>
                </a:solidFill>
                <a:latin typeface="Consolas" panose="020B0609020204030204" pitchFamily="49" charset="0"/>
                <a:cs typeface="Consolas" panose="020B0609020204030204" pitchFamily="49" charset="0"/>
              </a:rPr>
              <a:t>EQU</a:t>
            </a:r>
            <a:r>
              <a:rPr lang="it-IT" sz="900" b="1" dirty="0" smtClean="0">
                <a:latin typeface="Consolas" panose="020B0609020204030204" pitchFamily="49" charset="0"/>
                <a:cs typeface="Consolas" panose="020B0609020204030204" pitchFamily="49" charset="0"/>
              </a:rPr>
              <a:t> </a:t>
            </a:r>
            <a:r>
              <a:rPr lang="it-IT" sz="900" b="1" dirty="0" smtClean="0">
                <a:solidFill>
                  <a:srgbClr val="FF0000"/>
                </a:solidFill>
                <a:latin typeface="Consolas" panose="020B0609020204030204" pitchFamily="49" charset="0"/>
                <a:cs typeface="Consolas" panose="020B0609020204030204" pitchFamily="49" charset="0"/>
              </a:rPr>
              <a:t>0x008</a:t>
            </a:r>
          </a:p>
          <a:p>
            <a:r>
              <a:rPr lang="it-IT" sz="900" b="1" dirty="0" smtClean="0">
                <a:latin typeface="Consolas" panose="020B0609020204030204" pitchFamily="49" charset="0"/>
                <a:cs typeface="Consolas" panose="020B0609020204030204" pitchFamily="49" charset="0"/>
              </a:rPr>
              <a:t>SR              </a:t>
            </a:r>
            <a:r>
              <a:rPr lang="it-IT" sz="900" b="1" dirty="0" smtClean="0">
                <a:solidFill>
                  <a:srgbClr val="0070C0"/>
                </a:solidFill>
                <a:latin typeface="Consolas" panose="020B0609020204030204" pitchFamily="49" charset="0"/>
                <a:cs typeface="Consolas" panose="020B0609020204030204" pitchFamily="49" charset="0"/>
              </a:rPr>
              <a:t>EQU</a:t>
            </a:r>
            <a:r>
              <a:rPr lang="it-IT" sz="900" b="1" dirty="0" smtClean="0">
                <a:latin typeface="Consolas" panose="020B0609020204030204" pitchFamily="49" charset="0"/>
                <a:cs typeface="Consolas" panose="020B0609020204030204" pitchFamily="49" charset="0"/>
              </a:rPr>
              <a:t> </a:t>
            </a:r>
            <a:r>
              <a:rPr lang="it-IT" sz="900" b="1" dirty="0" smtClean="0">
                <a:solidFill>
                  <a:srgbClr val="FF0000"/>
                </a:solidFill>
                <a:latin typeface="Consolas" panose="020B0609020204030204" pitchFamily="49" charset="0"/>
                <a:cs typeface="Consolas" panose="020B0609020204030204" pitchFamily="49" charset="0"/>
              </a:rPr>
              <a:t>0x00C</a:t>
            </a:r>
          </a:p>
          <a:p>
            <a:r>
              <a:rPr lang="it-IT" sz="900" b="1" dirty="0" smtClean="0">
                <a:latin typeface="Consolas" panose="020B0609020204030204" pitchFamily="49" charset="0"/>
                <a:cs typeface="Consolas" panose="020B0609020204030204" pitchFamily="49" charset="0"/>
              </a:rPr>
              <a:t>CPSR            </a:t>
            </a:r>
            <a:r>
              <a:rPr lang="it-IT" sz="900" b="1" dirty="0" smtClean="0">
                <a:solidFill>
                  <a:srgbClr val="0070C0"/>
                </a:solidFill>
                <a:latin typeface="Consolas" panose="020B0609020204030204" pitchFamily="49" charset="0"/>
                <a:cs typeface="Consolas" panose="020B0609020204030204" pitchFamily="49" charset="0"/>
              </a:rPr>
              <a:t>EQU</a:t>
            </a:r>
            <a:r>
              <a:rPr lang="it-IT" sz="900" b="1" dirty="0" smtClean="0">
                <a:latin typeface="Consolas" panose="020B0609020204030204" pitchFamily="49" charset="0"/>
                <a:cs typeface="Consolas" panose="020B0609020204030204" pitchFamily="49" charset="0"/>
              </a:rPr>
              <a:t> </a:t>
            </a:r>
            <a:r>
              <a:rPr lang="it-IT" sz="900" b="1" dirty="0" smtClean="0">
                <a:solidFill>
                  <a:srgbClr val="FF0000"/>
                </a:solidFill>
                <a:latin typeface="Consolas" panose="020B0609020204030204" pitchFamily="49" charset="0"/>
                <a:cs typeface="Consolas" panose="020B0609020204030204" pitchFamily="49" charset="0"/>
              </a:rPr>
              <a:t>0x010</a:t>
            </a:r>
          </a:p>
          <a:p>
            <a:r>
              <a:rPr lang="en-US" sz="900" b="1" dirty="0" smtClean="0">
                <a:latin typeface="Consolas" panose="020B0609020204030204" pitchFamily="49" charset="0"/>
                <a:cs typeface="Consolas" panose="020B0609020204030204" pitchFamily="49" charset="0"/>
              </a:rPr>
              <a:t>. . .</a:t>
            </a:r>
          </a:p>
          <a:p>
            <a:r>
              <a:rPr lang="en-US" sz="900" b="1" dirty="0" smtClean="0">
                <a:latin typeface="Consolas" panose="020B0609020204030204" pitchFamily="49" charset="0"/>
                <a:cs typeface="Consolas" panose="020B0609020204030204" pitchFamily="49" charset="0"/>
              </a:rPr>
              <a:t>CR0_DSS_4 </a:t>
            </a:r>
            <a:r>
              <a:rPr lang="en-US" sz="900" b="1" dirty="0" smtClean="0">
                <a:solidFill>
                  <a:schemeClr val="bg1">
                    <a:lumMod val="50000"/>
                  </a:schemeClr>
                </a:solidFill>
                <a:latin typeface="Consolas" panose="020B0609020204030204" pitchFamily="49" charset="0"/>
                <a:cs typeface="Consolas" panose="020B0609020204030204" pitchFamily="49" charset="0"/>
              </a:rPr>
              <a:t>      </a:t>
            </a:r>
            <a:r>
              <a:rPr lang="en-US" sz="900" b="1" dirty="0" smtClean="0">
                <a:solidFill>
                  <a:srgbClr val="0070C0"/>
                </a:solidFill>
                <a:latin typeface="Consolas" panose="020B0609020204030204" pitchFamily="49" charset="0"/>
                <a:cs typeface="Consolas" panose="020B0609020204030204" pitchFamily="49" charset="0"/>
              </a:rPr>
              <a:t>EQU</a:t>
            </a:r>
            <a:r>
              <a:rPr lang="en-US" sz="900" b="1" dirty="0" smtClean="0">
                <a:solidFill>
                  <a:schemeClr val="bg1">
                    <a:lumMod val="50000"/>
                  </a:schemeClr>
                </a:solidFill>
                <a:latin typeface="Consolas" panose="020B0609020204030204" pitchFamily="49" charset="0"/>
                <a:cs typeface="Consolas" panose="020B0609020204030204" pitchFamily="49" charset="0"/>
              </a:rPr>
              <a:t> </a:t>
            </a:r>
            <a:r>
              <a:rPr lang="en-US" sz="900" b="1" dirty="0" smtClean="0">
                <a:solidFill>
                  <a:srgbClr val="FF0000"/>
                </a:solidFill>
                <a:latin typeface="Consolas" panose="020B0609020204030204" pitchFamily="49" charset="0"/>
                <a:cs typeface="Consolas" panose="020B0609020204030204" pitchFamily="49" charset="0"/>
              </a:rPr>
              <a:t>3</a:t>
            </a:r>
          </a:p>
          <a:p>
            <a:r>
              <a:rPr lang="en-US" sz="900" b="1" dirty="0" smtClean="0">
                <a:latin typeface="Consolas" panose="020B0609020204030204" pitchFamily="49" charset="0"/>
                <a:cs typeface="Consolas" panose="020B0609020204030204" pitchFamily="49" charset="0"/>
              </a:rPr>
              <a:t>. . .</a:t>
            </a:r>
          </a:p>
          <a:p>
            <a:r>
              <a:rPr lang="en-US" sz="900" b="1" dirty="0" smtClean="0">
                <a:latin typeface="Consolas" panose="020B0609020204030204" pitchFamily="49" charset="0"/>
                <a:cs typeface="Consolas" panose="020B0609020204030204" pitchFamily="49" charset="0"/>
              </a:rPr>
              <a:t>CR0_DSS_8</a:t>
            </a:r>
            <a:r>
              <a:rPr lang="en-US" sz="900" b="1" dirty="0" smtClean="0">
                <a:solidFill>
                  <a:schemeClr val="bg1">
                    <a:lumMod val="50000"/>
                  </a:schemeClr>
                </a:solidFill>
                <a:latin typeface="Consolas" panose="020B0609020204030204" pitchFamily="49" charset="0"/>
                <a:cs typeface="Consolas" panose="020B0609020204030204" pitchFamily="49" charset="0"/>
              </a:rPr>
              <a:t>       </a:t>
            </a:r>
            <a:r>
              <a:rPr lang="en-US" sz="900" b="1" dirty="0" smtClean="0">
                <a:solidFill>
                  <a:srgbClr val="0070C0"/>
                </a:solidFill>
                <a:latin typeface="Consolas" panose="020B0609020204030204" pitchFamily="49" charset="0"/>
                <a:cs typeface="Consolas" panose="020B0609020204030204" pitchFamily="49" charset="0"/>
              </a:rPr>
              <a:t>EQU</a:t>
            </a:r>
            <a:r>
              <a:rPr lang="en-US" sz="900" b="1" dirty="0" smtClean="0">
                <a:solidFill>
                  <a:schemeClr val="bg1">
                    <a:lumMod val="50000"/>
                  </a:schemeClr>
                </a:solidFill>
                <a:latin typeface="Consolas" panose="020B0609020204030204" pitchFamily="49" charset="0"/>
                <a:cs typeface="Consolas" panose="020B0609020204030204" pitchFamily="49" charset="0"/>
              </a:rPr>
              <a:t> </a:t>
            </a:r>
            <a:r>
              <a:rPr lang="en-US" sz="900" b="1" dirty="0" smtClean="0">
                <a:solidFill>
                  <a:srgbClr val="FF0000"/>
                </a:solidFill>
                <a:latin typeface="Consolas" panose="020B0609020204030204" pitchFamily="49" charset="0"/>
                <a:cs typeface="Consolas" panose="020B0609020204030204" pitchFamily="49" charset="0"/>
              </a:rPr>
              <a:t>7</a:t>
            </a:r>
          </a:p>
          <a:p>
            <a:r>
              <a:rPr lang="en-US" sz="900" b="1" dirty="0" smtClean="0">
                <a:latin typeface="Consolas" panose="020B0609020204030204" pitchFamily="49" charset="0"/>
                <a:cs typeface="Consolas" panose="020B0609020204030204" pitchFamily="49" charset="0"/>
              </a:rPr>
              <a:t>. . .</a:t>
            </a:r>
          </a:p>
          <a:p>
            <a:r>
              <a:rPr lang="en-US" sz="900" b="1" dirty="0" smtClean="0">
                <a:latin typeface="Consolas" panose="020B0609020204030204" pitchFamily="49" charset="0"/>
                <a:cs typeface="Consolas" panose="020B0609020204030204" pitchFamily="49" charset="0"/>
              </a:rPr>
              <a:t>CR0_FRF_SPI</a:t>
            </a:r>
            <a:r>
              <a:rPr lang="en-US" sz="900" b="1" dirty="0" smtClean="0">
                <a:solidFill>
                  <a:schemeClr val="bg1">
                    <a:lumMod val="50000"/>
                  </a:schemeClr>
                </a:solidFill>
                <a:latin typeface="Consolas" panose="020B0609020204030204" pitchFamily="49" charset="0"/>
                <a:cs typeface="Consolas" panose="020B0609020204030204" pitchFamily="49" charset="0"/>
              </a:rPr>
              <a:t>     </a:t>
            </a:r>
            <a:r>
              <a:rPr lang="en-US" sz="900" b="1" dirty="0" smtClean="0">
                <a:solidFill>
                  <a:srgbClr val="0070C0"/>
                </a:solidFill>
                <a:latin typeface="Consolas" panose="020B0609020204030204" pitchFamily="49" charset="0"/>
                <a:cs typeface="Consolas" panose="020B0609020204030204" pitchFamily="49" charset="0"/>
              </a:rPr>
              <a:t>EQU</a:t>
            </a:r>
            <a:r>
              <a:rPr lang="en-US" sz="900" b="1" dirty="0" smtClean="0">
                <a:solidFill>
                  <a:srgbClr val="FF0000"/>
                </a:solidFill>
                <a:latin typeface="Consolas" panose="020B0609020204030204" pitchFamily="49" charset="0"/>
                <a:cs typeface="Consolas" panose="020B0609020204030204" pitchFamily="49" charset="0"/>
              </a:rPr>
              <a:t> 0x00</a:t>
            </a:r>
          </a:p>
          <a:p>
            <a:r>
              <a:rPr lang="en-US" sz="900" b="1" dirty="0" smtClean="0">
                <a:latin typeface="Consolas" panose="020B0609020204030204" pitchFamily="49" charset="0"/>
                <a:cs typeface="Consolas" panose="020B0609020204030204" pitchFamily="49" charset="0"/>
              </a:rPr>
              <a:t>CR0_FRF_TI</a:t>
            </a:r>
            <a:r>
              <a:rPr lang="en-US" sz="900" b="1" dirty="0" smtClean="0">
                <a:solidFill>
                  <a:schemeClr val="bg1">
                    <a:lumMod val="50000"/>
                  </a:schemeClr>
                </a:solidFill>
                <a:latin typeface="Consolas" panose="020B0609020204030204" pitchFamily="49" charset="0"/>
                <a:cs typeface="Consolas" panose="020B0609020204030204" pitchFamily="49" charset="0"/>
              </a:rPr>
              <a:t>      </a:t>
            </a:r>
            <a:r>
              <a:rPr lang="en-US" sz="900" b="1" dirty="0" smtClean="0">
                <a:solidFill>
                  <a:srgbClr val="0070C0"/>
                </a:solidFill>
                <a:latin typeface="Consolas" panose="020B0609020204030204" pitchFamily="49" charset="0"/>
                <a:cs typeface="Consolas" panose="020B0609020204030204" pitchFamily="49" charset="0"/>
              </a:rPr>
              <a:t>EQU</a:t>
            </a:r>
            <a:r>
              <a:rPr lang="en-US" sz="900" b="1" dirty="0" smtClean="0">
                <a:solidFill>
                  <a:schemeClr val="bg1">
                    <a:lumMod val="50000"/>
                  </a:schemeClr>
                </a:solidFill>
                <a:latin typeface="Consolas" panose="020B0609020204030204" pitchFamily="49" charset="0"/>
                <a:cs typeface="Consolas" panose="020B0609020204030204" pitchFamily="49" charset="0"/>
              </a:rPr>
              <a:t> </a:t>
            </a:r>
            <a:r>
              <a:rPr lang="en-US" sz="900" b="1" dirty="0" smtClean="0">
                <a:solidFill>
                  <a:srgbClr val="FF0000"/>
                </a:solidFill>
                <a:latin typeface="Consolas" panose="020B0609020204030204" pitchFamily="49" charset="0"/>
                <a:cs typeface="Consolas" panose="020B0609020204030204" pitchFamily="49" charset="0"/>
              </a:rPr>
              <a:t>0x10</a:t>
            </a:r>
          </a:p>
          <a:p>
            <a:r>
              <a:rPr lang="en-US" sz="900" b="1" dirty="0" smtClean="0">
                <a:latin typeface="Consolas" panose="020B0609020204030204" pitchFamily="49" charset="0"/>
                <a:cs typeface="Consolas" panose="020B0609020204030204" pitchFamily="49" charset="0"/>
              </a:rPr>
              <a:t>CR0_FRF_MICRO</a:t>
            </a:r>
            <a:r>
              <a:rPr lang="en-US" sz="900" b="1" dirty="0" smtClean="0">
                <a:solidFill>
                  <a:schemeClr val="bg1">
                    <a:lumMod val="50000"/>
                  </a:schemeClr>
                </a:solidFill>
                <a:latin typeface="Consolas" panose="020B0609020204030204" pitchFamily="49" charset="0"/>
                <a:cs typeface="Consolas" panose="020B0609020204030204" pitchFamily="49" charset="0"/>
              </a:rPr>
              <a:t>   </a:t>
            </a:r>
            <a:r>
              <a:rPr lang="en-US" sz="900" b="1" dirty="0" smtClean="0">
                <a:solidFill>
                  <a:srgbClr val="0070C0"/>
                </a:solidFill>
                <a:latin typeface="Consolas" panose="020B0609020204030204" pitchFamily="49" charset="0"/>
                <a:cs typeface="Consolas" panose="020B0609020204030204" pitchFamily="49" charset="0"/>
              </a:rPr>
              <a:t>EQU</a:t>
            </a:r>
            <a:r>
              <a:rPr lang="en-US" sz="900" b="1" dirty="0" smtClean="0">
                <a:solidFill>
                  <a:schemeClr val="bg1">
                    <a:lumMod val="50000"/>
                  </a:schemeClr>
                </a:solidFill>
                <a:latin typeface="Consolas" panose="020B0609020204030204" pitchFamily="49" charset="0"/>
                <a:cs typeface="Consolas" panose="020B0609020204030204" pitchFamily="49" charset="0"/>
              </a:rPr>
              <a:t> </a:t>
            </a:r>
            <a:r>
              <a:rPr lang="en-US" sz="900" b="1" dirty="0" smtClean="0">
                <a:solidFill>
                  <a:srgbClr val="FF0000"/>
                </a:solidFill>
                <a:latin typeface="Consolas" panose="020B0609020204030204" pitchFamily="49" charset="0"/>
                <a:cs typeface="Consolas" panose="020B0609020204030204" pitchFamily="49" charset="0"/>
              </a:rPr>
              <a:t>0x20</a:t>
            </a:r>
          </a:p>
          <a:p>
            <a:r>
              <a:rPr lang="en-US" sz="900" b="1" dirty="0" smtClean="0">
                <a:latin typeface="Consolas" panose="020B0609020204030204" pitchFamily="49" charset="0"/>
                <a:cs typeface="Consolas" panose="020B0609020204030204" pitchFamily="49" charset="0"/>
              </a:rPr>
              <a:t>CR0_CPOL_LOW</a:t>
            </a:r>
            <a:r>
              <a:rPr lang="en-US" sz="900" b="1" dirty="0" smtClean="0">
                <a:solidFill>
                  <a:schemeClr val="bg1">
                    <a:lumMod val="50000"/>
                  </a:schemeClr>
                </a:solidFill>
                <a:latin typeface="Consolas" panose="020B0609020204030204" pitchFamily="49" charset="0"/>
                <a:cs typeface="Consolas" panose="020B0609020204030204" pitchFamily="49" charset="0"/>
              </a:rPr>
              <a:t>   </a:t>
            </a:r>
            <a:r>
              <a:rPr lang="en-US" sz="900" b="1" dirty="0" smtClean="0">
                <a:solidFill>
                  <a:srgbClr val="0070C0"/>
                </a:solidFill>
                <a:latin typeface="Consolas" panose="020B0609020204030204" pitchFamily="49" charset="0"/>
                <a:cs typeface="Consolas" panose="020B0609020204030204" pitchFamily="49" charset="0"/>
              </a:rPr>
              <a:t> EQU </a:t>
            </a:r>
            <a:r>
              <a:rPr lang="en-US" sz="900" b="1" dirty="0" smtClean="0">
                <a:solidFill>
                  <a:srgbClr val="FF0000"/>
                </a:solidFill>
                <a:latin typeface="Consolas" panose="020B0609020204030204" pitchFamily="49" charset="0"/>
                <a:cs typeface="Consolas" panose="020B0609020204030204" pitchFamily="49" charset="0"/>
              </a:rPr>
              <a:t>0x00</a:t>
            </a:r>
          </a:p>
          <a:p>
            <a:r>
              <a:rPr lang="en-US" sz="900" b="1" dirty="0" smtClean="0">
                <a:latin typeface="Consolas" panose="020B0609020204030204" pitchFamily="49" charset="0"/>
                <a:cs typeface="Consolas" panose="020B0609020204030204" pitchFamily="49" charset="0"/>
              </a:rPr>
              <a:t>CR0_CPOL_HI</a:t>
            </a:r>
            <a:r>
              <a:rPr lang="en-US" sz="900" b="1" dirty="0" smtClean="0">
                <a:solidFill>
                  <a:schemeClr val="bg1">
                    <a:lumMod val="50000"/>
                  </a:schemeClr>
                </a:solidFill>
                <a:latin typeface="Consolas" panose="020B0609020204030204" pitchFamily="49" charset="0"/>
                <a:cs typeface="Consolas" panose="020B0609020204030204" pitchFamily="49" charset="0"/>
              </a:rPr>
              <a:t>     </a:t>
            </a:r>
            <a:r>
              <a:rPr lang="en-US" sz="900" b="1" dirty="0" smtClean="0">
                <a:solidFill>
                  <a:srgbClr val="0070C0"/>
                </a:solidFill>
                <a:latin typeface="Consolas" panose="020B0609020204030204" pitchFamily="49" charset="0"/>
                <a:cs typeface="Consolas" panose="020B0609020204030204" pitchFamily="49" charset="0"/>
              </a:rPr>
              <a:t>EQU</a:t>
            </a:r>
            <a:r>
              <a:rPr lang="en-US" sz="900" b="1" dirty="0" smtClean="0">
                <a:solidFill>
                  <a:schemeClr val="bg1">
                    <a:lumMod val="50000"/>
                  </a:schemeClr>
                </a:solidFill>
                <a:latin typeface="Consolas" panose="020B0609020204030204" pitchFamily="49" charset="0"/>
                <a:cs typeface="Consolas" panose="020B0609020204030204" pitchFamily="49" charset="0"/>
              </a:rPr>
              <a:t> </a:t>
            </a:r>
            <a:r>
              <a:rPr lang="en-US" sz="900" b="1" dirty="0" smtClean="0">
                <a:solidFill>
                  <a:srgbClr val="FF0000"/>
                </a:solidFill>
                <a:latin typeface="Consolas" panose="020B0609020204030204" pitchFamily="49" charset="0"/>
                <a:cs typeface="Consolas" panose="020B0609020204030204" pitchFamily="49" charset="0"/>
              </a:rPr>
              <a:t>0x40</a:t>
            </a:r>
          </a:p>
          <a:p>
            <a:r>
              <a:rPr lang="en-US" sz="900" b="1" dirty="0" smtClean="0">
                <a:latin typeface="Consolas" panose="020B0609020204030204" pitchFamily="49" charset="0"/>
                <a:cs typeface="Consolas" panose="020B0609020204030204" pitchFamily="49" charset="0"/>
              </a:rPr>
              <a:t>CR0_CPHA_FRST</a:t>
            </a:r>
            <a:r>
              <a:rPr lang="en-US" sz="900" b="1" dirty="0" smtClean="0">
                <a:solidFill>
                  <a:schemeClr val="bg1">
                    <a:lumMod val="50000"/>
                  </a:schemeClr>
                </a:solidFill>
                <a:latin typeface="Consolas" panose="020B0609020204030204" pitchFamily="49" charset="0"/>
                <a:cs typeface="Consolas" panose="020B0609020204030204" pitchFamily="49" charset="0"/>
              </a:rPr>
              <a:t>   </a:t>
            </a:r>
            <a:r>
              <a:rPr lang="en-US" sz="900" b="1" dirty="0" smtClean="0">
                <a:solidFill>
                  <a:srgbClr val="0070C0"/>
                </a:solidFill>
                <a:latin typeface="Consolas" panose="020B0609020204030204" pitchFamily="49" charset="0"/>
                <a:cs typeface="Consolas" panose="020B0609020204030204" pitchFamily="49" charset="0"/>
              </a:rPr>
              <a:t>EQU</a:t>
            </a:r>
            <a:r>
              <a:rPr lang="en-US" sz="900" b="1" dirty="0" smtClean="0">
                <a:solidFill>
                  <a:schemeClr val="bg1">
                    <a:lumMod val="50000"/>
                  </a:schemeClr>
                </a:solidFill>
                <a:latin typeface="Consolas" panose="020B0609020204030204" pitchFamily="49" charset="0"/>
                <a:cs typeface="Consolas" panose="020B0609020204030204" pitchFamily="49" charset="0"/>
              </a:rPr>
              <a:t> </a:t>
            </a:r>
            <a:r>
              <a:rPr lang="en-US" sz="900" b="1" dirty="0" smtClean="0">
                <a:solidFill>
                  <a:srgbClr val="FF0000"/>
                </a:solidFill>
                <a:latin typeface="Consolas" panose="020B0609020204030204" pitchFamily="49" charset="0"/>
                <a:cs typeface="Consolas" panose="020B0609020204030204" pitchFamily="49" charset="0"/>
              </a:rPr>
              <a:t>0x00</a:t>
            </a:r>
            <a:r>
              <a:rPr lang="en-US" sz="900" b="1" dirty="0" smtClean="0">
                <a:solidFill>
                  <a:schemeClr val="bg1">
                    <a:lumMod val="50000"/>
                  </a:schemeClr>
                </a:solidFill>
                <a:latin typeface="Consolas" panose="020B0609020204030204" pitchFamily="49" charset="0"/>
                <a:cs typeface="Consolas" panose="020B0609020204030204" pitchFamily="49" charset="0"/>
              </a:rPr>
              <a:t>	</a:t>
            </a:r>
          </a:p>
          <a:p>
            <a:r>
              <a:rPr lang="en-US" sz="900" b="1" dirty="0" smtClean="0">
                <a:latin typeface="Consolas" panose="020B0609020204030204" pitchFamily="49" charset="0"/>
                <a:cs typeface="Consolas" panose="020B0609020204030204" pitchFamily="49" charset="0"/>
              </a:rPr>
              <a:t>CR0_CPHA_SCND</a:t>
            </a:r>
            <a:r>
              <a:rPr lang="en-US" sz="900" b="1" dirty="0" smtClean="0">
                <a:solidFill>
                  <a:schemeClr val="bg1">
                    <a:lumMod val="50000"/>
                  </a:schemeClr>
                </a:solidFill>
                <a:latin typeface="Consolas" panose="020B0609020204030204" pitchFamily="49" charset="0"/>
                <a:cs typeface="Consolas" panose="020B0609020204030204" pitchFamily="49" charset="0"/>
              </a:rPr>
              <a:t>   </a:t>
            </a:r>
            <a:r>
              <a:rPr lang="en-US" sz="900" b="1" dirty="0" smtClean="0">
                <a:solidFill>
                  <a:srgbClr val="0070C0"/>
                </a:solidFill>
                <a:latin typeface="Consolas" panose="020B0609020204030204" pitchFamily="49" charset="0"/>
                <a:cs typeface="Consolas" panose="020B0609020204030204" pitchFamily="49" charset="0"/>
              </a:rPr>
              <a:t>EQU</a:t>
            </a:r>
            <a:r>
              <a:rPr lang="en-US" sz="900" b="1" dirty="0" smtClean="0">
                <a:solidFill>
                  <a:schemeClr val="bg1">
                    <a:lumMod val="50000"/>
                  </a:schemeClr>
                </a:solidFill>
                <a:latin typeface="Consolas" panose="020B0609020204030204" pitchFamily="49" charset="0"/>
                <a:cs typeface="Consolas" panose="020B0609020204030204" pitchFamily="49" charset="0"/>
              </a:rPr>
              <a:t> </a:t>
            </a:r>
            <a:r>
              <a:rPr lang="en-US" sz="900" b="1" dirty="0" smtClean="0">
                <a:solidFill>
                  <a:srgbClr val="FF0000"/>
                </a:solidFill>
                <a:latin typeface="Consolas" panose="020B0609020204030204" pitchFamily="49" charset="0"/>
                <a:cs typeface="Consolas" panose="020B0609020204030204" pitchFamily="49" charset="0"/>
              </a:rPr>
              <a:t>0x80</a:t>
            </a:r>
            <a:r>
              <a:rPr lang="en-US" sz="900" b="1" dirty="0" smtClean="0">
                <a:solidFill>
                  <a:schemeClr val="bg1">
                    <a:lumMod val="50000"/>
                  </a:schemeClr>
                </a:solidFill>
                <a:latin typeface="Consolas" panose="020B0609020204030204" pitchFamily="49" charset="0"/>
                <a:cs typeface="Consolas" panose="020B0609020204030204" pitchFamily="49" charset="0"/>
              </a:rPr>
              <a:t>	</a:t>
            </a:r>
          </a:p>
          <a:p>
            <a:r>
              <a:rPr lang="en-US" sz="900" b="1" dirty="0" smtClean="0">
                <a:latin typeface="Consolas" panose="020B0609020204030204" pitchFamily="49" charset="0"/>
                <a:cs typeface="Consolas" panose="020B0609020204030204" pitchFamily="49" charset="0"/>
              </a:rPr>
              <a:t>CR0_SCR_OFFSET</a:t>
            </a:r>
            <a:r>
              <a:rPr lang="en-US" sz="900" b="1" dirty="0" smtClean="0">
                <a:solidFill>
                  <a:schemeClr val="bg1">
                    <a:lumMod val="50000"/>
                  </a:schemeClr>
                </a:solidFill>
                <a:latin typeface="Consolas" panose="020B0609020204030204" pitchFamily="49" charset="0"/>
                <a:cs typeface="Consolas" panose="020B0609020204030204" pitchFamily="49" charset="0"/>
              </a:rPr>
              <a:t> </a:t>
            </a:r>
            <a:r>
              <a:rPr lang="en-US" sz="900" b="1" dirty="0" smtClean="0">
                <a:solidFill>
                  <a:srgbClr val="0070C0"/>
                </a:solidFill>
                <a:latin typeface="Consolas" panose="020B0609020204030204" pitchFamily="49" charset="0"/>
                <a:cs typeface="Consolas" panose="020B0609020204030204" pitchFamily="49" charset="0"/>
              </a:rPr>
              <a:t> EQU </a:t>
            </a:r>
            <a:r>
              <a:rPr lang="en-US" sz="900" b="1" dirty="0" smtClean="0">
                <a:solidFill>
                  <a:srgbClr val="FF0000"/>
                </a:solidFill>
                <a:latin typeface="Consolas" panose="020B0609020204030204" pitchFamily="49" charset="0"/>
                <a:cs typeface="Consolas" panose="020B0609020204030204" pitchFamily="49" charset="0"/>
              </a:rPr>
              <a:t>8</a:t>
            </a:r>
            <a:r>
              <a:rPr lang="en-US" sz="900" b="1" dirty="0" smtClean="0">
                <a:solidFill>
                  <a:schemeClr val="bg1">
                    <a:lumMod val="50000"/>
                  </a:schemeClr>
                </a:solidFill>
                <a:latin typeface="Consolas" panose="020B0609020204030204" pitchFamily="49" charset="0"/>
                <a:cs typeface="Consolas" panose="020B0609020204030204" pitchFamily="49" charset="0"/>
              </a:rPr>
              <a:t>	</a:t>
            </a:r>
          </a:p>
          <a:p>
            <a:endParaRPr lang="en-US" sz="900" b="1" dirty="0" smtClean="0">
              <a:solidFill>
                <a:schemeClr val="bg1">
                  <a:lumMod val="50000"/>
                </a:schemeClr>
              </a:solidFill>
              <a:latin typeface="Consolas" panose="020B0609020204030204" pitchFamily="49" charset="0"/>
              <a:cs typeface="Consolas" panose="020B0609020204030204" pitchFamily="49" charset="0"/>
            </a:endParaRPr>
          </a:p>
          <a:p>
            <a:r>
              <a:rPr lang="en-US" sz="900" b="1" dirty="0" smtClean="0">
                <a:latin typeface="Consolas" panose="020B0609020204030204" pitchFamily="49" charset="0"/>
                <a:cs typeface="Consolas" panose="020B0609020204030204" pitchFamily="49" charset="0"/>
              </a:rPr>
              <a:t>CR1_LBM</a:t>
            </a:r>
            <a:r>
              <a:rPr lang="en-US" sz="900" b="1" dirty="0" smtClean="0">
                <a:solidFill>
                  <a:schemeClr val="bg1">
                    <a:lumMod val="50000"/>
                  </a:schemeClr>
                </a:solidFill>
                <a:latin typeface="Consolas" panose="020B0609020204030204" pitchFamily="49" charset="0"/>
                <a:cs typeface="Consolas" panose="020B0609020204030204" pitchFamily="49" charset="0"/>
              </a:rPr>
              <a:t>        </a:t>
            </a:r>
            <a:r>
              <a:rPr lang="en-US" sz="900" b="1" dirty="0" smtClean="0">
                <a:solidFill>
                  <a:srgbClr val="0070C0"/>
                </a:solidFill>
                <a:latin typeface="Consolas" panose="020B0609020204030204" pitchFamily="49" charset="0"/>
                <a:cs typeface="Consolas" panose="020B0609020204030204" pitchFamily="49" charset="0"/>
              </a:rPr>
              <a:t> EQU </a:t>
            </a:r>
            <a:r>
              <a:rPr lang="en-US" sz="900" b="1" dirty="0" smtClean="0">
                <a:solidFill>
                  <a:srgbClr val="FF0000"/>
                </a:solidFill>
                <a:latin typeface="Consolas" panose="020B0609020204030204" pitchFamily="49" charset="0"/>
                <a:cs typeface="Consolas" panose="020B0609020204030204" pitchFamily="49" charset="0"/>
              </a:rPr>
              <a:t>0x01</a:t>
            </a:r>
          </a:p>
          <a:p>
            <a:r>
              <a:rPr lang="en-US" sz="900" b="1" dirty="0" smtClean="0">
                <a:latin typeface="Consolas" panose="020B0609020204030204" pitchFamily="49" charset="0"/>
                <a:cs typeface="Consolas" panose="020B0609020204030204" pitchFamily="49" charset="0"/>
              </a:rPr>
              <a:t>CR1_SSE </a:t>
            </a:r>
            <a:r>
              <a:rPr lang="en-US" sz="900" b="1" dirty="0" smtClean="0">
                <a:solidFill>
                  <a:schemeClr val="bg1">
                    <a:lumMod val="50000"/>
                  </a:schemeClr>
                </a:solidFill>
                <a:latin typeface="Consolas" panose="020B0609020204030204" pitchFamily="49" charset="0"/>
                <a:cs typeface="Consolas" panose="020B0609020204030204" pitchFamily="49" charset="0"/>
              </a:rPr>
              <a:t>        </a:t>
            </a:r>
            <a:r>
              <a:rPr lang="en-US" sz="900" b="1" dirty="0" smtClean="0">
                <a:solidFill>
                  <a:srgbClr val="0070C0"/>
                </a:solidFill>
                <a:latin typeface="Consolas" panose="020B0609020204030204" pitchFamily="49" charset="0"/>
                <a:cs typeface="Consolas" panose="020B0609020204030204" pitchFamily="49" charset="0"/>
              </a:rPr>
              <a:t>EQU</a:t>
            </a:r>
            <a:r>
              <a:rPr lang="en-US" sz="900" b="1" dirty="0" smtClean="0">
                <a:solidFill>
                  <a:schemeClr val="bg1">
                    <a:lumMod val="50000"/>
                  </a:schemeClr>
                </a:solidFill>
                <a:latin typeface="Consolas" panose="020B0609020204030204" pitchFamily="49" charset="0"/>
                <a:cs typeface="Consolas" panose="020B0609020204030204" pitchFamily="49" charset="0"/>
              </a:rPr>
              <a:t> </a:t>
            </a:r>
            <a:r>
              <a:rPr lang="en-US" sz="900" b="1" dirty="0" smtClean="0">
                <a:solidFill>
                  <a:srgbClr val="FF0000"/>
                </a:solidFill>
                <a:latin typeface="Consolas" panose="020B0609020204030204" pitchFamily="49" charset="0"/>
                <a:cs typeface="Consolas" panose="020B0609020204030204" pitchFamily="49" charset="0"/>
              </a:rPr>
              <a:t>0x02</a:t>
            </a:r>
          </a:p>
          <a:p>
            <a:r>
              <a:rPr lang="en-US" sz="900" b="1" dirty="0" smtClean="0">
                <a:latin typeface="Consolas" panose="020B0609020204030204" pitchFamily="49" charset="0"/>
                <a:cs typeface="Consolas" panose="020B0609020204030204" pitchFamily="49" charset="0"/>
              </a:rPr>
              <a:t>CR1_MS_SLAVE</a:t>
            </a:r>
            <a:r>
              <a:rPr lang="en-US" sz="900" b="1" dirty="0" smtClean="0">
                <a:solidFill>
                  <a:schemeClr val="bg1">
                    <a:lumMod val="50000"/>
                  </a:schemeClr>
                </a:solidFill>
                <a:latin typeface="Consolas" panose="020B0609020204030204" pitchFamily="49" charset="0"/>
                <a:cs typeface="Consolas" panose="020B0609020204030204" pitchFamily="49" charset="0"/>
              </a:rPr>
              <a:t>    </a:t>
            </a:r>
            <a:r>
              <a:rPr lang="en-US" sz="900" b="1" dirty="0" smtClean="0">
                <a:solidFill>
                  <a:srgbClr val="0070C0"/>
                </a:solidFill>
                <a:latin typeface="Consolas" panose="020B0609020204030204" pitchFamily="49" charset="0"/>
                <a:cs typeface="Consolas" panose="020B0609020204030204" pitchFamily="49" charset="0"/>
              </a:rPr>
              <a:t>EQU</a:t>
            </a:r>
            <a:r>
              <a:rPr lang="en-US" sz="900" b="1" dirty="0" smtClean="0">
                <a:solidFill>
                  <a:srgbClr val="FF0000"/>
                </a:solidFill>
                <a:latin typeface="Consolas" panose="020B0609020204030204" pitchFamily="49" charset="0"/>
                <a:cs typeface="Consolas" panose="020B0609020204030204" pitchFamily="49" charset="0"/>
              </a:rPr>
              <a:t> 0x04</a:t>
            </a:r>
          </a:p>
          <a:p>
            <a:r>
              <a:rPr lang="en-US" sz="900" b="1" dirty="0" smtClean="0">
                <a:latin typeface="Consolas" panose="020B0609020204030204" pitchFamily="49" charset="0"/>
                <a:cs typeface="Consolas" panose="020B0609020204030204" pitchFamily="49" charset="0"/>
              </a:rPr>
              <a:t>CR1_SOD</a:t>
            </a:r>
            <a:r>
              <a:rPr lang="en-US" sz="900" b="1" dirty="0" smtClean="0">
                <a:solidFill>
                  <a:schemeClr val="bg1">
                    <a:lumMod val="50000"/>
                  </a:schemeClr>
                </a:solidFill>
                <a:latin typeface="Consolas" panose="020B0609020204030204" pitchFamily="49" charset="0"/>
                <a:cs typeface="Consolas" panose="020B0609020204030204" pitchFamily="49" charset="0"/>
              </a:rPr>
              <a:t>         </a:t>
            </a:r>
            <a:r>
              <a:rPr lang="en-US" sz="900" b="1" dirty="0" smtClean="0">
                <a:solidFill>
                  <a:srgbClr val="0070C0"/>
                </a:solidFill>
                <a:latin typeface="Consolas" panose="020B0609020204030204" pitchFamily="49" charset="0"/>
                <a:cs typeface="Consolas" panose="020B0609020204030204" pitchFamily="49" charset="0"/>
              </a:rPr>
              <a:t>EQU</a:t>
            </a:r>
            <a:r>
              <a:rPr lang="en-US" sz="900" b="1" dirty="0" smtClean="0">
                <a:solidFill>
                  <a:schemeClr val="bg1">
                    <a:lumMod val="50000"/>
                  </a:schemeClr>
                </a:solidFill>
                <a:latin typeface="Consolas" panose="020B0609020204030204" pitchFamily="49" charset="0"/>
                <a:cs typeface="Consolas" panose="020B0609020204030204" pitchFamily="49" charset="0"/>
              </a:rPr>
              <a:t> </a:t>
            </a:r>
            <a:r>
              <a:rPr lang="en-US" sz="900" b="1" dirty="0" smtClean="0">
                <a:solidFill>
                  <a:srgbClr val="FF0000"/>
                </a:solidFill>
                <a:latin typeface="Consolas" panose="020B0609020204030204" pitchFamily="49" charset="0"/>
                <a:cs typeface="Consolas" panose="020B0609020204030204" pitchFamily="49" charset="0"/>
              </a:rPr>
              <a:t>0x08</a:t>
            </a:r>
          </a:p>
          <a:p>
            <a:endParaRPr lang="en-US" sz="900" b="1" dirty="0" smtClean="0">
              <a:solidFill>
                <a:schemeClr val="bg1">
                  <a:lumMod val="50000"/>
                </a:schemeClr>
              </a:solidFill>
              <a:latin typeface="Consolas" panose="020B0609020204030204" pitchFamily="49" charset="0"/>
              <a:cs typeface="Consolas" panose="020B0609020204030204" pitchFamily="49" charset="0"/>
            </a:endParaRPr>
          </a:p>
          <a:p>
            <a:r>
              <a:rPr lang="en-US" sz="900" b="1" dirty="0" smtClean="0">
                <a:latin typeface="Consolas" panose="020B0609020204030204" pitchFamily="49" charset="0"/>
                <a:cs typeface="Consolas" panose="020B0609020204030204" pitchFamily="49" charset="0"/>
              </a:rPr>
              <a:t>SR_TFE</a:t>
            </a:r>
            <a:r>
              <a:rPr lang="en-US" sz="900" b="1" dirty="0" smtClean="0">
                <a:solidFill>
                  <a:schemeClr val="bg1">
                    <a:lumMod val="50000"/>
                  </a:schemeClr>
                </a:solidFill>
                <a:latin typeface="Consolas" panose="020B0609020204030204" pitchFamily="49" charset="0"/>
                <a:cs typeface="Consolas" panose="020B0609020204030204" pitchFamily="49" charset="0"/>
              </a:rPr>
              <a:t>          </a:t>
            </a:r>
            <a:r>
              <a:rPr lang="en-US" sz="900" b="1" dirty="0" smtClean="0">
                <a:solidFill>
                  <a:srgbClr val="0070C0"/>
                </a:solidFill>
                <a:latin typeface="Consolas" panose="020B0609020204030204" pitchFamily="49" charset="0"/>
                <a:cs typeface="Consolas" panose="020B0609020204030204" pitchFamily="49" charset="0"/>
              </a:rPr>
              <a:t>EQU</a:t>
            </a:r>
            <a:r>
              <a:rPr lang="en-US" sz="900" b="1" dirty="0" smtClean="0">
                <a:solidFill>
                  <a:schemeClr val="bg1">
                    <a:lumMod val="50000"/>
                  </a:schemeClr>
                </a:solidFill>
                <a:latin typeface="Consolas" panose="020B0609020204030204" pitchFamily="49" charset="0"/>
                <a:cs typeface="Consolas" panose="020B0609020204030204" pitchFamily="49" charset="0"/>
              </a:rPr>
              <a:t> </a:t>
            </a:r>
            <a:r>
              <a:rPr lang="en-US" sz="900" b="1" dirty="0" smtClean="0">
                <a:solidFill>
                  <a:srgbClr val="FF0000"/>
                </a:solidFill>
                <a:latin typeface="Consolas" panose="020B0609020204030204" pitchFamily="49" charset="0"/>
                <a:cs typeface="Consolas" panose="020B0609020204030204" pitchFamily="49" charset="0"/>
              </a:rPr>
              <a:t>0x01</a:t>
            </a:r>
          </a:p>
          <a:p>
            <a:r>
              <a:rPr lang="en-US" sz="900" b="1" dirty="0" smtClean="0">
                <a:latin typeface="Consolas" panose="020B0609020204030204" pitchFamily="49" charset="0"/>
                <a:cs typeface="Consolas" panose="020B0609020204030204" pitchFamily="49" charset="0"/>
              </a:rPr>
              <a:t>SR_TNF</a:t>
            </a:r>
            <a:r>
              <a:rPr lang="en-US" sz="900" b="1" dirty="0" smtClean="0">
                <a:solidFill>
                  <a:schemeClr val="bg1">
                    <a:lumMod val="50000"/>
                  </a:schemeClr>
                </a:solidFill>
                <a:latin typeface="Consolas" panose="020B0609020204030204" pitchFamily="49" charset="0"/>
                <a:cs typeface="Consolas" panose="020B0609020204030204" pitchFamily="49" charset="0"/>
              </a:rPr>
              <a:t>          </a:t>
            </a:r>
            <a:r>
              <a:rPr lang="en-US" sz="900" b="1" dirty="0" smtClean="0">
                <a:solidFill>
                  <a:srgbClr val="0070C0"/>
                </a:solidFill>
                <a:latin typeface="Consolas" panose="020B0609020204030204" pitchFamily="49" charset="0"/>
                <a:cs typeface="Consolas" panose="020B0609020204030204" pitchFamily="49" charset="0"/>
              </a:rPr>
              <a:t>EQU </a:t>
            </a:r>
            <a:r>
              <a:rPr lang="en-US" sz="900" b="1" dirty="0" smtClean="0">
                <a:solidFill>
                  <a:srgbClr val="FF0000"/>
                </a:solidFill>
                <a:latin typeface="Consolas" panose="020B0609020204030204" pitchFamily="49" charset="0"/>
                <a:cs typeface="Consolas" panose="020B0609020204030204" pitchFamily="49" charset="0"/>
              </a:rPr>
              <a:t>0x02</a:t>
            </a:r>
          </a:p>
          <a:p>
            <a:r>
              <a:rPr lang="en-US" sz="900" b="1" dirty="0" smtClean="0">
                <a:latin typeface="Consolas" panose="020B0609020204030204" pitchFamily="49" charset="0"/>
                <a:cs typeface="Consolas" panose="020B0609020204030204" pitchFamily="49" charset="0"/>
              </a:rPr>
              <a:t>SR_RNE</a:t>
            </a:r>
            <a:r>
              <a:rPr lang="en-US" sz="900" b="1" dirty="0" smtClean="0">
                <a:solidFill>
                  <a:schemeClr val="bg1">
                    <a:lumMod val="50000"/>
                  </a:schemeClr>
                </a:solidFill>
                <a:latin typeface="Consolas" panose="020B0609020204030204" pitchFamily="49" charset="0"/>
                <a:cs typeface="Consolas" panose="020B0609020204030204" pitchFamily="49" charset="0"/>
              </a:rPr>
              <a:t>          </a:t>
            </a:r>
            <a:r>
              <a:rPr lang="en-US" sz="900" b="1" dirty="0" smtClean="0">
                <a:solidFill>
                  <a:srgbClr val="0070C0"/>
                </a:solidFill>
                <a:latin typeface="Consolas" panose="020B0609020204030204" pitchFamily="49" charset="0"/>
                <a:cs typeface="Consolas" panose="020B0609020204030204" pitchFamily="49" charset="0"/>
              </a:rPr>
              <a:t>EQU</a:t>
            </a:r>
            <a:r>
              <a:rPr lang="en-US" sz="900" b="1" dirty="0" smtClean="0">
                <a:solidFill>
                  <a:schemeClr val="bg1">
                    <a:lumMod val="50000"/>
                  </a:schemeClr>
                </a:solidFill>
                <a:latin typeface="Consolas" panose="020B0609020204030204" pitchFamily="49" charset="0"/>
                <a:cs typeface="Consolas" panose="020B0609020204030204" pitchFamily="49" charset="0"/>
              </a:rPr>
              <a:t> </a:t>
            </a:r>
            <a:r>
              <a:rPr lang="en-US" sz="900" b="1" dirty="0" smtClean="0">
                <a:solidFill>
                  <a:srgbClr val="FF0000"/>
                </a:solidFill>
                <a:latin typeface="Consolas" panose="020B0609020204030204" pitchFamily="49" charset="0"/>
                <a:cs typeface="Consolas" panose="020B0609020204030204" pitchFamily="49" charset="0"/>
              </a:rPr>
              <a:t>0x04</a:t>
            </a:r>
          </a:p>
          <a:p>
            <a:r>
              <a:rPr lang="en-US" sz="900" b="1" dirty="0" smtClean="0">
                <a:latin typeface="Consolas" panose="020B0609020204030204" pitchFamily="49" charset="0"/>
                <a:cs typeface="Consolas" panose="020B0609020204030204" pitchFamily="49" charset="0"/>
              </a:rPr>
              <a:t>SR_RFF</a:t>
            </a:r>
            <a:r>
              <a:rPr lang="en-US" sz="900" b="1" dirty="0" smtClean="0">
                <a:solidFill>
                  <a:schemeClr val="bg1">
                    <a:lumMod val="50000"/>
                  </a:schemeClr>
                </a:solidFill>
                <a:latin typeface="Consolas" panose="020B0609020204030204" pitchFamily="49" charset="0"/>
                <a:cs typeface="Consolas" panose="020B0609020204030204" pitchFamily="49" charset="0"/>
              </a:rPr>
              <a:t>          </a:t>
            </a:r>
            <a:r>
              <a:rPr lang="en-US" sz="900" b="1" dirty="0" smtClean="0">
                <a:solidFill>
                  <a:srgbClr val="0070C0"/>
                </a:solidFill>
                <a:latin typeface="Consolas" panose="020B0609020204030204" pitchFamily="49" charset="0"/>
                <a:cs typeface="Consolas" panose="020B0609020204030204" pitchFamily="49" charset="0"/>
              </a:rPr>
              <a:t>EQU</a:t>
            </a:r>
            <a:r>
              <a:rPr lang="en-US" sz="900" b="1" dirty="0" smtClean="0">
                <a:solidFill>
                  <a:schemeClr val="bg1">
                    <a:lumMod val="50000"/>
                  </a:schemeClr>
                </a:solidFill>
                <a:latin typeface="Consolas" panose="020B0609020204030204" pitchFamily="49" charset="0"/>
                <a:cs typeface="Consolas" panose="020B0609020204030204" pitchFamily="49" charset="0"/>
              </a:rPr>
              <a:t> </a:t>
            </a:r>
            <a:r>
              <a:rPr lang="en-US" sz="900" b="1" dirty="0" smtClean="0">
                <a:solidFill>
                  <a:srgbClr val="FF0000"/>
                </a:solidFill>
                <a:latin typeface="Consolas" panose="020B0609020204030204" pitchFamily="49" charset="0"/>
                <a:cs typeface="Consolas" panose="020B0609020204030204" pitchFamily="49" charset="0"/>
              </a:rPr>
              <a:t>0x08</a:t>
            </a:r>
          </a:p>
          <a:p>
            <a:r>
              <a:rPr lang="en-US" sz="900" b="1" dirty="0" smtClean="0">
                <a:latin typeface="Consolas" panose="020B0609020204030204" pitchFamily="49" charset="0"/>
                <a:cs typeface="Consolas" panose="020B0609020204030204" pitchFamily="49" charset="0"/>
              </a:rPr>
              <a:t>SR_BSY </a:t>
            </a:r>
            <a:r>
              <a:rPr lang="en-US" sz="900" b="1" dirty="0" smtClean="0">
                <a:solidFill>
                  <a:schemeClr val="bg1">
                    <a:lumMod val="50000"/>
                  </a:schemeClr>
                </a:solidFill>
                <a:latin typeface="Consolas" panose="020B0609020204030204" pitchFamily="49" charset="0"/>
                <a:cs typeface="Consolas" panose="020B0609020204030204" pitchFamily="49" charset="0"/>
              </a:rPr>
              <a:t>         </a:t>
            </a:r>
            <a:r>
              <a:rPr lang="en-US" sz="900" b="1" dirty="0" smtClean="0">
                <a:solidFill>
                  <a:srgbClr val="0070C0"/>
                </a:solidFill>
                <a:latin typeface="Consolas" panose="020B0609020204030204" pitchFamily="49" charset="0"/>
                <a:cs typeface="Consolas" panose="020B0609020204030204" pitchFamily="49" charset="0"/>
              </a:rPr>
              <a:t>EQU </a:t>
            </a:r>
            <a:r>
              <a:rPr lang="en-US" sz="900" b="1" dirty="0" smtClean="0">
                <a:solidFill>
                  <a:srgbClr val="FF0000"/>
                </a:solidFill>
                <a:latin typeface="Consolas" panose="020B0609020204030204" pitchFamily="49" charset="0"/>
                <a:cs typeface="Consolas" panose="020B0609020204030204" pitchFamily="49" charset="0"/>
              </a:rPr>
              <a:t>0x10</a:t>
            </a:r>
          </a:p>
        </p:txBody>
      </p:sp>
      <p:sp>
        <p:nvSpPr>
          <p:cNvPr id="32" name="Rectangle 31"/>
          <p:cNvSpPr/>
          <p:nvPr/>
        </p:nvSpPr>
        <p:spPr>
          <a:xfrm>
            <a:off x="3733800" y="1295400"/>
            <a:ext cx="5105400" cy="4493538"/>
          </a:xfrm>
          <a:prstGeom prst="rect">
            <a:avLst/>
          </a:prstGeom>
        </p:spPr>
        <p:txBody>
          <a:bodyPr wrap="square">
            <a:spAutoFit/>
          </a:bodyPr>
          <a:lstStyle/>
          <a:p>
            <a:r>
              <a:rPr lang="en-US" sz="1100" b="1" dirty="0" smtClean="0">
                <a:solidFill>
                  <a:schemeClr val="bg1">
                    <a:lumMod val="50000"/>
                  </a:schemeClr>
                </a:solidFill>
                <a:latin typeface="Consolas" pitchFamily="49" charset="0"/>
                <a:cs typeface="Consolas" pitchFamily="49" charset="0"/>
              </a:rPr>
              <a:t>; Program SSP0 Master, 8-bit, CPOL=0, CPHA=0, </a:t>
            </a:r>
            <a:r>
              <a:rPr lang="en-US" sz="1100" b="1" dirty="0" err="1" smtClean="0">
                <a:solidFill>
                  <a:schemeClr val="bg1">
                    <a:lumMod val="50000"/>
                  </a:schemeClr>
                </a:solidFill>
                <a:latin typeface="Consolas" pitchFamily="49" charset="0"/>
                <a:cs typeface="Consolas" pitchFamily="49" charset="0"/>
              </a:rPr>
              <a:t>Preacale</a:t>
            </a:r>
            <a:r>
              <a:rPr lang="en-US" sz="1100" b="1" dirty="0" smtClean="0">
                <a:solidFill>
                  <a:schemeClr val="bg1">
                    <a:lumMod val="50000"/>
                  </a:schemeClr>
                </a:solidFill>
                <a:latin typeface="Consolas" pitchFamily="49" charset="0"/>
                <a:cs typeface="Consolas" pitchFamily="49" charset="0"/>
              </a:rPr>
              <a:t> = 2 </a:t>
            </a:r>
          </a:p>
          <a:p>
            <a:r>
              <a:rPr lang="en-US" sz="1100" b="1" dirty="0" smtClean="0">
                <a:solidFill>
                  <a:schemeClr val="bg1">
                    <a:lumMod val="50000"/>
                  </a:schemeClr>
                </a:solidFill>
                <a:latin typeface="Consolas" pitchFamily="49" charset="0"/>
                <a:cs typeface="Consolas" pitchFamily="49" charset="0"/>
              </a:rPr>
              <a:t>; Base-offset addressing</a:t>
            </a:r>
          </a:p>
          <a:p>
            <a:r>
              <a:rPr lang="en-US" sz="1100" b="1" dirty="0" smtClean="0">
                <a:solidFill>
                  <a:schemeClr val="bg1">
                    <a:lumMod val="50000"/>
                  </a:schemeClr>
                </a:solidFill>
                <a:latin typeface="Consolas" pitchFamily="49" charset="0"/>
                <a:cs typeface="Consolas" pitchFamily="49" charset="0"/>
              </a:rPr>
              <a:t>;</a:t>
            </a:r>
          </a:p>
          <a:p>
            <a:r>
              <a:rPr lang="en-US" sz="1100" b="1" dirty="0" smtClean="0">
                <a:solidFill>
                  <a:srgbClr val="0070C0"/>
                </a:solidFill>
                <a:latin typeface="Consolas" pitchFamily="49" charset="0"/>
                <a:cs typeface="Consolas" pitchFamily="49" charset="0"/>
              </a:rPr>
              <a:t>   LDR</a:t>
            </a:r>
            <a:r>
              <a:rPr lang="en-US" sz="1100" b="1" dirty="0">
                <a:latin typeface="Consolas" pitchFamily="49" charset="0"/>
                <a:cs typeface="Consolas" pitchFamily="49" charset="0"/>
              </a:rPr>
              <a:t>	</a:t>
            </a:r>
            <a:r>
              <a:rPr lang="en-US" sz="1100" b="1" dirty="0">
                <a:solidFill>
                  <a:srgbClr val="00B050"/>
                </a:solidFill>
                <a:latin typeface="Consolas" pitchFamily="49" charset="0"/>
                <a:cs typeface="Consolas" pitchFamily="49" charset="0"/>
              </a:rPr>
              <a:t>R0</a:t>
            </a:r>
            <a:r>
              <a:rPr lang="en-US" sz="1100" b="1" dirty="0">
                <a:latin typeface="Consolas" pitchFamily="49" charset="0"/>
                <a:cs typeface="Consolas" pitchFamily="49" charset="0"/>
              </a:rPr>
              <a:t>, </a:t>
            </a:r>
            <a:r>
              <a:rPr lang="en-US" sz="1100" b="1" dirty="0" smtClean="0">
                <a:latin typeface="Consolas" pitchFamily="49" charset="0"/>
                <a:cs typeface="Consolas" pitchFamily="49" charset="0"/>
              </a:rPr>
              <a:t>=SSP0_BASE   </a:t>
            </a:r>
            <a:r>
              <a:rPr lang="en-US" sz="1100" b="1" dirty="0" smtClean="0">
                <a:solidFill>
                  <a:schemeClr val="bg1">
                    <a:lumMod val="50000"/>
                  </a:schemeClr>
                </a:solidFill>
                <a:latin typeface="Consolas" pitchFamily="49" charset="0"/>
                <a:cs typeface="Consolas" pitchFamily="49" charset="0"/>
              </a:rPr>
              <a:t>; Base address of SSP0 </a:t>
            </a:r>
            <a:endParaRPr lang="en-US" sz="1100" b="1" dirty="0">
              <a:solidFill>
                <a:schemeClr val="bg1">
                  <a:lumMod val="50000"/>
                </a:schemeClr>
              </a:solidFill>
              <a:latin typeface="Consolas" pitchFamily="49" charset="0"/>
              <a:cs typeface="Consolas" pitchFamily="49" charset="0"/>
            </a:endParaRPr>
          </a:p>
          <a:p>
            <a:r>
              <a:rPr lang="en-US" sz="1100" b="1" dirty="0" smtClean="0">
                <a:solidFill>
                  <a:schemeClr val="bg1">
                    <a:lumMod val="50000"/>
                  </a:schemeClr>
                </a:solidFill>
                <a:latin typeface="Consolas" pitchFamily="49" charset="0"/>
                <a:cs typeface="Consolas" pitchFamily="49" charset="0"/>
              </a:rPr>
              <a:t>; CR0 – Set data size and CLK polarity and phase:</a:t>
            </a:r>
          </a:p>
          <a:p>
            <a:r>
              <a:rPr lang="en-US" sz="1100" b="1" dirty="0" smtClean="0">
                <a:solidFill>
                  <a:schemeClr val="bg1">
                    <a:lumMod val="50000"/>
                  </a:schemeClr>
                </a:solidFill>
                <a:latin typeface="Consolas" pitchFamily="49" charset="0"/>
                <a:cs typeface="Consolas" pitchFamily="49" charset="0"/>
              </a:rPr>
              <a:t>   </a:t>
            </a:r>
            <a:r>
              <a:rPr lang="en-US" sz="1100" b="1" dirty="0" smtClean="0">
                <a:solidFill>
                  <a:srgbClr val="0070C0"/>
                </a:solidFill>
                <a:latin typeface="Consolas" pitchFamily="49" charset="0"/>
                <a:cs typeface="Consolas" pitchFamily="49" charset="0"/>
              </a:rPr>
              <a:t>LDR</a:t>
            </a:r>
            <a:r>
              <a:rPr lang="en-US" sz="1100" b="1" dirty="0" smtClean="0">
                <a:solidFill>
                  <a:schemeClr val="bg1">
                    <a:lumMod val="50000"/>
                  </a:schemeClr>
                </a:solidFill>
                <a:latin typeface="Consolas" pitchFamily="49" charset="0"/>
                <a:cs typeface="Consolas" pitchFamily="49" charset="0"/>
              </a:rPr>
              <a:t>	</a:t>
            </a:r>
            <a:r>
              <a:rPr lang="en-US" sz="1100" b="1" dirty="0" smtClean="0">
                <a:solidFill>
                  <a:srgbClr val="00B050"/>
                </a:solidFill>
                <a:latin typeface="Consolas" pitchFamily="49" charset="0"/>
                <a:cs typeface="Consolas" pitchFamily="49" charset="0"/>
              </a:rPr>
              <a:t>R1</a:t>
            </a:r>
            <a:r>
              <a:rPr lang="en-US" sz="1100" b="1" dirty="0" smtClean="0">
                <a:latin typeface="Consolas" pitchFamily="49" charset="0"/>
                <a:cs typeface="Consolas" pitchFamily="49" charset="0"/>
              </a:rPr>
              <a:t>, =(CR0_DSS_8:OR:CR0_CPOL_LOW:OR:CR0_CPHA_FRST)  </a:t>
            </a:r>
            <a:r>
              <a:rPr lang="en-US" sz="1100" b="1" dirty="0" smtClean="0">
                <a:solidFill>
                  <a:schemeClr val="bg1">
                    <a:lumMod val="50000"/>
                  </a:schemeClr>
                </a:solidFill>
                <a:latin typeface="Consolas" pitchFamily="49" charset="0"/>
                <a:cs typeface="Consolas" pitchFamily="49" charset="0"/>
              </a:rPr>
              <a:t>  </a:t>
            </a:r>
          </a:p>
          <a:p>
            <a:r>
              <a:rPr lang="en-US" sz="1100" b="1" dirty="0" smtClean="0">
                <a:latin typeface="Consolas" pitchFamily="49" charset="0"/>
                <a:cs typeface="Consolas" pitchFamily="49" charset="0"/>
              </a:rPr>
              <a:t>   </a:t>
            </a:r>
            <a:r>
              <a:rPr lang="en-US" sz="1100" b="1" dirty="0" smtClean="0">
                <a:solidFill>
                  <a:srgbClr val="0070C0"/>
                </a:solidFill>
                <a:latin typeface="Consolas" pitchFamily="49" charset="0"/>
                <a:cs typeface="Consolas" pitchFamily="49" charset="0"/>
              </a:rPr>
              <a:t>STR</a:t>
            </a:r>
            <a:r>
              <a:rPr lang="en-US" sz="1100" b="1" dirty="0">
                <a:latin typeface="Consolas" pitchFamily="49" charset="0"/>
                <a:cs typeface="Consolas" pitchFamily="49" charset="0"/>
              </a:rPr>
              <a:t>	</a:t>
            </a:r>
            <a:r>
              <a:rPr lang="en-US" sz="1100" b="1" dirty="0">
                <a:solidFill>
                  <a:srgbClr val="00B050"/>
                </a:solidFill>
                <a:latin typeface="Consolas" pitchFamily="49" charset="0"/>
                <a:cs typeface="Consolas" pitchFamily="49" charset="0"/>
              </a:rPr>
              <a:t>R1</a:t>
            </a:r>
            <a:r>
              <a:rPr lang="en-US" sz="1100" b="1" dirty="0">
                <a:latin typeface="Consolas" pitchFamily="49" charset="0"/>
                <a:cs typeface="Consolas" pitchFamily="49" charset="0"/>
              </a:rPr>
              <a:t>, [</a:t>
            </a:r>
            <a:r>
              <a:rPr lang="en-US" sz="1100" b="1" dirty="0" smtClean="0">
                <a:solidFill>
                  <a:srgbClr val="00B050"/>
                </a:solidFill>
                <a:latin typeface="Consolas" pitchFamily="49" charset="0"/>
                <a:cs typeface="Consolas" pitchFamily="49" charset="0"/>
              </a:rPr>
              <a:t>R0, </a:t>
            </a:r>
            <a:r>
              <a:rPr lang="en-US" sz="1100" b="1" dirty="0" smtClean="0">
                <a:latin typeface="Consolas" pitchFamily="49" charset="0"/>
                <a:cs typeface="Consolas" pitchFamily="49" charset="0"/>
              </a:rPr>
              <a:t>#CR0]   </a:t>
            </a:r>
            <a:r>
              <a:rPr lang="en-US" sz="1100" b="1" dirty="0" smtClean="0">
                <a:solidFill>
                  <a:schemeClr val="bg1">
                    <a:lumMod val="50000"/>
                  </a:schemeClr>
                </a:solidFill>
                <a:latin typeface="Consolas" pitchFamily="49" charset="0"/>
                <a:cs typeface="Consolas" pitchFamily="49" charset="0"/>
              </a:rPr>
              <a:t>; Write conf. bits to CR0</a:t>
            </a:r>
          </a:p>
          <a:p>
            <a:r>
              <a:rPr lang="en-US" sz="1100" b="1" dirty="0" smtClean="0">
                <a:solidFill>
                  <a:schemeClr val="bg1">
                    <a:lumMod val="50000"/>
                  </a:schemeClr>
                </a:solidFill>
                <a:latin typeface="Consolas" pitchFamily="49" charset="0"/>
                <a:cs typeface="Consolas" pitchFamily="49" charset="0"/>
              </a:rPr>
              <a:t>; </a:t>
            </a:r>
            <a:r>
              <a:rPr lang="en-US" sz="1100" b="1" dirty="0" err="1" smtClean="0">
                <a:solidFill>
                  <a:schemeClr val="bg1">
                    <a:lumMod val="50000"/>
                  </a:schemeClr>
                </a:solidFill>
                <a:latin typeface="Consolas" pitchFamily="49" charset="0"/>
                <a:cs typeface="Consolas" pitchFamily="49" charset="0"/>
              </a:rPr>
              <a:t>Prescale</a:t>
            </a:r>
            <a:endParaRPr lang="en-US" sz="1100" b="1" dirty="0" smtClean="0">
              <a:solidFill>
                <a:schemeClr val="bg1">
                  <a:lumMod val="50000"/>
                </a:schemeClr>
              </a:solidFill>
              <a:latin typeface="Consolas" pitchFamily="49" charset="0"/>
              <a:cs typeface="Consolas" pitchFamily="49" charset="0"/>
            </a:endParaRPr>
          </a:p>
          <a:p>
            <a:r>
              <a:rPr lang="en-US" sz="1100" b="1" dirty="0" smtClean="0">
                <a:solidFill>
                  <a:schemeClr val="bg1">
                    <a:lumMod val="50000"/>
                  </a:schemeClr>
                </a:solidFill>
                <a:latin typeface="Consolas" pitchFamily="49" charset="0"/>
                <a:cs typeface="Consolas" pitchFamily="49" charset="0"/>
              </a:rPr>
              <a:t>   </a:t>
            </a:r>
            <a:r>
              <a:rPr lang="en-US" sz="1100" b="1" dirty="0" smtClean="0">
                <a:solidFill>
                  <a:srgbClr val="0070C0"/>
                </a:solidFill>
                <a:latin typeface="Consolas" pitchFamily="49" charset="0"/>
                <a:cs typeface="Consolas" pitchFamily="49" charset="0"/>
              </a:rPr>
              <a:t>MOV</a:t>
            </a:r>
            <a:r>
              <a:rPr lang="en-US" sz="1100" b="1" dirty="0" smtClean="0">
                <a:solidFill>
                  <a:schemeClr val="bg1">
                    <a:lumMod val="50000"/>
                  </a:schemeClr>
                </a:solidFill>
                <a:latin typeface="Consolas" pitchFamily="49" charset="0"/>
                <a:cs typeface="Consolas" pitchFamily="49" charset="0"/>
              </a:rPr>
              <a:t>	</a:t>
            </a:r>
            <a:r>
              <a:rPr lang="en-US" sz="1100" b="1" dirty="0" smtClean="0">
                <a:solidFill>
                  <a:srgbClr val="00B050"/>
                </a:solidFill>
                <a:latin typeface="Consolas" pitchFamily="49" charset="0"/>
                <a:cs typeface="Consolas" pitchFamily="49" charset="0"/>
              </a:rPr>
              <a:t>R1</a:t>
            </a:r>
            <a:r>
              <a:rPr lang="en-US" sz="1100" b="1" dirty="0" smtClean="0">
                <a:latin typeface="Consolas" pitchFamily="49" charset="0"/>
                <a:cs typeface="Consolas" pitchFamily="49" charset="0"/>
              </a:rPr>
              <a:t>, #</a:t>
            </a:r>
            <a:r>
              <a:rPr lang="en-US" sz="1100" b="1" dirty="0" smtClean="0">
                <a:solidFill>
                  <a:srgbClr val="FF0000"/>
                </a:solidFill>
                <a:latin typeface="Consolas" pitchFamily="49" charset="0"/>
                <a:cs typeface="Consolas" pitchFamily="49" charset="0"/>
              </a:rPr>
              <a:t>2</a:t>
            </a:r>
            <a:r>
              <a:rPr lang="en-US" sz="1100" b="1" dirty="0" smtClean="0">
                <a:latin typeface="Consolas" pitchFamily="49" charset="0"/>
                <a:cs typeface="Consolas" pitchFamily="49" charset="0"/>
              </a:rPr>
              <a:t>  </a:t>
            </a:r>
            <a:r>
              <a:rPr lang="en-US" sz="1100" b="1" dirty="0" smtClean="0">
                <a:solidFill>
                  <a:schemeClr val="bg1">
                    <a:lumMod val="50000"/>
                  </a:schemeClr>
                </a:solidFill>
                <a:latin typeface="Consolas" pitchFamily="49" charset="0"/>
                <a:cs typeface="Consolas" pitchFamily="49" charset="0"/>
              </a:rPr>
              <a:t>  </a:t>
            </a:r>
          </a:p>
          <a:p>
            <a:r>
              <a:rPr lang="en-US" sz="1100" b="1" dirty="0" smtClean="0">
                <a:latin typeface="Consolas" pitchFamily="49" charset="0"/>
                <a:cs typeface="Consolas" pitchFamily="49" charset="0"/>
              </a:rPr>
              <a:t>   </a:t>
            </a:r>
            <a:r>
              <a:rPr lang="en-US" sz="1100" b="1" dirty="0" smtClean="0">
                <a:solidFill>
                  <a:srgbClr val="0070C0"/>
                </a:solidFill>
                <a:latin typeface="Consolas" pitchFamily="49" charset="0"/>
                <a:cs typeface="Consolas" pitchFamily="49" charset="0"/>
              </a:rPr>
              <a:t>STR</a:t>
            </a:r>
            <a:r>
              <a:rPr lang="en-US" sz="1100" b="1" dirty="0" smtClean="0">
                <a:latin typeface="Consolas" pitchFamily="49" charset="0"/>
                <a:cs typeface="Consolas" pitchFamily="49" charset="0"/>
              </a:rPr>
              <a:t>	</a:t>
            </a:r>
            <a:r>
              <a:rPr lang="en-US" sz="1100" b="1" dirty="0" smtClean="0">
                <a:solidFill>
                  <a:srgbClr val="00B050"/>
                </a:solidFill>
                <a:latin typeface="Consolas" pitchFamily="49" charset="0"/>
                <a:cs typeface="Consolas" pitchFamily="49" charset="0"/>
              </a:rPr>
              <a:t>R1</a:t>
            </a:r>
            <a:r>
              <a:rPr lang="en-US" sz="1100" b="1" dirty="0" smtClean="0">
                <a:latin typeface="Consolas" pitchFamily="49" charset="0"/>
                <a:cs typeface="Consolas" pitchFamily="49" charset="0"/>
              </a:rPr>
              <a:t>, [</a:t>
            </a:r>
            <a:r>
              <a:rPr lang="en-US" sz="1100" b="1" dirty="0" smtClean="0">
                <a:solidFill>
                  <a:srgbClr val="00B050"/>
                </a:solidFill>
                <a:latin typeface="Consolas" pitchFamily="49" charset="0"/>
                <a:cs typeface="Consolas" pitchFamily="49" charset="0"/>
              </a:rPr>
              <a:t>R0, </a:t>
            </a:r>
            <a:r>
              <a:rPr lang="en-US" sz="1100" b="1" dirty="0" smtClean="0">
                <a:latin typeface="Consolas" pitchFamily="49" charset="0"/>
                <a:cs typeface="Consolas" pitchFamily="49" charset="0"/>
              </a:rPr>
              <a:t>#CPSR]  </a:t>
            </a:r>
            <a:r>
              <a:rPr lang="en-US" sz="1100" b="1" dirty="0" smtClean="0">
                <a:solidFill>
                  <a:schemeClr val="bg1">
                    <a:lumMod val="50000"/>
                  </a:schemeClr>
                </a:solidFill>
                <a:latin typeface="Consolas" pitchFamily="49" charset="0"/>
                <a:cs typeface="Consolas" pitchFamily="49" charset="0"/>
              </a:rPr>
              <a:t>; Write 2 to CPSR</a:t>
            </a:r>
          </a:p>
          <a:p>
            <a:r>
              <a:rPr lang="en-US" sz="1100" b="1" dirty="0" smtClean="0">
                <a:solidFill>
                  <a:schemeClr val="bg1">
                    <a:lumMod val="50000"/>
                  </a:schemeClr>
                </a:solidFill>
                <a:latin typeface="Consolas" pitchFamily="49" charset="0"/>
                <a:cs typeface="Consolas" pitchFamily="49" charset="0"/>
              </a:rPr>
              <a:t>; CR1 – Enable maser mode.</a:t>
            </a:r>
          </a:p>
          <a:p>
            <a:r>
              <a:rPr lang="en-US" sz="1100" b="1" dirty="0" smtClean="0">
                <a:solidFill>
                  <a:schemeClr val="bg1">
                    <a:lumMod val="50000"/>
                  </a:schemeClr>
                </a:solidFill>
                <a:latin typeface="Consolas" pitchFamily="49" charset="0"/>
                <a:cs typeface="Consolas" pitchFamily="49" charset="0"/>
              </a:rPr>
              <a:t>   </a:t>
            </a:r>
            <a:r>
              <a:rPr lang="en-US" sz="1100" b="1" dirty="0" smtClean="0">
                <a:solidFill>
                  <a:srgbClr val="0070C0"/>
                </a:solidFill>
                <a:latin typeface="Consolas" pitchFamily="49" charset="0"/>
                <a:cs typeface="Consolas" pitchFamily="49" charset="0"/>
              </a:rPr>
              <a:t>MOV</a:t>
            </a:r>
            <a:r>
              <a:rPr lang="en-US" sz="1100" b="1" dirty="0" smtClean="0">
                <a:solidFill>
                  <a:schemeClr val="bg1">
                    <a:lumMod val="50000"/>
                  </a:schemeClr>
                </a:solidFill>
                <a:latin typeface="Consolas" pitchFamily="49" charset="0"/>
                <a:cs typeface="Consolas" pitchFamily="49" charset="0"/>
              </a:rPr>
              <a:t>	</a:t>
            </a:r>
            <a:r>
              <a:rPr lang="en-US" sz="1100" b="1" dirty="0" smtClean="0">
                <a:solidFill>
                  <a:srgbClr val="00B050"/>
                </a:solidFill>
                <a:latin typeface="Consolas" pitchFamily="49" charset="0"/>
                <a:cs typeface="Consolas" pitchFamily="49" charset="0"/>
              </a:rPr>
              <a:t>R1</a:t>
            </a:r>
            <a:r>
              <a:rPr lang="en-US" sz="1100" b="1" dirty="0" smtClean="0">
                <a:latin typeface="Consolas" pitchFamily="49" charset="0"/>
                <a:cs typeface="Consolas" pitchFamily="49" charset="0"/>
              </a:rPr>
              <a:t>, #CR1_SSE  </a:t>
            </a:r>
            <a:r>
              <a:rPr lang="en-US" sz="1100" b="1" dirty="0" smtClean="0">
                <a:solidFill>
                  <a:schemeClr val="bg1">
                    <a:lumMod val="50000"/>
                  </a:schemeClr>
                </a:solidFill>
                <a:latin typeface="Consolas" pitchFamily="49" charset="0"/>
                <a:cs typeface="Consolas" pitchFamily="49" charset="0"/>
              </a:rPr>
              <a:t>  </a:t>
            </a:r>
          </a:p>
          <a:p>
            <a:r>
              <a:rPr lang="en-US" sz="1100" b="1" dirty="0" smtClean="0">
                <a:latin typeface="Consolas" pitchFamily="49" charset="0"/>
                <a:cs typeface="Consolas" pitchFamily="49" charset="0"/>
              </a:rPr>
              <a:t>   </a:t>
            </a:r>
            <a:r>
              <a:rPr lang="en-US" sz="1100" b="1" dirty="0" smtClean="0">
                <a:solidFill>
                  <a:srgbClr val="0070C0"/>
                </a:solidFill>
                <a:latin typeface="Consolas" pitchFamily="49" charset="0"/>
                <a:cs typeface="Consolas" pitchFamily="49" charset="0"/>
              </a:rPr>
              <a:t>STR</a:t>
            </a:r>
            <a:r>
              <a:rPr lang="en-US" sz="1100" b="1" dirty="0" smtClean="0">
                <a:latin typeface="Consolas" pitchFamily="49" charset="0"/>
                <a:cs typeface="Consolas" pitchFamily="49" charset="0"/>
              </a:rPr>
              <a:t>	</a:t>
            </a:r>
            <a:r>
              <a:rPr lang="en-US" sz="1100" b="1" dirty="0" smtClean="0">
                <a:solidFill>
                  <a:srgbClr val="00B050"/>
                </a:solidFill>
                <a:latin typeface="Consolas" pitchFamily="49" charset="0"/>
                <a:cs typeface="Consolas" pitchFamily="49" charset="0"/>
              </a:rPr>
              <a:t>R1</a:t>
            </a:r>
            <a:r>
              <a:rPr lang="en-US" sz="1100" b="1" dirty="0" smtClean="0">
                <a:latin typeface="Consolas" pitchFamily="49" charset="0"/>
                <a:cs typeface="Consolas" pitchFamily="49" charset="0"/>
              </a:rPr>
              <a:t>, [</a:t>
            </a:r>
            <a:r>
              <a:rPr lang="en-US" sz="1100" b="1" dirty="0" smtClean="0">
                <a:solidFill>
                  <a:srgbClr val="00B050"/>
                </a:solidFill>
                <a:latin typeface="Consolas" pitchFamily="49" charset="0"/>
                <a:cs typeface="Consolas" pitchFamily="49" charset="0"/>
              </a:rPr>
              <a:t>R0, </a:t>
            </a:r>
            <a:r>
              <a:rPr lang="en-US" sz="1100" b="1" dirty="0" smtClean="0">
                <a:latin typeface="Consolas" pitchFamily="49" charset="0"/>
                <a:cs typeface="Consolas" pitchFamily="49" charset="0"/>
              </a:rPr>
              <a:t>#CR1]   </a:t>
            </a:r>
            <a:r>
              <a:rPr lang="en-US" sz="1100" b="1" dirty="0" smtClean="0">
                <a:solidFill>
                  <a:schemeClr val="bg1">
                    <a:lumMod val="50000"/>
                  </a:schemeClr>
                </a:solidFill>
                <a:latin typeface="Consolas" pitchFamily="49" charset="0"/>
                <a:cs typeface="Consolas" pitchFamily="49" charset="0"/>
              </a:rPr>
              <a:t>; Write SSP Enable to CR1</a:t>
            </a:r>
          </a:p>
          <a:p>
            <a:r>
              <a:rPr lang="en-US" sz="1100" b="1" dirty="0" smtClean="0">
                <a:solidFill>
                  <a:schemeClr val="bg1">
                    <a:lumMod val="50000"/>
                  </a:schemeClr>
                </a:solidFill>
                <a:latin typeface="Consolas" pitchFamily="49" charset="0"/>
                <a:cs typeface="Consolas" pitchFamily="49" charset="0"/>
              </a:rPr>
              <a:t>; SSP0 is ready to go!</a:t>
            </a:r>
            <a:endParaRPr lang="en-US" sz="1100" b="1" dirty="0">
              <a:solidFill>
                <a:schemeClr val="bg1">
                  <a:lumMod val="50000"/>
                </a:schemeClr>
              </a:solidFill>
              <a:latin typeface="Consolas" pitchFamily="49" charset="0"/>
              <a:cs typeface="Consolas" pitchFamily="49" charset="0"/>
            </a:endParaRPr>
          </a:p>
          <a:p>
            <a:r>
              <a:rPr lang="en-US" sz="1100" b="1" dirty="0" smtClean="0">
                <a:solidFill>
                  <a:schemeClr val="bg1">
                    <a:lumMod val="50000"/>
                  </a:schemeClr>
                </a:solidFill>
                <a:latin typeface="Consolas" pitchFamily="49" charset="0"/>
                <a:cs typeface="Consolas" pitchFamily="49" charset="0"/>
              </a:rPr>
              <a:t>;</a:t>
            </a:r>
          </a:p>
          <a:p>
            <a:r>
              <a:rPr lang="en-US" sz="1100" b="1" dirty="0" smtClean="0">
                <a:solidFill>
                  <a:schemeClr val="bg1">
                    <a:lumMod val="50000"/>
                  </a:schemeClr>
                </a:solidFill>
                <a:latin typeface="Consolas" pitchFamily="49" charset="0"/>
                <a:cs typeface="Consolas" pitchFamily="49" charset="0"/>
              </a:rPr>
              <a:t>...</a:t>
            </a:r>
          </a:p>
          <a:p>
            <a:r>
              <a:rPr lang="en-US" sz="1100" b="1" dirty="0" smtClean="0">
                <a:solidFill>
                  <a:schemeClr val="bg1">
                    <a:lumMod val="50000"/>
                  </a:schemeClr>
                </a:solidFill>
                <a:latin typeface="Consolas" pitchFamily="49" charset="0"/>
                <a:cs typeface="Consolas" pitchFamily="49" charset="0"/>
              </a:rPr>
              <a:t>; Send the byte 0x5A into SSP0 and wait until the byte </a:t>
            </a:r>
          </a:p>
          <a:p>
            <a:r>
              <a:rPr lang="en-US" sz="1100" b="1" dirty="0" smtClean="0">
                <a:solidFill>
                  <a:schemeClr val="bg1">
                    <a:lumMod val="50000"/>
                  </a:schemeClr>
                </a:solidFill>
                <a:latin typeface="Consolas" pitchFamily="49" charset="0"/>
                <a:cs typeface="Consolas" pitchFamily="49" charset="0"/>
              </a:rPr>
              <a:t>; is transmitted (R0 is ‘base address’)</a:t>
            </a:r>
          </a:p>
          <a:p>
            <a:r>
              <a:rPr lang="en-US" sz="1100" b="1" dirty="0" smtClean="0">
                <a:solidFill>
                  <a:schemeClr val="bg1">
                    <a:lumMod val="50000"/>
                  </a:schemeClr>
                </a:solidFill>
                <a:latin typeface="Consolas" pitchFamily="49" charset="0"/>
                <a:cs typeface="Consolas" pitchFamily="49" charset="0"/>
              </a:rPr>
              <a:t>;</a:t>
            </a:r>
            <a:endParaRPr lang="en-US" sz="1100" b="1" dirty="0">
              <a:solidFill>
                <a:schemeClr val="bg1">
                  <a:lumMod val="50000"/>
                </a:schemeClr>
              </a:solidFill>
              <a:latin typeface="Consolas" pitchFamily="49" charset="0"/>
              <a:cs typeface="Consolas" pitchFamily="49" charset="0"/>
            </a:endParaRPr>
          </a:p>
          <a:p>
            <a:r>
              <a:rPr lang="en-US" sz="1100" b="1" dirty="0">
                <a:latin typeface="Consolas" pitchFamily="49" charset="0"/>
                <a:cs typeface="Consolas" pitchFamily="49" charset="0"/>
              </a:rPr>
              <a:t>   </a:t>
            </a:r>
            <a:r>
              <a:rPr lang="en-US" sz="1100" b="1" dirty="0" smtClean="0">
                <a:solidFill>
                  <a:srgbClr val="0070C0"/>
                </a:solidFill>
                <a:latin typeface="Consolas" pitchFamily="49" charset="0"/>
                <a:cs typeface="Consolas" pitchFamily="49" charset="0"/>
              </a:rPr>
              <a:t>MOV</a:t>
            </a:r>
            <a:r>
              <a:rPr lang="en-US" sz="1100" b="1" dirty="0">
                <a:latin typeface="Consolas" pitchFamily="49" charset="0"/>
                <a:cs typeface="Consolas" pitchFamily="49" charset="0"/>
              </a:rPr>
              <a:t>	</a:t>
            </a:r>
            <a:r>
              <a:rPr lang="en-US" sz="1100" b="1" dirty="0" smtClean="0">
                <a:solidFill>
                  <a:srgbClr val="00B050"/>
                </a:solidFill>
                <a:latin typeface="Consolas" pitchFamily="49" charset="0"/>
                <a:cs typeface="Consolas" pitchFamily="49" charset="0"/>
              </a:rPr>
              <a:t>R1</a:t>
            </a:r>
            <a:r>
              <a:rPr lang="en-US" sz="1100" b="1" dirty="0" smtClean="0">
                <a:latin typeface="Consolas" pitchFamily="49" charset="0"/>
                <a:cs typeface="Consolas" pitchFamily="49" charset="0"/>
              </a:rPr>
              <a:t>, #</a:t>
            </a:r>
            <a:r>
              <a:rPr lang="en-US" sz="1100" b="1" dirty="0" smtClean="0">
                <a:solidFill>
                  <a:srgbClr val="FF0000"/>
                </a:solidFill>
                <a:latin typeface="Consolas" pitchFamily="49" charset="0"/>
                <a:cs typeface="Consolas" pitchFamily="49" charset="0"/>
              </a:rPr>
              <a:t>0x5a </a:t>
            </a:r>
            <a:r>
              <a:rPr lang="en-US" sz="1100" b="1" dirty="0" smtClean="0">
                <a:latin typeface="Consolas" pitchFamily="49" charset="0"/>
                <a:cs typeface="Consolas" pitchFamily="49" charset="0"/>
              </a:rPr>
              <a:t>      </a:t>
            </a:r>
            <a:r>
              <a:rPr lang="en-US" sz="1100" b="1" dirty="0" smtClean="0">
                <a:solidFill>
                  <a:schemeClr val="bg1">
                    <a:lumMod val="50000"/>
                  </a:schemeClr>
                </a:solidFill>
                <a:latin typeface="Consolas" pitchFamily="49" charset="0"/>
                <a:cs typeface="Consolas" pitchFamily="49" charset="0"/>
              </a:rPr>
              <a:t>; Byte to send</a:t>
            </a:r>
          </a:p>
          <a:p>
            <a:r>
              <a:rPr lang="en-US" sz="1100" b="1" dirty="0" smtClean="0">
                <a:solidFill>
                  <a:schemeClr val="bg1">
                    <a:lumMod val="50000"/>
                  </a:schemeClr>
                </a:solidFill>
                <a:latin typeface="Consolas" pitchFamily="49" charset="0"/>
                <a:cs typeface="Consolas" pitchFamily="49" charset="0"/>
              </a:rPr>
              <a:t>   </a:t>
            </a:r>
            <a:r>
              <a:rPr lang="en-US" sz="1100" b="1" dirty="0" smtClean="0">
                <a:solidFill>
                  <a:srgbClr val="0070C0"/>
                </a:solidFill>
                <a:latin typeface="Consolas" pitchFamily="49" charset="0"/>
                <a:cs typeface="Consolas" pitchFamily="49" charset="0"/>
              </a:rPr>
              <a:t>STR</a:t>
            </a:r>
            <a:r>
              <a:rPr lang="en-US" sz="1100" b="1" dirty="0">
                <a:solidFill>
                  <a:schemeClr val="bg1">
                    <a:lumMod val="50000"/>
                  </a:schemeClr>
                </a:solidFill>
                <a:latin typeface="Consolas" pitchFamily="49" charset="0"/>
                <a:cs typeface="Consolas" pitchFamily="49" charset="0"/>
              </a:rPr>
              <a:t>	</a:t>
            </a:r>
            <a:r>
              <a:rPr lang="en-US" sz="1100" b="1" dirty="0">
                <a:solidFill>
                  <a:srgbClr val="00B050"/>
                </a:solidFill>
                <a:latin typeface="Consolas" pitchFamily="49" charset="0"/>
                <a:cs typeface="Consolas" pitchFamily="49" charset="0"/>
              </a:rPr>
              <a:t>R1</a:t>
            </a:r>
            <a:r>
              <a:rPr lang="en-US" sz="1100" b="1" dirty="0">
                <a:latin typeface="Consolas" pitchFamily="49" charset="0"/>
                <a:cs typeface="Consolas" pitchFamily="49" charset="0"/>
              </a:rPr>
              <a:t>, </a:t>
            </a:r>
            <a:r>
              <a:rPr lang="en-US" sz="1100" b="1" dirty="0" smtClean="0">
                <a:latin typeface="Consolas" pitchFamily="49" charset="0"/>
                <a:cs typeface="Consolas" pitchFamily="49" charset="0"/>
              </a:rPr>
              <a:t>[</a:t>
            </a:r>
            <a:r>
              <a:rPr lang="en-US" sz="1100" b="1" dirty="0" smtClean="0">
                <a:solidFill>
                  <a:srgbClr val="00B050"/>
                </a:solidFill>
                <a:latin typeface="Consolas" pitchFamily="49" charset="0"/>
                <a:cs typeface="Consolas" pitchFamily="49" charset="0"/>
              </a:rPr>
              <a:t>R0, </a:t>
            </a:r>
            <a:r>
              <a:rPr lang="en-US" sz="1100" b="1" dirty="0" smtClean="0">
                <a:latin typeface="Consolas" pitchFamily="49" charset="0"/>
                <a:cs typeface="Consolas" pitchFamily="49" charset="0"/>
              </a:rPr>
              <a:t>#DR]   </a:t>
            </a:r>
            <a:r>
              <a:rPr lang="en-US" sz="1100" b="1" dirty="0" smtClean="0">
                <a:solidFill>
                  <a:schemeClr val="bg1">
                    <a:lumMod val="50000"/>
                  </a:schemeClr>
                </a:solidFill>
                <a:latin typeface="Consolas" pitchFamily="49" charset="0"/>
                <a:cs typeface="Consolas" pitchFamily="49" charset="0"/>
              </a:rPr>
              <a:t>; Write to DR (send!)</a:t>
            </a:r>
            <a:endParaRPr lang="en-US" sz="1100" b="1" dirty="0" smtClean="0">
              <a:latin typeface="Consolas" pitchFamily="49" charset="0"/>
              <a:cs typeface="Consolas" pitchFamily="49" charset="0"/>
            </a:endParaRPr>
          </a:p>
          <a:p>
            <a:r>
              <a:rPr lang="en-US" sz="1100" b="1" dirty="0" err="1" smtClean="0">
                <a:latin typeface="Consolas" pitchFamily="49" charset="0"/>
                <a:cs typeface="Consolas" pitchFamily="49" charset="0"/>
              </a:rPr>
              <a:t>wait_for_ssp</a:t>
            </a:r>
            <a:endParaRPr lang="en-US" sz="1100" b="1" dirty="0" smtClean="0">
              <a:latin typeface="Consolas" pitchFamily="49" charset="0"/>
              <a:cs typeface="Consolas" pitchFamily="49" charset="0"/>
            </a:endParaRPr>
          </a:p>
          <a:p>
            <a:r>
              <a:rPr lang="en-US" sz="1100" b="1" dirty="0" smtClean="0">
                <a:latin typeface="Consolas" pitchFamily="49" charset="0"/>
                <a:cs typeface="Consolas" pitchFamily="49" charset="0"/>
              </a:rPr>
              <a:t>   </a:t>
            </a:r>
            <a:r>
              <a:rPr lang="en-US" sz="1100" b="1" dirty="0" smtClean="0">
                <a:solidFill>
                  <a:srgbClr val="0070C0"/>
                </a:solidFill>
                <a:latin typeface="Consolas" pitchFamily="49" charset="0"/>
                <a:cs typeface="Consolas" pitchFamily="49" charset="0"/>
              </a:rPr>
              <a:t>LDR</a:t>
            </a:r>
            <a:r>
              <a:rPr lang="en-US" sz="1100" b="1" dirty="0">
                <a:latin typeface="Consolas" pitchFamily="49" charset="0"/>
                <a:cs typeface="Consolas" pitchFamily="49" charset="0"/>
              </a:rPr>
              <a:t>	</a:t>
            </a:r>
            <a:r>
              <a:rPr lang="en-US" sz="1100" b="1" dirty="0">
                <a:solidFill>
                  <a:srgbClr val="00B050"/>
                </a:solidFill>
                <a:latin typeface="Consolas" pitchFamily="49" charset="0"/>
                <a:cs typeface="Consolas" pitchFamily="49" charset="0"/>
              </a:rPr>
              <a:t>R1</a:t>
            </a:r>
            <a:r>
              <a:rPr lang="en-US" sz="1100" b="1" dirty="0">
                <a:latin typeface="Consolas" pitchFamily="49" charset="0"/>
                <a:cs typeface="Consolas" pitchFamily="49" charset="0"/>
              </a:rPr>
              <a:t>, [</a:t>
            </a:r>
            <a:r>
              <a:rPr lang="en-US" sz="1100" b="1" dirty="0" smtClean="0">
                <a:solidFill>
                  <a:srgbClr val="00B050"/>
                </a:solidFill>
                <a:latin typeface="Consolas" pitchFamily="49" charset="0"/>
                <a:cs typeface="Consolas" pitchFamily="49" charset="0"/>
              </a:rPr>
              <a:t>R0</a:t>
            </a:r>
            <a:r>
              <a:rPr lang="en-US" sz="1100" b="1" dirty="0" smtClean="0">
                <a:latin typeface="Consolas" pitchFamily="49" charset="0"/>
                <a:cs typeface="Consolas" pitchFamily="49" charset="0"/>
              </a:rPr>
              <a:t>, #SR]   </a:t>
            </a:r>
            <a:r>
              <a:rPr lang="en-US" sz="1100" b="1" dirty="0" smtClean="0">
                <a:solidFill>
                  <a:schemeClr val="bg1">
                    <a:lumMod val="50000"/>
                  </a:schemeClr>
                </a:solidFill>
                <a:latin typeface="Consolas" pitchFamily="49" charset="0"/>
                <a:cs typeface="Consolas" pitchFamily="49" charset="0"/>
              </a:rPr>
              <a:t>; Read Status Register (SR) to R1</a:t>
            </a:r>
          </a:p>
          <a:p>
            <a:r>
              <a:rPr lang="en-US" sz="1100" b="1" dirty="0" smtClean="0">
                <a:solidFill>
                  <a:schemeClr val="bg1">
                    <a:lumMod val="50000"/>
                  </a:schemeClr>
                </a:solidFill>
                <a:latin typeface="Consolas" pitchFamily="49" charset="0"/>
                <a:cs typeface="Consolas" pitchFamily="49" charset="0"/>
              </a:rPr>
              <a:t>   </a:t>
            </a:r>
            <a:r>
              <a:rPr lang="en-US" sz="1100" b="1" dirty="0" smtClean="0">
                <a:solidFill>
                  <a:srgbClr val="0070C0"/>
                </a:solidFill>
                <a:latin typeface="Consolas" pitchFamily="49" charset="0"/>
                <a:cs typeface="Consolas" pitchFamily="49" charset="0"/>
              </a:rPr>
              <a:t>TST</a:t>
            </a:r>
            <a:r>
              <a:rPr lang="en-US" sz="1100" b="1" dirty="0" smtClean="0">
                <a:solidFill>
                  <a:schemeClr val="bg1">
                    <a:lumMod val="50000"/>
                  </a:schemeClr>
                </a:solidFill>
                <a:latin typeface="Consolas" pitchFamily="49" charset="0"/>
                <a:cs typeface="Consolas" pitchFamily="49" charset="0"/>
              </a:rPr>
              <a:t>	</a:t>
            </a:r>
            <a:r>
              <a:rPr lang="en-US" sz="1100" b="1" dirty="0" smtClean="0">
                <a:solidFill>
                  <a:srgbClr val="00B050"/>
                </a:solidFill>
                <a:latin typeface="Consolas" pitchFamily="49" charset="0"/>
                <a:cs typeface="Consolas" pitchFamily="49" charset="0"/>
              </a:rPr>
              <a:t>R1</a:t>
            </a:r>
            <a:r>
              <a:rPr lang="en-US" sz="1100" b="1" dirty="0" smtClean="0">
                <a:latin typeface="Consolas" pitchFamily="49" charset="0"/>
                <a:cs typeface="Consolas" pitchFamily="49" charset="0"/>
              </a:rPr>
              <a:t>, #SR_BSY     </a:t>
            </a:r>
            <a:r>
              <a:rPr lang="en-US" sz="1100" b="1" dirty="0" smtClean="0">
                <a:solidFill>
                  <a:schemeClr val="bg1">
                    <a:lumMod val="50000"/>
                  </a:schemeClr>
                </a:solidFill>
                <a:latin typeface="Consolas" pitchFamily="49" charset="0"/>
                <a:cs typeface="Consolas" pitchFamily="49" charset="0"/>
              </a:rPr>
              <a:t>; Check ‘BUSY’ bit</a:t>
            </a:r>
          </a:p>
          <a:p>
            <a:r>
              <a:rPr lang="en-US" sz="1100" b="1" dirty="0" smtClean="0">
                <a:solidFill>
                  <a:schemeClr val="bg1">
                    <a:lumMod val="50000"/>
                  </a:schemeClr>
                </a:solidFill>
                <a:latin typeface="Consolas" pitchFamily="49" charset="0"/>
                <a:cs typeface="Consolas" pitchFamily="49" charset="0"/>
              </a:rPr>
              <a:t>  </a:t>
            </a:r>
            <a:r>
              <a:rPr lang="en-US" sz="1100" b="1" dirty="0" smtClean="0">
                <a:solidFill>
                  <a:srgbClr val="0070C0"/>
                </a:solidFill>
                <a:latin typeface="Consolas" panose="020B0609020204030204" pitchFamily="49" charset="0"/>
                <a:cs typeface="Consolas" panose="020B0609020204030204" pitchFamily="49" charset="0"/>
              </a:rPr>
              <a:t> BNE      </a:t>
            </a:r>
            <a:r>
              <a:rPr lang="en-US" sz="1100" b="1" dirty="0" err="1" smtClean="0">
                <a:latin typeface="Consolas" panose="020B0609020204030204" pitchFamily="49" charset="0"/>
                <a:cs typeface="Consolas" panose="020B0609020204030204" pitchFamily="49" charset="0"/>
              </a:rPr>
              <a:t>wait_for_ssp</a:t>
            </a:r>
            <a:r>
              <a:rPr lang="en-US" sz="1100" b="1" dirty="0" smtClean="0">
                <a:solidFill>
                  <a:schemeClr val="bg1">
                    <a:lumMod val="50000"/>
                  </a:schemeClr>
                </a:solidFill>
                <a:latin typeface="Consolas" panose="020B0609020204030204" pitchFamily="49" charset="0"/>
                <a:cs typeface="Consolas" panose="020B0609020204030204" pitchFamily="49" charset="0"/>
              </a:rPr>
              <a:t>    ; If BUSY still =1, repeat</a:t>
            </a:r>
          </a:p>
          <a:p>
            <a:r>
              <a:rPr lang="en-US" sz="1100" b="1" dirty="0" smtClean="0">
                <a:solidFill>
                  <a:schemeClr val="bg1">
                    <a:lumMod val="50000"/>
                  </a:schemeClr>
                </a:solidFill>
                <a:latin typeface="Consolas" panose="020B0609020204030204" pitchFamily="49" charset="0"/>
                <a:cs typeface="Consolas" panose="020B0609020204030204" pitchFamily="49" charset="0"/>
              </a:rPr>
              <a:t>...</a:t>
            </a:r>
            <a:endParaRPr lang="en-US" sz="1100" b="1" dirty="0">
              <a:solidFill>
                <a:schemeClr val="bg1">
                  <a:lumMod val="50000"/>
                </a:schemeClr>
              </a:solidFill>
              <a:latin typeface="Consolas" pitchFamily="49" charset="0"/>
              <a:cs typeface="Consolas" pitchFamily="49" charset="0"/>
            </a:endParaRPr>
          </a:p>
        </p:txBody>
      </p:sp>
      <p:sp>
        <p:nvSpPr>
          <p:cNvPr id="8" name="TextBox 7"/>
          <p:cNvSpPr txBox="1"/>
          <p:nvPr/>
        </p:nvSpPr>
        <p:spPr>
          <a:xfrm>
            <a:off x="0" y="307319"/>
            <a:ext cx="9144000" cy="369332"/>
          </a:xfrm>
          <a:prstGeom prst="rect">
            <a:avLst/>
          </a:prstGeom>
          <a:noFill/>
        </p:spPr>
        <p:txBody>
          <a:bodyPr wrap="square" rtlCol="0">
            <a:spAutoFit/>
          </a:bodyPr>
          <a:lstStyle/>
          <a:p>
            <a:pPr algn="ctr"/>
            <a:r>
              <a:rPr lang="en-US" b="1" dirty="0" smtClean="0"/>
              <a:t>Serial Interfaces</a:t>
            </a:r>
            <a:endParaRPr lang="en-US" b="1" dirty="0"/>
          </a:p>
        </p:txBody>
      </p:sp>
    </p:spTree>
    <p:extLst>
      <p:ext uri="{BB962C8B-B14F-4D97-AF65-F5344CB8AC3E}">
        <p14:creationId xmlns:p14="http://schemas.microsoft.com/office/powerpoint/2010/main" val="2295310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381000" y="761999"/>
            <a:ext cx="8229600" cy="584775"/>
          </a:xfrm>
          <a:prstGeom prst="rect">
            <a:avLst/>
          </a:prstGeom>
        </p:spPr>
        <p:txBody>
          <a:bodyPr wrap="square">
            <a:spAutoFit/>
          </a:bodyPr>
          <a:lstStyle/>
          <a:p>
            <a:r>
              <a:rPr lang="en-US" sz="1600" b="1" dirty="0" smtClean="0"/>
              <a:t>The Serial Peripheral Interface bus (SPI) </a:t>
            </a:r>
            <a:r>
              <a:rPr lang="en-US" sz="1600" dirty="0" smtClean="0"/>
              <a:t>is a synchronous serial communication interface specification used for short distance communication, primarily in embedded systems. </a:t>
            </a:r>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80369" y="1756907"/>
            <a:ext cx="3629025" cy="1133475"/>
          </a:xfrm>
          <a:prstGeom prst="rect">
            <a:avLst/>
          </a:prstGeom>
        </p:spPr>
      </p:pic>
      <p:sp>
        <p:nvSpPr>
          <p:cNvPr id="16" name="Rectangle 15"/>
          <p:cNvSpPr/>
          <p:nvPr/>
        </p:nvSpPr>
        <p:spPr>
          <a:xfrm>
            <a:off x="4126657" y="3076545"/>
            <a:ext cx="4724400" cy="1200329"/>
          </a:xfrm>
          <a:prstGeom prst="rect">
            <a:avLst/>
          </a:prstGeom>
        </p:spPr>
        <p:txBody>
          <a:bodyPr wrap="square">
            <a:spAutoFit/>
          </a:bodyPr>
          <a:lstStyle/>
          <a:p>
            <a:r>
              <a:rPr lang="en-US" sz="1600" dirty="0" smtClean="0"/>
              <a:t>The SPI bus typically specifies four logic signals:</a:t>
            </a:r>
          </a:p>
          <a:p>
            <a:pPr marL="285750" indent="-285750">
              <a:buFont typeface="Wingdings" panose="05000000000000000000" pitchFamily="2" charset="2"/>
              <a:buChar char="§"/>
            </a:pPr>
            <a:r>
              <a:rPr lang="en-US" sz="1400" b="1" dirty="0" smtClean="0"/>
              <a:t>SCLK</a:t>
            </a:r>
            <a:r>
              <a:rPr lang="en-US" sz="1400" dirty="0" smtClean="0"/>
              <a:t>: Serial Clock (output from master).</a:t>
            </a:r>
          </a:p>
          <a:p>
            <a:pPr marL="285750" indent="-285750">
              <a:buFont typeface="Wingdings" panose="05000000000000000000" pitchFamily="2" charset="2"/>
              <a:buChar char="§"/>
            </a:pPr>
            <a:r>
              <a:rPr lang="en-US" sz="1400" b="1" dirty="0" smtClean="0"/>
              <a:t>MOSI</a:t>
            </a:r>
            <a:r>
              <a:rPr lang="en-US" sz="1400" dirty="0" smtClean="0"/>
              <a:t>: Master Out Slave In (data output from master).</a:t>
            </a:r>
          </a:p>
          <a:p>
            <a:pPr marL="285750" indent="-285750">
              <a:buFont typeface="Wingdings" panose="05000000000000000000" pitchFamily="2" charset="2"/>
              <a:buChar char="§"/>
            </a:pPr>
            <a:r>
              <a:rPr lang="en-US" sz="1400" b="1" dirty="0" smtClean="0"/>
              <a:t>MISO</a:t>
            </a:r>
            <a:r>
              <a:rPr lang="en-US" sz="1400" dirty="0" smtClean="0"/>
              <a:t>: Master In Slave Out (data output from slave).</a:t>
            </a:r>
          </a:p>
          <a:p>
            <a:pPr marL="285750" indent="-285750">
              <a:buFont typeface="Wingdings" panose="05000000000000000000" pitchFamily="2" charset="2"/>
              <a:buChar char="§"/>
            </a:pPr>
            <a:r>
              <a:rPr lang="en-US" sz="1400" b="1" dirty="0" smtClean="0"/>
              <a:t>SS</a:t>
            </a:r>
            <a:r>
              <a:rPr lang="en-US" sz="1400" dirty="0" smtClean="0"/>
              <a:t>: Slave Select (often active low, output from master).</a:t>
            </a:r>
            <a:endParaRPr lang="en-US" sz="1400" dirty="0"/>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4162" y="4572000"/>
            <a:ext cx="4762500" cy="1905000"/>
          </a:xfrm>
          <a:prstGeom prst="rect">
            <a:avLst/>
          </a:prstGeom>
        </p:spPr>
      </p:pic>
      <p:sp>
        <p:nvSpPr>
          <p:cNvPr id="18" name="TextBox 17"/>
          <p:cNvSpPr txBox="1"/>
          <p:nvPr/>
        </p:nvSpPr>
        <p:spPr>
          <a:xfrm>
            <a:off x="6392362" y="5137666"/>
            <a:ext cx="1982081" cy="369332"/>
          </a:xfrm>
          <a:prstGeom prst="rect">
            <a:avLst/>
          </a:prstGeom>
          <a:noFill/>
        </p:spPr>
        <p:txBody>
          <a:bodyPr wrap="none" rtlCol="0">
            <a:spAutoFit/>
          </a:bodyPr>
          <a:lstStyle/>
          <a:p>
            <a:r>
              <a:rPr lang="en-US" b="1" dirty="0" smtClean="0">
                <a:solidFill>
                  <a:srgbClr val="002060"/>
                </a:solidFill>
              </a:rPr>
              <a:t>LSL</a:t>
            </a:r>
            <a:r>
              <a:rPr lang="en-US" b="1" dirty="0" smtClean="0"/>
              <a:t>/</a:t>
            </a:r>
            <a:r>
              <a:rPr lang="en-US" b="1" dirty="0" smtClean="0">
                <a:solidFill>
                  <a:srgbClr val="002060"/>
                </a:solidFill>
              </a:rPr>
              <a:t>RRX</a:t>
            </a:r>
            <a:r>
              <a:rPr lang="en-US" b="1" dirty="0" smtClean="0"/>
              <a:t> command</a:t>
            </a:r>
            <a:endParaRPr lang="en-US" b="1" dirty="0"/>
          </a:p>
        </p:txBody>
      </p:sp>
      <p:sp>
        <p:nvSpPr>
          <p:cNvPr id="19" name="Rectangle 18"/>
          <p:cNvSpPr/>
          <p:nvPr/>
        </p:nvSpPr>
        <p:spPr>
          <a:xfrm>
            <a:off x="3429000" y="5524500"/>
            <a:ext cx="304800" cy="8001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p:nvPr/>
        </p:nvCxnSpPr>
        <p:spPr>
          <a:xfrm flipH="1">
            <a:off x="3733800" y="5791200"/>
            <a:ext cx="3048000" cy="2286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22" name="TextBox 21"/>
          <p:cNvSpPr txBox="1"/>
          <p:nvPr/>
        </p:nvSpPr>
        <p:spPr>
          <a:xfrm>
            <a:off x="6778021" y="5606534"/>
            <a:ext cx="636713" cy="369332"/>
          </a:xfrm>
          <a:prstGeom prst="rect">
            <a:avLst/>
          </a:prstGeom>
          <a:noFill/>
        </p:spPr>
        <p:txBody>
          <a:bodyPr wrap="none" rtlCol="0">
            <a:spAutoFit/>
          </a:bodyPr>
          <a:lstStyle/>
          <a:p>
            <a:r>
              <a:rPr lang="en-US" b="1" dirty="0" smtClean="0"/>
              <a:t>C-bit</a:t>
            </a:r>
            <a:endParaRPr lang="en-US" b="1" dirty="0"/>
          </a:p>
        </p:txBody>
      </p:sp>
      <p:sp>
        <p:nvSpPr>
          <p:cNvPr id="13" name="TextBox 12"/>
          <p:cNvSpPr txBox="1"/>
          <p:nvPr/>
        </p:nvSpPr>
        <p:spPr>
          <a:xfrm>
            <a:off x="426926" y="1476107"/>
            <a:ext cx="3699731" cy="2800767"/>
          </a:xfrm>
          <a:prstGeom prst="rect">
            <a:avLst/>
          </a:prstGeom>
          <a:noFill/>
        </p:spPr>
        <p:txBody>
          <a:bodyPr wrap="none" rtlCol="0">
            <a:spAutoFit/>
          </a:bodyPr>
          <a:lstStyle/>
          <a:p>
            <a:pPr marL="285750" indent="-285750">
              <a:buFont typeface="Wingdings" panose="05000000000000000000" pitchFamily="2" charset="2"/>
              <a:buChar char="q"/>
            </a:pPr>
            <a:r>
              <a:rPr lang="en-US" sz="1600" dirty="0" smtClean="0"/>
              <a:t>Developed by Motorola in the late 80’s</a:t>
            </a:r>
          </a:p>
          <a:p>
            <a:pPr marL="285750" indent="-285750">
              <a:buFont typeface="Wingdings" panose="05000000000000000000" pitchFamily="2" charset="2"/>
              <a:buChar char="q"/>
            </a:pPr>
            <a:r>
              <a:rPr lang="en-US" sz="1600" dirty="0" smtClean="0"/>
              <a:t>Become a de facto standard.</a:t>
            </a:r>
          </a:p>
          <a:p>
            <a:pPr marL="285750" indent="-285750">
              <a:buFont typeface="Wingdings" panose="05000000000000000000" pitchFamily="2" charset="2"/>
              <a:buChar char="q"/>
            </a:pPr>
            <a:r>
              <a:rPr lang="en-US" sz="1600" dirty="0" smtClean="0"/>
              <a:t>Master – Slave interface.</a:t>
            </a:r>
          </a:p>
          <a:p>
            <a:pPr marL="285750" indent="-285750">
              <a:buFont typeface="Wingdings" panose="05000000000000000000" pitchFamily="2" charset="2"/>
              <a:buChar char="q"/>
            </a:pPr>
            <a:r>
              <a:rPr lang="en-US" sz="1600" dirty="0" smtClean="0"/>
              <a:t>High speed (tenths of MHz).</a:t>
            </a:r>
          </a:p>
          <a:p>
            <a:pPr marL="285750" indent="-285750">
              <a:buFont typeface="Wingdings" panose="05000000000000000000" pitchFamily="2" charset="2"/>
              <a:buChar char="q"/>
            </a:pPr>
            <a:r>
              <a:rPr lang="en-US" sz="1600" dirty="0" smtClean="0"/>
              <a:t>-8, -16, -32 bits data. </a:t>
            </a:r>
          </a:p>
          <a:p>
            <a:pPr marL="285750" indent="-285750">
              <a:buFont typeface="Wingdings" panose="05000000000000000000" pitchFamily="2" charset="2"/>
              <a:buChar char="q"/>
            </a:pPr>
            <a:r>
              <a:rPr lang="en-US" sz="1600" dirty="0" smtClean="0"/>
              <a:t>Simple and reliable</a:t>
            </a:r>
          </a:p>
          <a:p>
            <a:pPr marL="285750" indent="-285750">
              <a:buFont typeface="Wingdings" panose="05000000000000000000" pitchFamily="2" charset="2"/>
              <a:buChar char="q"/>
            </a:pPr>
            <a:r>
              <a:rPr lang="en-US" sz="1600" dirty="0" smtClean="0"/>
              <a:t>Typical applications: </a:t>
            </a:r>
          </a:p>
          <a:p>
            <a:pPr marL="742950" lvl="1" indent="-285750">
              <a:buFont typeface="Wingdings" panose="05000000000000000000" pitchFamily="2" charset="2"/>
              <a:buChar char="§"/>
            </a:pPr>
            <a:r>
              <a:rPr lang="en-US" sz="1600" dirty="0" smtClean="0"/>
              <a:t>High speed ADCs and DACs.</a:t>
            </a:r>
          </a:p>
          <a:p>
            <a:pPr marL="742950" lvl="1" indent="-285750">
              <a:buFont typeface="Wingdings" panose="05000000000000000000" pitchFamily="2" charset="2"/>
              <a:buChar char="§"/>
            </a:pPr>
            <a:r>
              <a:rPr lang="en-US" sz="1600" dirty="0" smtClean="0"/>
              <a:t>Memory (serial RAM or ROM).</a:t>
            </a:r>
          </a:p>
          <a:p>
            <a:pPr marL="742950" lvl="1" indent="-285750">
              <a:buFont typeface="Wingdings" panose="05000000000000000000" pitchFamily="2" charset="2"/>
              <a:buChar char="§"/>
            </a:pPr>
            <a:r>
              <a:rPr lang="en-US" sz="1600" dirty="0" smtClean="0"/>
              <a:t>MMC or SD Cards.</a:t>
            </a:r>
          </a:p>
          <a:p>
            <a:pPr marL="742950" lvl="1" indent="-285750">
              <a:buFont typeface="Wingdings" panose="05000000000000000000" pitchFamily="2" charset="2"/>
              <a:buChar char="§"/>
            </a:pPr>
            <a:r>
              <a:rPr lang="en-US" sz="1600" dirty="0" smtClean="0"/>
              <a:t>LCD displays.</a:t>
            </a:r>
            <a:endParaRPr lang="en-US" sz="1600" dirty="0"/>
          </a:p>
        </p:txBody>
      </p:sp>
      <p:sp>
        <p:nvSpPr>
          <p:cNvPr id="14" name="TextBox 13"/>
          <p:cNvSpPr txBox="1"/>
          <p:nvPr/>
        </p:nvSpPr>
        <p:spPr>
          <a:xfrm>
            <a:off x="0" y="307319"/>
            <a:ext cx="9144000" cy="369332"/>
          </a:xfrm>
          <a:prstGeom prst="rect">
            <a:avLst/>
          </a:prstGeom>
          <a:noFill/>
        </p:spPr>
        <p:txBody>
          <a:bodyPr wrap="square" rtlCol="0">
            <a:spAutoFit/>
          </a:bodyPr>
          <a:lstStyle/>
          <a:p>
            <a:pPr algn="ctr"/>
            <a:r>
              <a:rPr lang="en-US" b="1" dirty="0" smtClean="0"/>
              <a:t>Serial Interfaces</a:t>
            </a:r>
            <a:endParaRPr lang="en-US" b="1" dirty="0"/>
          </a:p>
        </p:txBody>
      </p:sp>
    </p:spTree>
    <p:extLst>
      <p:ext uri="{BB962C8B-B14F-4D97-AF65-F5344CB8AC3E}">
        <p14:creationId xmlns:p14="http://schemas.microsoft.com/office/powerpoint/2010/main" val="1244322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381000" y="761999"/>
            <a:ext cx="8229600" cy="584775"/>
          </a:xfrm>
          <a:prstGeom prst="rect">
            <a:avLst/>
          </a:prstGeom>
        </p:spPr>
        <p:txBody>
          <a:bodyPr wrap="square">
            <a:spAutoFit/>
          </a:bodyPr>
          <a:lstStyle/>
          <a:p>
            <a:r>
              <a:rPr lang="en-US" sz="1600" b="1" dirty="0" smtClean="0"/>
              <a:t>The Serial Peripheral Interface bus (SPI) </a:t>
            </a:r>
            <a:r>
              <a:rPr lang="en-US" sz="1600" dirty="0" smtClean="0"/>
              <a:t>is a synchronous serial communication interface specification used for short distance communication, primarily in embedded systems. </a:t>
            </a:r>
          </a:p>
        </p:txBody>
      </p:sp>
      <p:cxnSp>
        <p:nvCxnSpPr>
          <p:cNvPr id="4" name="Straight Connector 3"/>
          <p:cNvCxnSpPr/>
          <p:nvPr/>
        </p:nvCxnSpPr>
        <p:spPr>
          <a:xfrm>
            <a:off x="1807703" y="1600200"/>
            <a:ext cx="304800" cy="0"/>
          </a:xfrm>
          <a:prstGeom prst="line">
            <a:avLst/>
          </a:prstGeom>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2112503" y="1903111"/>
            <a:ext cx="304800" cy="0"/>
          </a:xfrm>
          <a:prstGeom prst="line">
            <a:avLst/>
          </a:prstGeom>
        </p:spPr>
        <p:style>
          <a:lnRef idx="3">
            <a:schemeClr val="dk1"/>
          </a:lnRef>
          <a:fillRef idx="0">
            <a:schemeClr val="dk1"/>
          </a:fillRef>
          <a:effectRef idx="2">
            <a:schemeClr val="dk1"/>
          </a:effectRef>
          <a:fontRef idx="minor">
            <a:schemeClr val="tx1"/>
          </a:fontRef>
        </p:style>
      </p:cxnSp>
      <p:cxnSp>
        <p:nvCxnSpPr>
          <p:cNvPr id="23" name="Straight Connector 22"/>
          <p:cNvCxnSpPr/>
          <p:nvPr/>
        </p:nvCxnSpPr>
        <p:spPr>
          <a:xfrm>
            <a:off x="2417303" y="1600200"/>
            <a:ext cx="304800" cy="0"/>
          </a:xfrm>
          <a:prstGeom prst="line">
            <a:avLst/>
          </a:prstGeom>
        </p:spPr>
        <p:style>
          <a:lnRef idx="3">
            <a:schemeClr val="dk1"/>
          </a:lnRef>
          <a:fillRef idx="0">
            <a:schemeClr val="dk1"/>
          </a:fillRef>
          <a:effectRef idx="2">
            <a:schemeClr val="dk1"/>
          </a:effectRef>
          <a:fontRef idx="minor">
            <a:schemeClr val="tx1"/>
          </a:fontRef>
        </p:style>
      </p:cxnSp>
      <p:cxnSp>
        <p:nvCxnSpPr>
          <p:cNvPr id="24" name="Straight Connector 23"/>
          <p:cNvCxnSpPr/>
          <p:nvPr/>
        </p:nvCxnSpPr>
        <p:spPr>
          <a:xfrm>
            <a:off x="2722103" y="1903111"/>
            <a:ext cx="304800" cy="0"/>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4"/>
          <p:cNvCxnSpPr/>
          <p:nvPr/>
        </p:nvCxnSpPr>
        <p:spPr>
          <a:xfrm>
            <a:off x="3026903" y="1600200"/>
            <a:ext cx="304800" cy="0"/>
          </a:xfrm>
          <a:prstGeom prst="line">
            <a:avLst/>
          </a:prstGeom>
        </p:spPr>
        <p:style>
          <a:lnRef idx="3">
            <a:schemeClr val="dk1"/>
          </a:lnRef>
          <a:fillRef idx="0">
            <a:schemeClr val="dk1"/>
          </a:fillRef>
          <a:effectRef idx="2">
            <a:schemeClr val="dk1"/>
          </a:effectRef>
          <a:fontRef idx="minor">
            <a:schemeClr val="tx1"/>
          </a:fontRef>
        </p:style>
      </p:cxnSp>
      <p:cxnSp>
        <p:nvCxnSpPr>
          <p:cNvPr id="26" name="Straight Connector 25"/>
          <p:cNvCxnSpPr/>
          <p:nvPr/>
        </p:nvCxnSpPr>
        <p:spPr>
          <a:xfrm>
            <a:off x="1502903" y="1600200"/>
            <a:ext cx="304800" cy="0"/>
          </a:xfrm>
          <a:prstGeom prst="line">
            <a:avLst/>
          </a:prstGeom>
        </p:spPr>
        <p:style>
          <a:lnRef idx="3">
            <a:schemeClr val="dk1"/>
          </a:lnRef>
          <a:fillRef idx="0">
            <a:schemeClr val="dk1"/>
          </a:fillRef>
          <a:effectRef idx="2">
            <a:schemeClr val="dk1"/>
          </a:effectRef>
          <a:fontRef idx="minor">
            <a:schemeClr val="tx1"/>
          </a:fontRef>
        </p:style>
      </p:cxnSp>
      <p:cxnSp>
        <p:nvCxnSpPr>
          <p:cNvPr id="6" name="Straight Connector 5"/>
          <p:cNvCxnSpPr/>
          <p:nvPr/>
        </p:nvCxnSpPr>
        <p:spPr>
          <a:xfrm>
            <a:off x="2121949" y="1596421"/>
            <a:ext cx="0" cy="306689"/>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Connector 26"/>
          <p:cNvCxnSpPr/>
          <p:nvPr/>
        </p:nvCxnSpPr>
        <p:spPr>
          <a:xfrm>
            <a:off x="2417303" y="1595476"/>
            <a:ext cx="0" cy="306689"/>
          </a:xfrm>
          <a:prstGeom prst="line">
            <a:avLst/>
          </a:prstGeom>
        </p:spPr>
        <p:style>
          <a:lnRef idx="3">
            <a:schemeClr val="dk1"/>
          </a:lnRef>
          <a:fillRef idx="0">
            <a:schemeClr val="dk1"/>
          </a:fillRef>
          <a:effectRef idx="2">
            <a:schemeClr val="dk1"/>
          </a:effectRef>
          <a:fontRef idx="minor">
            <a:schemeClr val="tx1"/>
          </a:fontRef>
        </p:style>
      </p:cxnSp>
      <p:cxnSp>
        <p:nvCxnSpPr>
          <p:cNvPr id="28" name="Straight Connector 27"/>
          <p:cNvCxnSpPr/>
          <p:nvPr/>
        </p:nvCxnSpPr>
        <p:spPr>
          <a:xfrm>
            <a:off x="2734698" y="1600200"/>
            <a:ext cx="0" cy="306689"/>
          </a:xfrm>
          <a:prstGeom prst="line">
            <a:avLst/>
          </a:prstGeom>
        </p:spPr>
        <p:style>
          <a:lnRef idx="3">
            <a:schemeClr val="dk1"/>
          </a:lnRef>
          <a:fillRef idx="0">
            <a:schemeClr val="dk1"/>
          </a:fillRef>
          <a:effectRef idx="2">
            <a:schemeClr val="dk1"/>
          </a:effectRef>
          <a:fontRef idx="minor">
            <a:schemeClr val="tx1"/>
          </a:fontRef>
        </p:style>
      </p:cxnSp>
      <p:cxnSp>
        <p:nvCxnSpPr>
          <p:cNvPr id="29" name="Straight Connector 28"/>
          <p:cNvCxnSpPr/>
          <p:nvPr/>
        </p:nvCxnSpPr>
        <p:spPr>
          <a:xfrm>
            <a:off x="3026903" y="1595475"/>
            <a:ext cx="0" cy="306689"/>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Connector 8"/>
          <p:cNvCxnSpPr/>
          <p:nvPr/>
        </p:nvCxnSpPr>
        <p:spPr>
          <a:xfrm>
            <a:off x="1579103" y="2362200"/>
            <a:ext cx="501597" cy="0"/>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2080700" y="2133600"/>
            <a:ext cx="76200" cy="228600"/>
          </a:xfrm>
          <a:prstGeom prst="line">
            <a:avLst/>
          </a:prstGeom>
        </p:spPr>
        <p:style>
          <a:lnRef idx="3">
            <a:schemeClr val="dk1"/>
          </a:lnRef>
          <a:fillRef idx="0">
            <a:schemeClr val="dk1"/>
          </a:fillRef>
          <a:effectRef idx="2">
            <a:schemeClr val="dk1"/>
          </a:effectRef>
          <a:fontRef idx="minor">
            <a:schemeClr val="tx1"/>
          </a:fontRef>
        </p:style>
      </p:cxnSp>
      <p:cxnSp>
        <p:nvCxnSpPr>
          <p:cNvPr id="30" name="Straight Connector 29"/>
          <p:cNvCxnSpPr/>
          <p:nvPr/>
        </p:nvCxnSpPr>
        <p:spPr>
          <a:xfrm>
            <a:off x="2080700" y="2362200"/>
            <a:ext cx="85646" cy="228600"/>
          </a:xfrm>
          <a:prstGeom prst="line">
            <a:avLst/>
          </a:prstGeom>
        </p:spPr>
        <p:style>
          <a:lnRef idx="3">
            <a:schemeClr val="dk1"/>
          </a:lnRef>
          <a:fillRef idx="0">
            <a:schemeClr val="dk1"/>
          </a:fillRef>
          <a:effectRef idx="2">
            <a:schemeClr val="dk1"/>
          </a:effectRef>
          <a:fontRef idx="minor">
            <a:schemeClr val="tx1"/>
          </a:fontRef>
        </p:style>
      </p:cxnSp>
      <p:cxnSp>
        <p:nvCxnSpPr>
          <p:cNvPr id="33" name="Straight Connector 32"/>
          <p:cNvCxnSpPr/>
          <p:nvPr/>
        </p:nvCxnSpPr>
        <p:spPr>
          <a:xfrm flipV="1">
            <a:off x="2691875" y="2133600"/>
            <a:ext cx="76200" cy="228600"/>
          </a:xfrm>
          <a:prstGeom prst="line">
            <a:avLst/>
          </a:prstGeom>
        </p:spPr>
        <p:style>
          <a:lnRef idx="3">
            <a:schemeClr val="dk1"/>
          </a:lnRef>
          <a:fillRef idx="0">
            <a:schemeClr val="dk1"/>
          </a:fillRef>
          <a:effectRef idx="2">
            <a:schemeClr val="dk1"/>
          </a:effectRef>
          <a:fontRef idx="minor">
            <a:schemeClr val="tx1"/>
          </a:fontRef>
        </p:style>
      </p:cxnSp>
      <p:cxnSp>
        <p:nvCxnSpPr>
          <p:cNvPr id="34" name="Straight Connector 33"/>
          <p:cNvCxnSpPr/>
          <p:nvPr/>
        </p:nvCxnSpPr>
        <p:spPr>
          <a:xfrm>
            <a:off x="2691875" y="2362200"/>
            <a:ext cx="85646" cy="228600"/>
          </a:xfrm>
          <a:prstGeom prst="line">
            <a:avLst/>
          </a:prstGeom>
        </p:spPr>
        <p:style>
          <a:lnRef idx="3">
            <a:schemeClr val="dk1"/>
          </a:lnRef>
          <a:fillRef idx="0">
            <a:schemeClr val="dk1"/>
          </a:fillRef>
          <a:effectRef idx="2">
            <a:schemeClr val="dk1"/>
          </a:effectRef>
          <a:fontRef idx="minor">
            <a:schemeClr val="tx1"/>
          </a:fontRef>
        </p:style>
      </p:cxnSp>
      <p:cxnSp>
        <p:nvCxnSpPr>
          <p:cNvPr id="37" name="Straight Connector 36"/>
          <p:cNvCxnSpPr/>
          <p:nvPr/>
        </p:nvCxnSpPr>
        <p:spPr>
          <a:xfrm>
            <a:off x="2630789" y="2133600"/>
            <a:ext cx="61086" cy="228600"/>
          </a:xfrm>
          <a:prstGeom prst="line">
            <a:avLst/>
          </a:prstGeom>
        </p:spPr>
        <p:style>
          <a:lnRef idx="3">
            <a:schemeClr val="dk1"/>
          </a:lnRef>
          <a:fillRef idx="0">
            <a:schemeClr val="dk1"/>
          </a:fillRef>
          <a:effectRef idx="2">
            <a:schemeClr val="dk1"/>
          </a:effectRef>
          <a:fontRef idx="minor">
            <a:schemeClr val="tx1"/>
          </a:fontRef>
        </p:style>
      </p:cxnSp>
      <p:cxnSp>
        <p:nvCxnSpPr>
          <p:cNvPr id="39" name="Straight Connector 38"/>
          <p:cNvCxnSpPr/>
          <p:nvPr/>
        </p:nvCxnSpPr>
        <p:spPr>
          <a:xfrm flipV="1">
            <a:off x="2615675" y="2364404"/>
            <a:ext cx="76200" cy="228600"/>
          </a:xfrm>
          <a:prstGeom prst="line">
            <a:avLst/>
          </a:prstGeom>
        </p:spPr>
        <p:style>
          <a:lnRef idx="3">
            <a:schemeClr val="dk1"/>
          </a:lnRef>
          <a:fillRef idx="0">
            <a:schemeClr val="dk1"/>
          </a:fillRef>
          <a:effectRef idx="2">
            <a:schemeClr val="dk1"/>
          </a:effectRef>
          <a:fontRef idx="minor">
            <a:schemeClr val="tx1"/>
          </a:fontRef>
        </p:style>
      </p:cxnSp>
      <p:cxnSp>
        <p:nvCxnSpPr>
          <p:cNvPr id="40" name="Straight Connector 39"/>
          <p:cNvCxnSpPr/>
          <p:nvPr/>
        </p:nvCxnSpPr>
        <p:spPr>
          <a:xfrm flipV="1">
            <a:off x="3301160" y="2116911"/>
            <a:ext cx="76200" cy="228600"/>
          </a:xfrm>
          <a:prstGeom prst="line">
            <a:avLst/>
          </a:prstGeom>
        </p:spPr>
        <p:style>
          <a:lnRef idx="3">
            <a:schemeClr val="dk1"/>
          </a:lnRef>
          <a:fillRef idx="0">
            <a:schemeClr val="dk1"/>
          </a:fillRef>
          <a:effectRef idx="2">
            <a:schemeClr val="dk1"/>
          </a:effectRef>
          <a:fontRef idx="minor">
            <a:schemeClr val="tx1"/>
          </a:fontRef>
        </p:style>
      </p:cxnSp>
      <p:cxnSp>
        <p:nvCxnSpPr>
          <p:cNvPr id="41" name="Straight Connector 40"/>
          <p:cNvCxnSpPr/>
          <p:nvPr/>
        </p:nvCxnSpPr>
        <p:spPr>
          <a:xfrm>
            <a:off x="3301160" y="2345511"/>
            <a:ext cx="85646" cy="228600"/>
          </a:xfrm>
          <a:prstGeom prst="line">
            <a:avLst/>
          </a:prstGeom>
        </p:spPr>
        <p:style>
          <a:lnRef idx="3">
            <a:schemeClr val="dk1"/>
          </a:lnRef>
          <a:fillRef idx="0">
            <a:schemeClr val="dk1"/>
          </a:fillRef>
          <a:effectRef idx="2">
            <a:schemeClr val="dk1"/>
          </a:effectRef>
          <a:fontRef idx="minor">
            <a:schemeClr val="tx1"/>
          </a:fontRef>
        </p:style>
      </p:cxnSp>
      <p:cxnSp>
        <p:nvCxnSpPr>
          <p:cNvPr id="42" name="Straight Connector 41"/>
          <p:cNvCxnSpPr/>
          <p:nvPr/>
        </p:nvCxnSpPr>
        <p:spPr>
          <a:xfrm>
            <a:off x="3240074" y="2116911"/>
            <a:ext cx="61086" cy="228600"/>
          </a:xfrm>
          <a:prstGeom prst="line">
            <a:avLst/>
          </a:prstGeom>
        </p:spPr>
        <p:style>
          <a:lnRef idx="3">
            <a:schemeClr val="dk1"/>
          </a:lnRef>
          <a:fillRef idx="0">
            <a:schemeClr val="dk1"/>
          </a:fillRef>
          <a:effectRef idx="2">
            <a:schemeClr val="dk1"/>
          </a:effectRef>
          <a:fontRef idx="minor">
            <a:schemeClr val="tx1"/>
          </a:fontRef>
        </p:style>
      </p:cxnSp>
      <p:cxnSp>
        <p:nvCxnSpPr>
          <p:cNvPr id="43" name="Straight Connector 42"/>
          <p:cNvCxnSpPr/>
          <p:nvPr/>
        </p:nvCxnSpPr>
        <p:spPr>
          <a:xfrm flipV="1">
            <a:off x="3224960" y="2347715"/>
            <a:ext cx="76200" cy="228600"/>
          </a:xfrm>
          <a:prstGeom prst="line">
            <a:avLst/>
          </a:prstGeom>
        </p:spPr>
        <p:style>
          <a:lnRef idx="3">
            <a:schemeClr val="dk1"/>
          </a:lnRef>
          <a:fillRef idx="0">
            <a:schemeClr val="dk1"/>
          </a:fillRef>
          <a:effectRef idx="2">
            <a:schemeClr val="dk1"/>
          </a:effectRef>
          <a:fontRef idx="minor">
            <a:schemeClr val="tx1"/>
          </a:fontRef>
        </p:style>
      </p:cxnSp>
      <p:cxnSp>
        <p:nvCxnSpPr>
          <p:cNvPr id="44" name="Straight Connector 43"/>
          <p:cNvCxnSpPr/>
          <p:nvPr/>
        </p:nvCxnSpPr>
        <p:spPr>
          <a:xfrm>
            <a:off x="3327295" y="1600200"/>
            <a:ext cx="0" cy="306689"/>
          </a:xfrm>
          <a:prstGeom prst="line">
            <a:avLst/>
          </a:prstGeom>
        </p:spPr>
        <p:style>
          <a:lnRef idx="3">
            <a:schemeClr val="dk1"/>
          </a:lnRef>
          <a:fillRef idx="0">
            <a:schemeClr val="dk1"/>
          </a:fillRef>
          <a:effectRef idx="2">
            <a:schemeClr val="dk1"/>
          </a:effectRef>
          <a:fontRef idx="minor">
            <a:schemeClr val="tx1"/>
          </a:fontRef>
        </p:style>
      </p:cxnSp>
      <p:cxnSp>
        <p:nvCxnSpPr>
          <p:cNvPr id="46" name="Straight Connector 45"/>
          <p:cNvCxnSpPr/>
          <p:nvPr/>
        </p:nvCxnSpPr>
        <p:spPr>
          <a:xfrm>
            <a:off x="3331703" y="1906889"/>
            <a:ext cx="304800" cy="0"/>
          </a:xfrm>
          <a:prstGeom prst="line">
            <a:avLst/>
          </a:prstGeom>
          <a:ln>
            <a:prstDash val="sysDot"/>
          </a:ln>
        </p:spPr>
        <p:style>
          <a:lnRef idx="2">
            <a:schemeClr val="dk1"/>
          </a:lnRef>
          <a:fillRef idx="0">
            <a:schemeClr val="dk1"/>
          </a:fillRef>
          <a:effectRef idx="1">
            <a:schemeClr val="dk1"/>
          </a:effectRef>
          <a:fontRef idx="minor">
            <a:schemeClr val="tx1"/>
          </a:fontRef>
        </p:style>
      </p:cxnSp>
      <p:cxnSp>
        <p:nvCxnSpPr>
          <p:cNvPr id="48" name="Straight Connector 47"/>
          <p:cNvCxnSpPr/>
          <p:nvPr/>
        </p:nvCxnSpPr>
        <p:spPr>
          <a:xfrm>
            <a:off x="2166346" y="2133600"/>
            <a:ext cx="449329" cy="0"/>
          </a:xfrm>
          <a:prstGeom prst="line">
            <a:avLst/>
          </a:prstGeom>
        </p:spPr>
        <p:style>
          <a:lnRef idx="3">
            <a:schemeClr val="dk1"/>
          </a:lnRef>
          <a:fillRef idx="0">
            <a:schemeClr val="dk1"/>
          </a:fillRef>
          <a:effectRef idx="2">
            <a:schemeClr val="dk1"/>
          </a:effectRef>
          <a:fontRef idx="minor">
            <a:schemeClr val="tx1"/>
          </a:fontRef>
        </p:style>
      </p:cxnSp>
      <p:cxnSp>
        <p:nvCxnSpPr>
          <p:cNvPr id="49" name="Straight Connector 48"/>
          <p:cNvCxnSpPr/>
          <p:nvPr/>
        </p:nvCxnSpPr>
        <p:spPr>
          <a:xfrm>
            <a:off x="2166346" y="2593004"/>
            <a:ext cx="449329" cy="0"/>
          </a:xfrm>
          <a:prstGeom prst="line">
            <a:avLst/>
          </a:prstGeom>
        </p:spPr>
        <p:style>
          <a:lnRef idx="3">
            <a:schemeClr val="dk1"/>
          </a:lnRef>
          <a:fillRef idx="0">
            <a:schemeClr val="dk1"/>
          </a:fillRef>
          <a:effectRef idx="2">
            <a:schemeClr val="dk1"/>
          </a:effectRef>
          <a:fontRef idx="minor">
            <a:schemeClr val="tx1"/>
          </a:fontRef>
        </p:style>
      </p:cxnSp>
      <p:cxnSp>
        <p:nvCxnSpPr>
          <p:cNvPr id="50" name="Straight Connector 49"/>
          <p:cNvCxnSpPr/>
          <p:nvPr/>
        </p:nvCxnSpPr>
        <p:spPr>
          <a:xfrm>
            <a:off x="2777521" y="2133600"/>
            <a:ext cx="449329" cy="0"/>
          </a:xfrm>
          <a:prstGeom prst="line">
            <a:avLst/>
          </a:prstGeom>
        </p:spPr>
        <p:style>
          <a:lnRef idx="3">
            <a:schemeClr val="dk1"/>
          </a:lnRef>
          <a:fillRef idx="0">
            <a:schemeClr val="dk1"/>
          </a:fillRef>
          <a:effectRef idx="2">
            <a:schemeClr val="dk1"/>
          </a:effectRef>
          <a:fontRef idx="minor">
            <a:schemeClr val="tx1"/>
          </a:fontRef>
        </p:style>
      </p:cxnSp>
      <p:cxnSp>
        <p:nvCxnSpPr>
          <p:cNvPr id="51" name="Straight Connector 50"/>
          <p:cNvCxnSpPr/>
          <p:nvPr/>
        </p:nvCxnSpPr>
        <p:spPr>
          <a:xfrm>
            <a:off x="2768075" y="2590800"/>
            <a:ext cx="449329" cy="0"/>
          </a:xfrm>
          <a:prstGeom prst="line">
            <a:avLst/>
          </a:prstGeom>
        </p:spPr>
        <p:style>
          <a:lnRef idx="3">
            <a:schemeClr val="dk1"/>
          </a:lnRef>
          <a:fillRef idx="0">
            <a:schemeClr val="dk1"/>
          </a:fillRef>
          <a:effectRef idx="2">
            <a:schemeClr val="dk1"/>
          </a:effectRef>
          <a:fontRef idx="minor">
            <a:schemeClr val="tx1"/>
          </a:fontRef>
        </p:style>
      </p:cxnSp>
      <p:cxnSp>
        <p:nvCxnSpPr>
          <p:cNvPr id="52" name="Straight Connector 51"/>
          <p:cNvCxnSpPr/>
          <p:nvPr/>
        </p:nvCxnSpPr>
        <p:spPr>
          <a:xfrm flipV="1">
            <a:off x="3386806" y="2133600"/>
            <a:ext cx="249697" cy="1260"/>
          </a:xfrm>
          <a:prstGeom prst="line">
            <a:avLst/>
          </a:prstGeom>
          <a:ln>
            <a:prstDash val="sysDot"/>
          </a:ln>
        </p:spPr>
        <p:style>
          <a:lnRef idx="2">
            <a:schemeClr val="dk1"/>
          </a:lnRef>
          <a:fillRef idx="0">
            <a:schemeClr val="dk1"/>
          </a:fillRef>
          <a:effectRef idx="1">
            <a:schemeClr val="dk1"/>
          </a:effectRef>
          <a:fontRef idx="minor">
            <a:schemeClr val="tx1"/>
          </a:fontRef>
        </p:style>
      </p:cxnSp>
      <p:cxnSp>
        <p:nvCxnSpPr>
          <p:cNvPr id="53" name="Straight Connector 52"/>
          <p:cNvCxnSpPr/>
          <p:nvPr/>
        </p:nvCxnSpPr>
        <p:spPr>
          <a:xfrm flipV="1">
            <a:off x="3377360" y="2574111"/>
            <a:ext cx="335343" cy="3464"/>
          </a:xfrm>
          <a:prstGeom prst="line">
            <a:avLst/>
          </a:prstGeom>
          <a:ln>
            <a:prstDash val="sysDot"/>
          </a:ln>
        </p:spPr>
        <p:style>
          <a:lnRef idx="2">
            <a:schemeClr val="dk1"/>
          </a:lnRef>
          <a:fillRef idx="0">
            <a:schemeClr val="dk1"/>
          </a:fillRef>
          <a:effectRef idx="1">
            <a:schemeClr val="dk1"/>
          </a:effectRef>
          <a:fontRef idx="minor">
            <a:schemeClr val="tx1"/>
          </a:fontRef>
        </p:style>
      </p:cxnSp>
      <p:cxnSp>
        <p:nvCxnSpPr>
          <p:cNvPr id="57" name="Straight Connector 56"/>
          <p:cNvCxnSpPr/>
          <p:nvPr/>
        </p:nvCxnSpPr>
        <p:spPr>
          <a:xfrm>
            <a:off x="1569657" y="3139943"/>
            <a:ext cx="501597" cy="0"/>
          </a:xfrm>
          <a:prstGeom prst="line">
            <a:avLst/>
          </a:prstGeom>
        </p:spPr>
        <p:style>
          <a:lnRef idx="3">
            <a:schemeClr val="dk1"/>
          </a:lnRef>
          <a:fillRef idx="0">
            <a:schemeClr val="dk1"/>
          </a:fillRef>
          <a:effectRef idx="2">
            <a:schemeClr val="dk1"/>
          </a:effectRef>
          <a:fontRef idx="minor">
            <a:schemeClr val="tx1"/>
          </a:fontRef>
        </p:style>
      </p:cxnSp>
      <p:cxnSp>
        <p:nvCxnSpPr>
          <p:cNvPr id="58" name="Straight Connector 57"/>
          <p:cNvCxnSpPr/>
          <p:nvPr/>
        </p:nvCxnSpPr>
        <p:spPr>
          <a:xfrm flipV="1">
            <a:off x="2071254" y="2911343"/>
            <a:ext cx="76200" cy="228600"/>
          </a:xfrm>
          <a:prstGeom prst="line">
            <a:avLst/>
          </a:prstGeom>
        </p:spPr>
        <p:style>
          <a:lnRef idx="3">
            <a:schemeClr val="dk1"/>
          </a:lnRef>
          <a:fillRef idx="0">
            <a:schemeClr val="dk1"/>
          </a:fillRef>
          <a:effectRef idx="2">
            <a:schemeClr val="dk1"/>
          </a:effectRef>
          <a:fontRef idx="minor">
            <a:schemeClr val="tx1"/>
          </a:fontRef>
        </p:style>
      </p:cxnSp>
      <p:cxnSp>
        <p:nvCxnSpPr>
          <p:cNvPr id="59" name="Straight Connector 58"/>
          <p:cNvCxnSpPr/>
          <p:nvPr/>
        </p:nvCxnSpPr>
        <p:spPr>
          <a:xfrm>
            <a:off x="2071254" y="3139943"/>
            <a:ext cx="85646" cy="228600"/>
          </a:xfrm>
          <a:prstGeom prst="line">
            <a:avLst/>
          </a:prstGeom>
        </p:spPr>
        <p:style>
          <a:lnRef idx="3">
            <a:schemeClr val="dk1"/>
          </a:lnRef>
          <a:fillRef idx="0">
            <a:schemeClr val="dk1"/>
          </a:fillRef>
          <a:effectRef idx="2">
            <a:schemeClr val="dk1"/>
          </a:effectRef>
          <a:fontRef idx="minor">
            <a:schemeClr val="tx1"/>
          </a:fontRef>
        </p:style>
      </p:cxnSp>
      <p:cxnSp>
        <p:nvCxnSpPr>
          <p:cNvPr id="60" name="Straight Connector 59"/>
          <p:cNvCxnSpPr/>
          <p:nvPr/>
        </p:nvCxnSpPr>
        <p:spPr>
          <a:xfrm flipV="1">
            <a:off x="2682429" y="2911343"/>
            <a:ext cx="76200" cy="228600"/>
          </a:xfrm>
          <a:prstGeom prst="line">
            <a:avLst/>
          </a:prstGeom>
        </p:spPr>
        <p:style>
          <a:lnRef idx="3">
            <a:schemeClr val="dk1"/>
          </a:lnRef>
          <a:fillRef idx="0">
            <a:schemeClr val="dk1"/>
          </a:fillRef>
          <a:effectRef idx="2">
            <a:schemeClr val="dk1"/>
          </a:effectRef>
          <a:fontRef idx="minor">
            <a:schemeClr val="tx1"/>
          </a:fontRef>
        </p:style>
      </p:cxnSp>
      <p:cxnSp>
        <p:nvCxnSpPr>
          <p:cNvPr id="61" name="Straight Connector 60"/>
          <p:cNvCxnSpPr/>
          <p:nvPr/>
        </p:nvCxnSpPr>
        <p:spPr>
          <a:xfrm>
            <a:off x="2682429" y="3139943"/>
            <a:ext cx="85646" cy="228600"/>
          </a:xfrm>
          <a:prstGeom prst="line">
            <a:avLst/>
          </a:prstGeom>
        </p:spPr>
        <p:style>
          <a:lnRef idx="3">
            <a:schemeClr val="dk1"/>
          </a:lnRef>
          <a:fillRef idx="0">
            <a:schemeClr val="dk1"/>
          </a:fillRef>
          <a:effectRef idx="2">
            <a:schemeClr val="dk1"/>
          </a:effectRef>
          <a:fontRef idx="minor">
            <a:schemeClr val="tx1"/>
          </a:fontRef>
        </p:style>
      </p:cxnSp>
      <p:cxnSp>
        <p:nvCxnSpPr>
          <p:cNvPr id="62" name="Straight Connector 61"/>
          <p:cNvCxnSpPr/>
          <p:nvPr/>
        </p:nvCxnSpPr>
        <p:spPr>
          <a:xfrm>
            <a:off x="2621343" y="2911343"/>
            <a:ext cx="61086" cy="228600"/>
          </a:xfrm>
          <a:prstGeom prst="line">
            <a:avLst/>
          </a:prstGeom>
        </p:spPr>
        <p:style>
          <a:lnRef idx="3">
            <a:schemeClr val="dk1"/>
          </a:lnRef>
          <a:fillRef idx="0">
            <a:schemeClr val="dk1"/>
          </a:fillRef>
          <a:effectRef idx="2">
            <a:schemeClr val="dk1"/>
          </a:effectRef>
          <a:fontRef idx="minor">
            <a:schemeClr val="tx1"/>
          </a:fontRef>
        </p:style>
      </p:cxnSp>
      <p:cxnSp>
        <p:nvCxnSpPr>
          <p:cNvPr id="63" name="Straight Connector 62"/>
          <p:cNvCxnSpPr/>
          <p:nvPr/>
        </p:nvCxnSpPr>
        <p:spPr>
          <a:xfrm flipV="1">
            <a:off x="2606229" y="3142147"/>
            <a:ext cx="76200" cy="228600"/>
          </a:xfrm>
          <a:prstGeom prst="line">
            <a:avLst/>
          </a:prstGeom>
        </p:spPr>
        <p:style>
          <a:lnRef idx="3">
            <a:schemeClr val="dk1"/>
          </a:lnRef>
          <a:fillRef idx="0">
            <a:schemeClr val="dk1"/>
          </a:fillRef>
          <a:effectRef idx="2">
            <a:schemeClr val="dk1"/>
          </a:effectRef>
          <a:fontRef idx="minor">
            <a:schemeClr val="tx1"/>
          </a:fontRef>
        </p:style>
      </p:cxnSp>
      <p:cxnSp>
        <p:nvCxnSpPr>
          <p:cNvPr id="64" name="Straight Connector 63"/>
          <p:cNvCxnSpPr/>
          <p:nvPr/>
        </p:nvCxnSpPr>
        <p:spPr>
          <a:xfrm flipV="1">
            <a:off x="3291714" y="2894654"/>
            <a:ext cx="76200" cy="228600"/>
          </a:xfrm>
          <a:prstGeom prst="line">
            <a:avLst/>
          </a:prstGeom>
        </p:spPr>
        <p:style>
          <a:lnRef idx="3">
            <a:schemeClr val="dk1"/>
          </a:lnRef>
          <a:fillRef idx="0">
            <a:schemeClr val="dk1"/>
          </a:fillRef>
          <a:effectRef idx="2">
            <a:schemeClr val="dk1"/>
          </a:effectRef>
          <a:fontRef idx="minor">
            <a:schemeClr val="tx1"/>
          </a:fontRef>
        </p:style>
      </p:cxnSp>
      <p:cxnSp>
        <p:nvCxnSpPr>
          <p:cNvPr id="65" name="Straight Connector 64"/>
          <p:cNvCxnSpPr/>
          <p:nvPr/>
        </p:nvCxnSpPr>
        <p:spPr>
          <a:xfrm>
            <a:off x="3291714" y="3123254"/>
            <a:ext cx="85646" cy="228600"/>
          </a:xfrm>
          <a:prstGeom prst="line">
            <a:avLst/>
          </a:prstGeom>
        </p:spPr>
        <p:style>
          <a:lnRef idx="3">
            <a:schemeClr val="dk1"/>
          </a:lnRef>
          <a:fillRef idx="0">
            <a:schemeClr val="dk1"/>
          </a:fillRef>
          <a:effectRef idx="2">
            <a:schemeClr val="dk1"/>
          </a:effectRef>
          <a:fontRef idx="minor">
            <a:schemeClr val="tx1"/>
          </a:fontRef>
        </p:style>
      </p:cxnSp>
      <p:cxnSp>
        <p:nvCxnSpPr>
          <p:cNvPr id="66" name="Straight Connector 65"/>
          <p:cNvCxnSpPr/>
          <p:nvPr/>
        </p:nvCxnSpPr>
        <p:spPr>
          <a:xfrm>
            <a:off x="3230628" y="2894654"/>
            <a:ext cx="61086" cy="228600"/>
          </a:xfrm>
          <a:prstGeom prst="line">
            <a:avLst/>
          </a:prstGeom>
        </p:spPr>
        <p:style>
          <a:lnRef idx="3">
            <a:schemeClr val="dk1"/>
          </a:lnRef>
          <a:fillRef idx="0">
            <a:schemeClr val="dk1"/>
          </a:fillRef>
          <a:effectRef idx="2">
            <a:schemeClr val="dk1"/>
          </a:effectRef>
          <a:fontRef idx="minor">
            <a:schemeClr val="tx1"/>
          </a:fontRef>
        </p:style>
      </p:cxnSp>
      <p:cxnSp>
        <p:nvCxnSpPr>
          <p:cNvPr id="67" name="Straight Connector 66"/>
          <p:cNvCxnSpPr/>
          <p:nvPr/>
        </p:nvCxnSpPr>
        <p:spPr>
          <a:xfrm flipV="1">
            <a:off x="3215514" y="3125458"/>
            <a:ext cx="76200" cy="228600"/>
          </a:xfrm>
          <a:prstGeom prst="line">
            <a:avLst/>
          </a:prstGeom>
        </p:spPr>
        <p:style>
          <a:lnRef idx="3">
            <a:schemeClr val="dk1"/>
          </a:lnRef>
          <a:fillRef idx="0">
            <a:schemeClr val="dk1"/>
          </a:fillRef>
          <a:effectRef idx="2">
            <a:schemeClr val="dk1"/>
          </a:effectRef>
          <a:fontRef idx="minor">
            <a:schemeClr val="tx1"/>
          </a:fontRef>
        </p:style>
      </p:cxnSp>
      <p:cxnSp>
        <p:nvCxnSpPr>
          <p:cNvPr id="68" name="Straight Connector 67"/>
          <p:cNvCxnSpPr/>
          <p:nvPr/>
        </p:nvCxnSpPr>
        <p:spPr>
          <a:xfrm>
            <a:off x="2156900" y="2911343"/>
            <a:ext cx="449329" cy="0"/>
          </a:xfrm>
          <a:prstGeom prst="line">
            <a:avLst/>
          </a:prstGeom>
        </p:spPr>
        <p:style>
          <a:lnRef idx="3">
            <a:schemeClr val="dk1"/>
          </a:lnRef>
          <a:fillRef idx="0">
            <a:schemeClr val="dk1"/>
          </a:fillRef>
          <a:effectRef idx="2">
            <a:schemeClr val="dk1"/>
          </a:effectRef>
          <a:fontRef idx="minor">
            <a:schemeClr val="tx1"/>
          </a:fontRef>
        </p:style>
      </p:cxnSp>
      <p:cxnSp>
        <p:nvCxnSpPr>
          <p:cNvPr id="69" name="Straight Connector 68"/>
          <p:cNvCxnSpPr/>
          <p:nvPr/>
        </p:nvCxnSpPr>
        <p:spPr>
          <a:xfrm>
            <a:off x="2156900" y="3370747"/>
            <a:ext cx="449329" cy="0"/>
          </a:xfrm>
          <a:prstGeom prst="line">
            <a:avLst/>
          </a:prstGeom>
        </p:spPr>
        <p:style>
          <a:lnRef idx="3">
            <a:schemeClr val="dk1"/>
          </a:lnRef>
          <a:fillRef idx="0">
            <a:schemeClr val="dk1"/>
          </a:fillRef>
          <a:effectRef idx="2">
            <a:schemeClr val="dk1"/>
          </a:effectRef>
          <a:fontRef idx="minor">
            <a:schemeClr val="tx1"/>
          </a:fontRef>
        </p:style>
      </p:cxnSp>
      <p:cxnSp>
        <p:nvCxnSpPr>
          <p:cNvPr id="70" name="Straight Connector 69"/>
          <p:cNvCxnSpPr/>
          <p:nvPr/>
        </p:nvCxnSpPr>
        <p:spPr>
          <a:xfrm>
            <a:off x="2768075" y="2911343"/>
            <a:ext cx="449329" cy="0"/>
          </a:xfrm>
          <a:prstGeom prst="line">
            <a:avLst/>
          </a:prstGeom>
        </p:spPr>
        <p:style>
          <a:lnRef idx="3">
            <a:schemeClr val="dk1"/>
          </a:lnRef>
          <a:fillRef idx="0">
            <a:schemeClr val="dk1"/>
          </a:fillRef>
          <a:effectRef idx="2">
            <a:schemeClr val="dk1"/>
          </a:effectRef>
          <a:fontRef idx="minor">
            <a:schemeClr val="tx1"/>
          </a:fontRef>
        </p:style>
      </p:cxnSp>
      <p:cxnSp>
        <p:nvCxnSpPr>
          <p:cNvPr id="71" name="Straight Connector 70"/>
          <p:cNvCxnSpPr/>
          <p:nvPr/>
        </p:nvCxnSpPr>
        <p:spPr>
          <a:xfrm>
            <a:off x="2758629" y="3368543"/>
            <a:ext cx="449329" cy="0"/>
          </a:xfrm>
          <a:prstGeom prst="line">
            <a:avLst/>
          </a:prstGeom>
        </p:spPr>
        <p:style>
          <a:lnRef idx="3">
            <a:schemeClr val="dk1"/>
          </a:lnRef>
          <a:fillRef idx="0">
            <a:schemeClr val="dk1"/>
          </a:fillRef>
          <a:effectRef idx="2">
            <a:schemeClr val="dk1"/>
          </a:effectRef>
          <a:fontRef idx="minor">
            <a:schemeClr val="tx1"/>
          </a:fontRef>
        </p:style>
      </p:cxnSp>
      <p:cxnSp>
        <p:nvCxnSpPr>
          <p:cNvPr id="72" name="Straight Connector 71"/>
          <p:cNvCxnSpPr/>
          <p:nvPr/>
        </p:nvCxnSpPr>
        <p:spPr>
          <a:xfrm flipV="1">
            <a:off x="3377360" y="2911343"/>
            <a:ext cx="249697" cy="1260"/>
          </a:xfrm>
          <a:prstGeom prst="line">
            <a:avLst/>
          </a:prstGeom>
          <a:ln>
            <a:prstDash val="sysDot"/>
          </a:ln>
        </p:spPr>
        <p:style>
          <a:lnRef idx="2">
            <a:schemeClr val="dk1"/>
          </a:lnRef>
          <a:fillRef idx="0">
            <a:schemeClr val="dk1"/>
          </a:fillRef>
          <a:effectRef idx="1">
            <a:schemeClr val="dk1"/>
          </a:effectRef>
          <a:fontRef idx="minor">
            <a:schemeClr val="tx1"/>
          </a:fontRef>
        </p:style>
      </p:cxnSp>
      <p:cxnSp>
        <p:nvCxnSpPr>
          <p:cNvPr id="73" name="Straight Connector 72"/>
          <p:cNvCxnSpPr/>
          <p:nvPr/>
        </p:nvCxnSpPr>
        <p:spPr>
          <a:xfrm flipV="1">
            <a:off x="3367914" y="3351854"/>
            <a:ext cx="335343" cy="3464"/>
          </a:xfrm>
          <a:prstGeom prst="line">
            <a:avLst/>
          </a:prstGeom>
          <a:ln>
            <a:prstDash val="sysDot"/>
          </a:ln>
        </p:spPr>
        <p:style>
          <a:lnRef idx="2">
            <a:schemeClr val="dk1"/>
          </a:lnRef>
          <a:fillRef idx="0">
            <a:schemeClr val="dk1"/>
          </a:fillRef>
          <a:effectRef idx="1">
            <a:schemeClr val="dk1"/>
          </a:effectRef>
          <a:fontRef idx="minor">
            <a:schemeClr val="tx1"/>
          </a:fontRef>
        </p:style>
      </p:cxnSp>
      <p:sp>
        <p:nvSpPr>
          <p:cNvPr id="74" name="TextBox 73"/>
          <p:cNvSpPr txBox="1"/>
          <p:nvPr/>
        </p:nvSpPr>
        <p:spPr>
          <a:xfrm>
            <a:off x="777760" y="1582584"/>
            <a:ext cx="639919" cy="369332"/>
          </a:xfrm>
          <a:prstGeom prst="rect">
            <a:avLst/>
          </a:prstGeom>
          <a:noFill/>
        </p:spPr>
        <p:txBody>
          <a:bodyPr wrap="none" rtlCol="0">
            <a:spAutoFit/>
          </a:bodyPr>
          <a:lstStyle/>
          <a:p>
            <a:r>
              <a:rPr lang="en-US" b="1" dirty="0" smtClean="0"/>
              <a:t>SCLK</a:t>
            </a:r>
            <a:endParaRPr lang="en-US" b="1" dirty="0"/>
          </a:p>
        </p:txBody>
      </p:sp>
      <p:sp>
        <p:nvSpPr>
          <p:cNvPr id="75" name="TextBox 74"/>
          <p:cNvSpPr txBox="1"/>
          <p:nvPr/>
        </p:nvSpPr>
        <p:spPr>
          <a:xfrm>
            <a:off x="740903" y="2179738"/>
            <a:ext cx="712054" cy="369332"/>
          </a:xfrm>
          <a:prstGeom prst="rect">
            <a:avLst/>
          </a:prstGeom>
          <a:noFill/>
        </p:spPr>
        <p:txBody>
          <a:bodyPr wrap="none" rtlCol="0">
            <a:spAutoFit/>
          </a:bodyPr>
          <a:lstStyle/>
          <a:p>
            <a:r>
              <a:rPr lang="en-US" b="1" dirty="0" smtClean="0"/>
              <a:t>MOSI</a:t>
            </a:r>
            <a:endParaRPr lang="en-US" b="1" dirty="0"/>
          </a:p>
        </p:txBody>
      </p:sp>
      <p:sp>
        <p:nvSpPr>
          <p:cNvPr id="76" name="TextBox 75"/>
          <p:cNvSpPr txBox="1"/>
          <p:nvPr/>
        </p:nvSpPr>
        <p:spPr>
          <a:xfrm>
            <a:off x="777760" y="2957481"/>
            <a:ext cx="712054" cy="369332"/>
          </a:xfrm>
          <a:prstGeom prst="rect">
            <a:avLst/>
          </a:prstGeom>
          <a:noFill/>
        </p:spPr>
        <p:txBody>
          <a:bodyPr wrap="none" rtlCol="0">
            <a:spAutoFit/>
          </a:bodyPr>
          <a:lstStyle/>
          <a:p>
            <a:r>
              <a:rPr lang="en-US" b="1" dirty="0" smtClean="0"/>
              <a:t>MISO</a:t>
            </a:r>
            <a:endParaRPr lang="en-US" b="1" dirty="0"/>
          </a:p>
        </p:txBody>
      </p:sp>
      <p:cxnSp>
        <p:nvCxnSpPr>
          <p:cNvPr id="78" name="Straight Connector 77"/>
          <p:cNvCxnSpPr/>
          <p:nvPr/>
        </p:nvCxnSpPr>
        <p:spPr>
          <a:xfrm>
            <a:off x="2116438" y="1409384"/>
            <a:ext cx="7085" cy="2362200"/>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2720529" y="1409384"/>
            <a:ext cx="23615" cy="2393076"/>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2431472" y="1409384"/>
            <a:ext cx="0" cy="2364720"/>
          </a:xfrm>
          <a:prstGeom prst="line">
            <a:avLst/>
          </a:prstGeom>
          <a:ln>
            <a:solidFill>
              <a:schemeClr val="accent2">
                <a:lumMod val="60000"/>
                <a:lumOff val="4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3019818" y="1409384"/>
            <a:ext cx="14169" cy="2393076"/>
          </a:xfrm>
          <a:prstGeom prst="line">
            <a:avLst/>
          </a:prstGeom>
          <a:ln>
            <a:solidFill>
              <a:schemeClr val="accent2">
                <a:lumMod val="60000"/>
                <a:lumOff val="40000"/>
              </a:schemeClr>
            </a:solidFill>
            <a:prstDash val="dash"/>
          </a:ln>
        </p:spPr>
        <p:style>
          <a:lnRef idx="2">
            <a:schemeClr val="accent1"/>
          </a:lnRef>
          <a:fillRef idx="0">
            <a:schemeClr val="accent1"/>
          </a:fillRef>
          <a:effectRef idx="1">
            <a:schemeClr val="accent1"/>
          </a:effectRef>
          <a:fontRef idx="minor">
            <a:schemeClr val="tx1"/>
          </a:fontRef>
        </p:style>
      </p:cxnSp>
      <p:sp>
        <p:nvSpPr>
          <p:cNvPr id="82" name="TextBox 81"/>
          <p:cNvSpPr txBox="1"/>
          <p:nvPr/>
        </p:nvSpPr>
        <p:spPr>
          <a:xfrm>
            <a:off x="451451" y="3686179"/>
            <a:ext cx="1509515" cy="769441"/>
          </a:xfrm>
          <a:prstGeom prst="rect">
            <a:avLst/>
          </a:prstGeom>
          <a:noFill/>
        </p:spPr>
        <p:txBody>
          <a:bodyPr wrap="square" rtlCol="0">
            <a:spAutoFit/>
          </a:bodyPr>
          <a:lstStyle/>
          <a:p>
            <a:r>
              <a:rPr lang="en-US" sz="1100" b="1" dirty="0" smtClean="0">
                <a:solidFill>
                  <a:schemeClr val="tx2">
                    <a:lumMod val="60000"/>
                    <a:lumOff val="40000"/>
                  </a:schemeClr>
                </a:solidFill>
              </a:rPr>
              <a:t>On falling edge of SCLK Master and Slave both set the data bit on MOSI or MISO line</a:t>
            </a:r>
            <a:endParaRPr lang="en-US" sz="1100" b="1" dirty="0">
              <a:solidFill>
                <a:schemeClr val="tx2">
                  <a:lumMod val="60000"/>
                  <a:lumOff val="40000"/>
                </a:schemeClr>
              </a:solidFill>
            </a:endParaRPr>
          </a:p>
        </p:txBody>
      </p:sp>
      <p:sp>
        <p:nvSpPr>
          <p:cNvPr id="87" name="TextBox 86"/>
          <p:cNvSpPr txBox="1"/>
          <p:nvPr/>
        </p:nvSpPr>
        <p:spPr>
          <a:xfrm>
            <a:off x="900545" y="4642531"/>
            <a:ext cx="1509515" cy="1107996"/>
          </a:xfrm>
          <a:prstGeom prst="rect">
            <a:avLst/>
          </a:prstGeom>
          <a:noFill/>
        </p:spPr>
        <p:txBody>
          <a:bodyPr wrap="square" rtlCol="0">
            <a:spAutoFit/>
          </a:bodyPr>
          <a:lstStyle/>
          <a:p>
            <a:r>
              <a:rPr lang="en-US" sz="1100" b="1" dirty="0" smtClean="0">
                <a:solidFill>
                  <a:schemeClr val="accent2">
                    <a:lumMod val="75000"/>
                  </a:schemeClr>
                </a:solidFill>
              </a:rPr>
              <a:t>On rising edge of SCLK Master and Slave both read the state of MOSI or MISO line and shift the data in the shift register</a:t>
            </a:r>
            <a:endParaRPr lang="en-US" sz="1100" b="1" dirty="0">
              <a:solidFill>
                <a:schemeClr val="accent2">
                  <a:lumMod val="75000"/>
                </a:schemeClr>
              </a:solidFill>
            </a:endParaRPr>
          </a:p>
        </p:txBody>
      </p:sp>
      <p:sp>
        <p:nvSpPr>
          <p:cNvPr id="88" name="TextBox 87"/>
          <p:cNvSpPr txBox="1"/>
          <p:nvPr/>
        </p:nvSpPr>
        <p:spPr>
          <a:xfrm>
            <a:off x="2508302" y="4038600"/>
            <a:ext cx="1509515" cy="938719"/>
          </a:xfrm>
          <a:prstGeom prst="rect">
            <a:avLst/>
          </a:prstGeom>
          <a:noFill/>
        </p:spPr>
        <p:txBody>
          <a:bodyPr wrap="square" rtlCol="0">
            <a:spAutoFit/>
          </a:bodyPr>
          <a:lstStyle/>
          <a:p>
            <a:r>
              <a:rPr lang="en-US" sz="1100" b="1" dirty="0" smtClean="0">
                <a:solidFill>
                  <a:schemeClr val="tx2">
                    <a:lumMod val="60000"/>
                    <a:lumOff val="40000"/>
                  </a:schemeClr>
                </a:solidFill>
              </a:rPr>
              <a:t>On next falling edge of SCLK Master and Slave both set the next data bit on MOSI or MISO line</a:t>
            </a:r>
            <a:endParaRPr lang="en-US" sz="1100" b="1" dirty="0">
              <a:solidFill>
                <a:schemeClr val="tx2">
                  <a:lumMod val="60000"/>
                  <a:lumOff val="40000"/>
                </a:schemeClr>
              </a:solidFill>
            </a:endParaRPr>
          </a:p>
        </p:txBody>
      </p:sp>
      <p:cxnSp>
        <p:nvCxnSpPr>
          <p:cNvPr id="90" name="Straight Arrow Connector 89"/>
          <p:cNvCxnSpPr/>
          <p:nvPr/>
        </p:nvCxnSpPr>
        <p:spPr>
          <a:xfrm flipV="1">
            <a:off x="1752600" y="3686179"/>
            <a:ext cx="318654" cy="1162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V="1">
            <a:off x="2147454" y="3744319"/>
            <a:ext cx="284018" cy="89821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94" name="Straight Arrow Connector 93"/>
          <p:cNvCxnSpPr/>
          <p:nvPr/>
        </p:nvCxnSpPr>
        <p:spPr>
          <a:xfrm flipH="1" flipV="1">
            <a:off x="2777521" y="3802460"/>
            <a:ext cx="205772" cy="26843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6" name="TextBox 95"/>
          <p:cNvSpPr txBox="1"/>
          <p:nvPr/>
        </p:nvSpPr>
        <p:spPr>
          <a:xfrm>
            <a:off x="3406800" y="4813822"/>
            <a:ext cx="1509515" cy="600164"/>
          </a:xfrm>
          <a:prstGeom prst="rect">
            <a:avLst/>
          </a:prstGeom>
          <a:noFill/>
        </p:spPr>
        <p:txBody>
          <a:bodyPr wrap="square" rtlCol="0">
            <a:spAutoFit/>
          </a:bodyPr>
          <a:lstStyle/>
          <a:p>
            <a:r>
              <a:rPr lang="en-US" sz="1100" b="1" dirty="0" smtClean="0">
                <a:solidFill>
                  <a:schemeClr val="accent2">
                    <a:lumMod val="75000"/>
                  </a:schemeClr>
                </a:solidFill>
              </a:rPr>
              <a:t>On rising edge of SCLK next bit is sampled by Master and Slave</a:t>
            </a:r>
            <a:endParaRPr lang="en-US" sz="1100" b="1" dirty="0">
              <a:solidFill>
                <a:schemeClr val="accent2">
                  <a:lumMod val="75000"/>
                </a:schemeClr>
              </a:solidFill>
            </a:endParaRPr>
          </a:p>
        </p:txBody>
      </p:sp>
      <p:sp>
        <p:nvSpPr>
          <p:cNvPr id="97" name="Arc 96"/>
          <p:cNvSpPr/>
          <p:nvPr/>
        </p:nvSpPr>
        <p:spPr>
          <a:xfrm>
            <a:off x="3263060" y="3686179"/>
            <a:ext cx="1004140" cy="2257421"/>
          </a:xfrm>
          <a:prstGeom prst="arc">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cxnSp>
        <p:nvCxnSpPr>
          <p:cNvPr id="99" name="Straight Arrow Connector 98"/>
          <p:cNvCxnSpPr/>
          <p:nvPr/>
        </p:nvCxnSpPr>
        <p:spPr>
          <a:xfrm flipH="1">
            <a:off x="3124200" y="3686179"/>
            <a:ext cx="64093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pic>
        <p:nvPicPr>
          <p:cNvPr id="101" name="Picture 10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87402" y="1511827"/>
            <a:ext cx="3923198" cy="3629971"/>
          </a:xfrm>
          <a:prstGeom prst="rect">
            <a:avLst/>
          </a:prstGeom>
        </p:spPr>
      </p:pic>
      <p:sp>
        <p:nvSpPr>
          <p:cNvPr id="102" name="TextBox 101"/>
          <p:cNvSpPr txBox="1"/>
          <p:nvPr/>
        </p:nvSpPr>
        <p:spPr>
          <a:xfrm>
            <a:off x="5943600" y="5275486"/>
            <a:ext cx="1197379" cy="276999"/>
          </a:xfrm>
          <a:prstGeom prst="rect">
            <a:avLst/>
          </a:prstGeom>
          <a:noFill/>
        </p:spPr>
        <p:txBody>
          <a:bodyPr wrap="none" rtlCol="0">
            <a:spAutoFit/>
          </a:bodyPr>
          <a:lstStyle/>
          <a:p>
            <a:r>
              <a:rPr lang="en-US" sz="1200" b="1" dirty="0" smtClean="0"/>
              <a:t>MSB or LSB first</a:t>
            </a:r>
            <a:endParaRPr lang="en-US" sz="1200" b="1" dirty="0"/>
          </a:p>
        </p:txBody>
      </p:sp>
      <p:sp>
        <p:nvSpPr>
          <p:cNvPr id="103" name="TextBox 102"/>
          <p:cNvSpPr txBox="1"/>
          <p:nvPr/>
        </p:nvSpPr>
        <p:spPr>
          <a:xfrm>
            <a:off x="5945042" y="5550557"/>
            <a:ext cx="2391873" cy="276999"/>
          </a:xfrm>
          <a:prstGeom prst="rect">
            <a:avLst/>
          </a:prstGeom>
          <a:noFill/>
        </p:spPr>
        <p:txBody>
          <a:bodyPr wrap="none" rtlCol="0">
            <a:spAutoFit/>
          </a:bodyPr>
          <a:lstStyle/>
          <a:p>
            <a:r>
              <a:rPr lang="en-US" sz="1200" b="1" dirty="0" smtClean="0"/>
              <a:t>Full duplex or command-response </a:t>
            </a:r>
            <a:endParaRPr lang="en-US" sz="1200" b="1" dirty="0"/>
          </a:p>
        </p:txBody>
      </p:sp>
      <p:sp>
        <p:nvSpPr>
          <p:cNvPr id="77" name="TextBox 76"/>
          <p:cNvSpPr txBox="1"/>
          <p:nvPr/>
        </p:nvSpPr>
        <p:spPr>
          <a:xfrm>
            <a:off x="0" y="307319"/>
            <a:ext cx="9144000" cy="369332"/>
          </a:xfrm>
          <a:prstGeom prst="rect">
            <a:avLst/>
          </a:prstGeom>
          <a:noFill/>
        </p:spPr>
        <p:txBody>
          <a:bodyPr wrap="square" rtlCol="0">
            <a:spAutoFit/>
          </a:bodyPr>
          <a:lstStyle/>
          <a:p>
            <a:pPr algn="ctr"/>
            <a:r>
              <a:rPr lang="en-US" b="1" dirty="0" smtClean="0"/>
              <a:t>Serial Interfaces</a:t>
            </a:r>
            <a:endParaRPr lang="en-US" b="1" dirty="0"/>
          </a:p>
        </p:txBody>
      </p:sp>
    </p:spTree>
    <p:extLst>
      <p:ext uri="{BB962C8B-B14F-4D97-AF65-F5344CB8AC3E}">
        <p14:creationId xmlns:p14="http://schemas.microsoft.com/office/powerpoint/2010/main" val="3011328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381000" y="761999"/>
            <a:ext cx="8229600" cy="584775"/>
          </a:xfrm>
          <a:prstGeom prst="rect">
            <a:avLst/>
          </a:prstGeom>
        </p:spPr>
        <p:txBody>
          <a:bodyPr wrap="square">
            <a:spAutoFit/>
          </a:bodyPr>
          <a:lstStyle/>
          <a:p>
            <a:r>
              <a:rPr lang="en-US" sz="1600" b="1" dirty="0" smtClean="0"/>
              <a:t>The Serial Peripheral Interface bus (SPI) </a:t>
            </a:r>
            <a:r>
              <a:rPr lang="en-US" sz="1600" dirty="0" smtClean="0"/>
              <a:t>is a synchronous serial communication interface specification used for short distance communication, primarily in embedded systems. </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 y="1447800"/>
            <a:ext cx="3457575" cy="2743200"/>
          </a:xfrm>
          <a:prstGeom prst="rect">
            <a:avLst/>
          </a:prstGeom>
        </p:spPr>
      </p:pic>
      <p:sp>
        <p:nvSpPr>
          <p:cNvPr id="5" name="TextBox 4"/>
          <p:cNvSpPr txBox="1"/>
          <p:nvPr/>
        </p:nvSpPr>
        <p:spPr>
          <a:xfrm>
            <a:off x="457200" y="4495800"/>
            <a:ext cx="3429000" cy="1015663"/>
          </a:xfrm>
          <a:prstGeom prst="rect">
            <a:avLst/>
          </a:prstGeom>
          <a:noFill/>
        </p:spPr>
        <p:txBody>
          <a:bodyPr wrap="square" rtlCol="0">
            <a:spAutoFit/>
          </a:bodyPr>
          <a:lstStyle/>
          <a:p>
            <a:pPr marL="285750" indent="-285750">
              <a:buFont typeface="Wingdings" panose="05000000000000000000" pitchFamily="2" charset="2"/>
              <a:buChar char="q"/>
            </a:pPr>
            <a:r>
              <a:rPr lang="en-US" sz="1200" b="1" dirty="0" err="1" smtClean="0"/>
              <a:t>SSx</a:t>
            </a:r>
            <a:r>
              <a:rPr lang="en-US" sz="1200" b="1" dirty="0" smtClean="0"/>
              <a:t> may be GPIO pins.</a:t>
            </a:r>
          </a:p>
          <a:p>
            <a:pPr marL="285750" indent="-285750">
              <a:buFont typeface="Wingdings" panose="05000000000000000000" pitchFamily="2" charset="2"/>
              <a:buChar char="q"/>
            </a:pPr>
            <a:r>
              <a:rPr lang="en-US" sz="1200" b="1" dirty="0" smtClean="0"/>
              <a:t>Some controllers have hardware support for slave selects.</a:t>
            </a:r>
          </a:p>
          <a:p>
            <a:pPr marL="285750" indent="-285750">
              <a:buFont typeface="Wingdings" panose="05000000000000000000" pitchFamily="2" charset="2"/>
              <a:buChar char="q"/>
            </a:pPr>
            <a:r>
              <a:rPr lang="en-US" sz="1200" b="1" dirty="0" smtClean="0"/>
              <a:t>Different speeds and/or data format may be programmed for different SS signals.</a:t>
            </a:r>
            <a:endParaRPr lang="en-US" sz="1200" b="1" dirty="0"/>
          </a:p>
        </p:txBody>
      </p:sp>
      <p:sp>
        <p:nvSpPr>
          <p:cNvPr id="7" name="Rectangle 6"/>
          <p:cNvSpPr/>
          <p:nvPr/>
        </p:nvSpPr>
        <p:spPr>
          <a:xfrm>
            <a:off x="5638800" y="1453468"/>
            <a:ext cx="1847365" cy="338554"/>
          </a:xfrm>
          <a:prstGeom prst="rect">
            <a:avLst/>
          </a:prstGeom>
        </p:spPr>
        <p:txBody>
          <a:bodyPr wrap="none">
            <a:spAutoFit/>
          </a:bodyPr>
          <a:lstStyle/>
          <a:p>
            <a:r>
              <a:rPr lang="en-US" sz="1600" b="1" dirty="0" smtClean="0"/>
              <a:t>I²S (Inter-IC Sound) </a:t>
            </a:r>
            <a:endParaRPr lang="en-US" sz="1600" b="1"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3400" y="1898073"/>
            <a:ext cx="4640856"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4565885" y="3041072"/>
            <a:ext cx="2474524" cy="307777"/>
          </a:xfrm>
          <a:prstGeom prst="rect">
            <a:avLst/>
          </a:prstGeom>
          <a:noFill/>
        </p:spPr>
        <p:txBody>
          <a:bodyPr wrap="none" rtlCol="0">
            <a:spAutoFit/>
          </a:bodyPr>
          <a:lstStyle/>
          <a:p>
            <a:r>
              <a:rPr lang="en-US" sz="1200" b="1" dirty="0" smtClean="0"/>
              <a:t>Word Select – Left or Right channel</a:t>
            </a:r>
            <a:r>
              <a:rPr lang="en-US" sz="1400" b="1" dirty="0" smtClean="0"/>
              <a:t>.</a:t>
            </a:r>
            <a:endParaRPr lang="en-US" sz="1400" b="1" dirty="0"/>
          </a:p>
        </p:txBody>
      </p:sp>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33185" y="4043639"/>
            <a:ext cx="4658594" cy="1472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4319779" y="3657600"/>
            <a:ext cx="4572000" cy="338554"/>
          </a:xfrm>
          <a:prstGeom prst="rect">
            <a:avLst/>
          </a:prstGeom>
        </p:spPr>
        <p:txBody>
          <a:bodyPr>
            <a:spAutoFit/>
          </a:bodyPr>
          <a:lstStyle/>
          <a:p>
            <a:r>
              <a:rPr lang="en-US" sz="1600" b="1" dirty="0" smtClean="0"/>
              <a:t>Time Division Multiplexed (TDM) with Frame Sync</a:t>
            </a:r>
            <a:endParaRPr lang="en-US" sz="1600" b="1" dirty="0"/>
          </a:p>
        </p:txBody>
      </p:sp>
      <p:sp>
        <p:nvSpPr>
          <p:cNvPr id="14" name="Rectangle 13"/>
          <p:cNvSpPr/>
          <p:nvPr/>
        </p:nvSpPr>
        <p:spPr>
          <a:xfrm>
            <a:off x="4276482" y="5632502"/>
            <a:ext cx="4572000" cy="646331"/>
          </a:xfrm>
          <a:prstGeom prst="rect">
            <a:avLst/>
          </a:prstGeom>
        </p:spPr>
        <p:txBody>
          <a:bodyPr>
            <a:spAutoFit/>
          </a:bodyPr>
          <a:lstStyle/>
          <a:p>
            <a:pPr marL="171450" indent="-171450">
              <a:buFont typeface="Wingdings" panose="05000000000000000000" pitchFamily="2" charset="2"/>
              <a:buChar char="§"/>
            </a:pPr>
            <a:r>
              <a:rPr lang="en-US" sz="1200" b="1" dirty="0" smtClean="0"/>
              <a:t>Suitable for a wide range of sample frequencies (fs), including 32kHz, 44.1kHz, 48kHz, 88.2kHz, 96kHz, and 192kHz</a:t>
            </a:r>
          </a:p>
          <a:p>
            <a:pPr marL="171450" indent="-171450">
              <a:buFont typeface="Wingdings" panose="05000000000000000000" pitchFamily="2" charset="2"/>
              <a:buChar char="§"/>
            </a:pPr>
            <a:r>
              <a:rPr lang="en-US" sz="1200" b="1" dirty="0" smtClean="0"/>
              <a:t>32-, 24-, 20-, 18-, 16-, and 8-bit data for mono or stereo signals</a:t>
            </a:r>
            <a:endParaRPr lang="en-US" sz="1200" b="1" dirty="0"/>
          </a:p>
        </p:txBody>
      </p:sp>
      <p:sp>
        <p:nvSpPr>
          <p:cNvPr id="13" name="TextBox 12"/>
          <p:cNvSpPr txBox="1"/>
          <p:nvPr/>
        </p:nvSpPr>
        <p:spPr>
          <a:xfrm>
            <a:off x="0" y="307319"/>
            <a:ext cx="9144000" cy="369332"/>
          </a:xfrm>
          <a:prstGeom prst="rect">
            <a:avLst/>
          </a:prstGeom>
          <a:noFill/>
        </p:spPr>
        <p:txBody>
          <a:bodyPr wrap="square" rtlCol="0">
            <a:spAutoFit/>
          </a:bodyPr>
          <a:lstStyle/>
          <a:p>
            <a:pPr algn="ctr"/>
            <a:r>
              <a:rPr lang="en-US" b="1" dirty="0" smtClean="0"/>
              <a:t>Serial Interfaces</a:t>
            </a:r>
            <a:endParaRPr lang="en-US" b="1" dirty="0"/>
          </a:p>
        </p:txBody>
      </p:sp>
    </p:spTree>
    <p:extLst>
      <p:ext uri="{BB962C8B-B14F-4D97-AF65-F5344CB8AC3E}">
        <p14:creationId xmlns:p14="http://schemas.microsoft.com/office/powerpoint/2010/main" val="1258905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 y="762000"/>
            <a:ext cx="947738" cy="1039751"/>
          </a:xfrm>
          <a:prstGeom prst="rect">
            <a:avLst/>
          </a:prstGeom>
        </p:spPr>
      </p:pic>
      <p:sp>
        <p:nvSpPr>
          <p:cNvPr id="6" name="Rectangle 5"/>
          <p:cNvSpPr/>
          <p:nvPr/>
        </p:nvSpPr>
        <p:spPr>
          <a:xfrm>
            <a:off x="1828800" y="682949"/>
            <a:ext cx="6934200" cy="1323439"/>
          </a:xfrm>
          <a:prstGeom prst="rect">
            <a:avLst/>
          </a:prstGeom>
        </p:spPr>
        <p:txBody>
          <a:bodyPr wrap="square">
            <a:spAutoFit/>
          </a:bodyPr>
          <a:lstStyle/>
          <a:p>
            <a:r>
              <a:rPr lang="en-US" sz="1600" b="1" dirty="0" smtClean="0"/>
              <a:t>I²C (Inter-Integrated Circuit)</a:t>
            </a:r>
            <a:r>
              <a:rPr lang="en-US" sz="1600" dirty="0" smtClean="0"/>
              <a:t>, pronounced </a:t>
            </a:r>
            <a:r>
              <a:rPr lang="en-US" sz="1600" b="1" dirty="0" smtClean="0"/>
              <a:t>I-squared-C</a:t>
            </a:r>
            <a:r>
              <a:rPr lang="en-US" sz="1600" dirty="0" smtClean="0"/>
              <a:t>, is a master-slave serial computer bus invented by Philips Semiconductor (now NXP Semiconductors). It is typically used for attaching lower-speed peripheral ICs to processors and microcontrollers in short-distance, intra-board communication. Alternatively I²C is spelled </a:t>
            </a:r>
            <a:r>
              <a:rPr lang="en-US" sz="1600" b="1" dirty="0" smtClean="0"/>
              <a:t>I2C</a:t>
            </a:r>
            <a:r>
              <a:rPr lang="en-US" sz="1600" dirty="0" smtClean="0"/>
              <a:t> (</a:t>
            </a:r>
            <a:r>
              <a:rPr lang="en-US" sz="1600" b="1" dirty="0" smtClean="0"/>
              <a:t>pronounced I-two-C</a:t>
            </a:r>
            <a:r>
              <a:rPr lang="en-US" sz="1600" dirty="0" smtClean="0"/>
              <a:t>) or </a:t>
            </a:r>
            <a:r>
              <a:rPr lang="en-US" sz="1600" b="1" dirty="0" smtClean="0"/>
              <a:t>IIC</a:t>
            </a:r>
            <a:r>
              <a:rPr lang="en-US" sz="1600" dirty="0" smtClean="0"/>
              <a:t> (</a:t>
            </a:r>
            <a:r>
              <a:rPr lang="en-US" sz="1600" b="1" dirty="0" smtClean="0"/>
              <a:t>pronounced I-I-C</a:t>
            </a:r>
            <a:r>
              <a:rPr lang="en-US" sz="1600" dirty="0" smtClean="0"/>
              <a:t>).</a:t>
            </a:r>
            <a:endParaRPr lang="en-US" sz="1600"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91000" y="2362200"/>
            <a:ext cx="4048125" cy="1428750"/>
          </a:xfrm>
          <a:prstGeom prst="rect">
            <a:avLst/>
          </a:prstGeom>
        </p:spPr>
      </p:pic>
      <p:sp>
        <p:nvSpPr>
          <p:cNvPr id="11" name="TextBox 10"/>
          <p:cNvSpPr txBox="1"/>
          <p:nvPr/>
        </p:nvSpPr>
        <p:spPr>
          <a:xfrm>
            <a:off x="561739" y="2337010"/>
            <a:ext cx="2998879" cy="4339650"/>
          </a:xfrm>
          <a:prstGeom prst="rect">
            <a:avLst/>
          </a:prstGeom>
          <a:noFill/>
        </p:spPr>
        <p:txBody>
          <a:bodyPr wrap="square" rtlCol="0">
            <a:spAutoFit/>
          </a:bodyPr>
          <a:lstStyle/>
          <a:p>
            <a:pPr marL="171450" indent="-171450">
              <a:buFont typeface="Wingdings" panose="05000000000000000000" pitchFamily="2" charset="2"/>
              <a:buChar char="q"/>
            </a:pPr>
            <a:r>
              <a:rPr lang="en-US" sz="1200" dirty="0" smtClean="0"/>
              <a:t>Master-Slave</a:t>
            </a:r>
          </a:p>
          <a:p>
            <a:pPr marL="171450" indent="-171450">
              <a:buFont typeface="Wingdings" panose="05000000000000000000" pitchFamily="2" charset="2"/>
              <a:buChar char="q"/>
            </a:pPr>
            <a:r>
              <a:rPr lang="en-US" sz="1200" dirty="0"/>
              <a:t>T</a:t>
            </a:r>
            <a:r>
              <a:rPr lang="en-US" sz="1200" dirty="0" smtClean="0"/>
              <a:t>wo bidirectional lines, </a:t>
            </a:r>
            <a:r>
              <a:rPr lang="en-US" sz="1200" b="1" dirty="0" smtClean="0"/>
              <a:t>Serial Data Line (SDA)</a:t>
            </a:r>
            <a:r>
              <a:rPr lang="en-US" sz="1200" dirty="0" smtClean="0"/>
              <a:t> and </a:t>
            </a:r>
            <a:r>
              <a:rPr lang="en-US" sz="1200" b="1" dirty="0" smtClean="0"/>
              <a:t>Serial Clock Line (SCL)</a:t>
            </a:r>
          </a:p>
          <a:p>
            <a:pPr marL="171450" indent="-171450">
              <a:buFont typeface="Wingdings" panose="05000000000000000000" pitchFamily="2" charset="2"/>
              <a:buChar char="q"/>
            </a:pPr>
            <a:r>
              <a:rPr lang="en-US" sz="1200" dirty="0" smtClean="0"/>
              <a:t>Typically 100 kb/s, 400 kb/s (up to 1Mb/s in latest revisions)</a:t>
            </a:r>
          </a:p>
          <a:p>
            <a:pPr marL="171450" indent="-171450">
              <a:buFont typeface="Wingdings" panose="05000000000000000000" pitchFamily="2" charset="2"/>
              <a:buChar char="q"/>
            </a:pPr>
            <a:r>
              <a:rPr lang="en-US" sz="1200" b="1" dirty="0" smtClean="0"/>
              <a:t>Master node </a:t>
            </a:r>
            <a:r>
              <a:rPr lang="en-US" sz="1200" dirty="0" smtClean="0"/>
              <a:t>– node that generates the clock and initiates communication with slaves</a:t>
            </a:r>
          </a:p>
          <a:p>
            <a:pPr marL="171450" indent="-171450">
              <a:buFont typeface="Wingdings" panose="05000000000000000000" pitchFamily="2" charset="2"/>
              <a:buChar char="q"/>
            </a:pPr>
            <a:r>
              <a:rPr lang="en-US" sz="1200" b="1" dirty="0" smtClean="0"/>
              <a:t>Slave node </a:t>
            </a:r>
            <a:r>
              <a:rPr lang="en-US" sz="1200" dirty="0" smtClean="0"/>
              <a:t>– node that receives the clock and responds when addressed by the master</a:t>
            </a:r>
          </a:p>
          <a:p>
            <a:pPr marL="171450" indent="-171450">
              <a:buFont typeface="Wingdings" panose="05000000000000000000" pitchFamily="2" charset="2"/>
              <a:buChar char="q"/>
            </a:pPr>
            <a:r>
              <a:rPr lang="en-US" sz="1200" dirty="0" smtClean="0"/>
              <a:t>7 or 10 bit address.</a:t>
            </a:r>
          </a:p>
          <a:p>
            <a:pPr marL="171450" indent="-171450">
              <a:buFont typeface="Wingdings" panose="05000000000000000000" pitchFamily="2" charset="2"/>
              <a:buChar char="q"/>
            </a:pPr>
            <a:r>
              <a:rPr lang="en-US" sz="1200" dirty="0" smtClean="0"/>
              <a:t>Typical applications: </a:t>
            </a:r>
          </a:p>
          <a:p>
            <a:pPr marL="628650" lvl="1" indent="-171450">
              <a:buFont typeface="Wingdings" panose="05000000000000000000" pitchFamily="2" charset="2"/>
              <a:buChar char="§"/>
            </a:pPr>
            <a:r>
              <a:rPr lang="en-US" sz="1200" dirty="0" smtClean="0"/>
              <a:t>Low and medium speed ADCs and DACs.</a:t>
            </a:r>
          </a:p>
          <a:p>
            <a:pPr marL="628650" lvl="1" indent="-171450">
              <a:buFont typeface="Wingdings" panose="05000000000000000000" pitchFamily="2" charset="2"/>
              <a:buChar char="§"/>
            </a:pPr>
            <a:r>
              <a:rPr lang="en-US" sz="1200" dirty="0" smtClean="0"/>
              <a:t>EEPROM Memory.</a:t>
            </a:r>
          </a:p>
          <a:p>
            <a:pPr marL="628650" lvl="1" indent="-171450">
              <a:buFont typeface="Wingdings" panose="05000000000000000000" pitchFamily="2" charset="2"/>
              <a:buChar char="§"/>
            </a:pPr>
            <a:r>
              <a:rPr lang="en-US" sz="1200" dirty="0" smtClean="0"/>
              <a:t>I/O registers.</a:t>
            </a:r>
          </a:p>
          <a:p>
            <a:pPr marL="628650" lvl="1" indent="-171450">
              <a:buFont typeface="Wingdings" panose="05000000000000000000" pitchFamily="2" charset="2"/>
              <a:buChar char="§"/>
            </a:pPr>
            <a:r>
              <a:rPr lang="en-US" sz="1200" dirty="0" smtClean="0"/>
              <a:t>Clock generators</a:t>
            </a:r>
          </a:p>
          <a:p>
            <a:pPr marL="628650" lvl="1" indent="-171450">
              <a:buFont typeface="Wingdings" panose="05000000000000000000" pitchFamily="2" charset="2"/>
              <a:buChar char="§"/>
            </a:pPr>
            <a:r>
              <a:rPr lang="en-US" sz="1200" dirty="0" smtClean="0"/>
              <a:t>Battery chargers/monitors</a:t>
            </a:r>
          </a:p>
          <a:p>
            <a:pPr marL="628650" lvl="1" indent="-171450">
              <a:buFont typeface="Wingdings" panose="05000000000000000000" pitchFamily="2" charset="2"/>
              <a:buChar char="§"/>
            </a:pPr>
            <a:r>
              <a:rPr lang="en-US" sz="1200" dirty="0" smtClean="0"/>
              <a:t>Real-time clocks</a:t>
            </a:r>
          </a:p>
          <a:p>
            <a:pPr marL="628650" lvl="1" indent="-171450">
              <a:buFont typeface="Wingdings" panose="05000000000000000000" pitchFamily="2" charset="2"/>
              <a:buChar char="§"/>
            </a:pPr>
            <a:r>
              <a:rPr lang="en-US" sz="1200" dirty="0" smtClean="0"/>
              <a:t>Sensors (accelerometers, gyros, etc.)</a:t>
            </a:r>
          </a:p>
          <a:p>
            <a:pPr marL="171450" indent="-171450">
              <a:buFont typeface="Wingdings" panose="05000000000000000000" pitchFamily="2" charset="2"/>
              <a:buChar char="§"/>
            </a:pPr>
            <a:endParaRPr lang="en-US" sz="1200" dirty="0"/>
          </a:p>
        </p:txBody>
      </p:sp>
      <p:sp>
        <p:nvSpPr>
          <p:cNvPr id="7" name="TextBox 6"/>
          <p:cNvSpPr txBox="1"/>
          <p:nvPr/>
        </p:nvSpPr>
        <p:spPr>
          <a:xfrm>
            <a:off x="0" y="307319"/>
            <a:ext cx="9144000" cy="369332"/>
          </a:xfrm>
          <a:prstGeom prst="rect">
            <a:avLst/>
          </a:prstGeom>
          <a:noFill/>
        </p:spPr>
        <p:txBody>
          <a:bodyPr wrap="square" rtlCol="0">
            <a:spAutoFit/>
          </a:bodyPr>
          <a:lstStyle/>
          <a:p>
            <a:pPr algn="ctr"/>
            <a:r>
              <a:rPr lang="en-US" b="1" dirty="0" smtClean="0"/>
              <a:t>Serial Interfaces</a:t>
            </a:r>
            <a:endParaRPr lang="en-US" b="1" dirty="0"/>
          </a:p>
        </p:txBody>
      </p:sp>
    </p:spTree>
    <p:extLst>
      <p:ext uri="{BB962C8B-B14F-4D97-AF65-F5344CB8AC3E}">
        <p14:creationId xmlns:p14="http://schemas.microsoft.com/office/powerpoint/2010/main" val="1990445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 y="762000"/>
            <a:ext cx="947738" cy="1039751"/>
          </a:xfrm>
          <a:prstGeom prst="rect">
            <a:avLst/>
          </a:prstGeom>
        </p:spPr>
      </p:pic>
      <p:sp>
        <p:nvSpPr>
          <p:cNvPr id="6" name="Rectangle 5"/>
          <p:cNvSpPr/>
          <p:nvPr/>
        </p:nvSpPr>
        <p:spPr>
          <a:xfrm>
            <a:off x="1828800" y="682949"/>
            <a:ext cx="6934200" cy="1323439"/>
          </a:xfrm>
          <a:prstGeom prst="rect">
            <a:avLst/>
          </a:prstGeom>
        </p:spPr>
        <p:txBody>
          <a:bodyPr wrap="square">
            <a:spAutoFit/>
          </a:bodyPr>
          <a:lstStyle/>
          <a:p>
            <a:r>
              <a:rPr lang="en-US" sz="1600" b="1" dirty="0" smtClean="0"/>
              <a:t>I²C (Inter-Integrated Circuit)</a:t>
            </a:r>
            <a:r>
              <a:rPr lang="en-US" sz="1600" dirty="0" smtClean="0"/>
              <a:t>, pronounced </a:t>
            </a:r>
            <a:r>
              <a:rPr lang="en-US" sz="1600" b="1" dirty="0" smtClean="0"/>
              <a:t>I-squared-C</a:t>
            </a:r>
            <a:r>
              <a:rPr lang="en-US" sz="1600" dirty="0" smtClean="0"/>
              <a:t>, is a master-slave serial computer bus invented by Philips Semiconductor (now NXP Semiconductors). It is typically used for attaching lower-speed peripheral ICs to processors and microcontrollers in short-distance, intra-board communication. Alternatively I²C is spelled </a:t>
            </a:r>
            <a:r>
              <a:rPr lang="en-US" sz="1600" b="1" dirty="0" smtClean="0"/>
              <a:t>I2C</a:t>
            </a:r>
            <a:r>
              <a:rPr lang="en-US" sz="1600" dirty="0" smtClean="0"/>
              <a:t> (</a:t>
            </a:r>
            <a:r>
              <a:rPr lang="en-US" sz="1600" b="1" dirty="0" smtClean="0"/>
              <a:t>pronounced I-two-C</a:t>
            </a:r>
            <a:r>
              <a:rPr lang="en-US" sz="1600" dirty="0" smtClean="0"/>
              <a:t>) or </a:t>
            </a:r>
            <a:r>
              <a:rPr lang="en-US" sz="1600" b="1" dirty="0" smtClean="0"/>
              <a:t>IIC</a:t>
            </a:r>
            <a:r>
              <a:rPr lang="en-US" sz="1600" dirty="0" smtClean="0"/>
              <a:t> (</a:t>
            </a:r>
            <a:r>
              <a:rPr lang="en-US" sz="1600" b="1" dirty="0" smtClean="0"/>
              <a:t>pronounced I-I-C</a:t>
            </a:r>
            <a:r>
              <a:rPr lang="en-US" sz="1600" dirty="0" smtClean="0"/>
              <a:t>).</a:t>
            </a:r>
            <a:endParaRPr lang="en-US" sz="1600"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3962400"/>
            <a:ext cx="8320087" cy="232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761832" y="2220506"/>
            <a:ext cx="3657220" cy="307777"/>
          </a:xfrm>
          <a:prstGeom prst="rect">
            <a:avLst/>
          </a:prstGeom>
          <a:noFill/>
        </p:spPr>
        <p:txBody>
          <a:bodyPr wrap="none" rtlCol="0">
            <a:spAutoFit/>
          </a:bodyPr>
          <a:lstStyle/>
          <a:p>
            <a:r>
              <a:rPr lang="en-US" sz="1400" b="1" dirty="0" smtClean="0"/>
              <a:t>Typical I2C transaction (24C32 Serial EEPROM) </a:t>
            </a:r>
            <a:endParaRPr lang="en-US" sz="1400" b="1" dirty="0"/>
          </a:p>
        </p:txBody>
      </p:sp>
      <p:pic>
        <p:nvPicPr>
          <p:cNvPr id="205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90600" y="2590800"/>
            <a:ext cx="2868612" cy="835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Connector 6"/>
          <p:cNvCxnSpPr/>
          <p:nvPr/>
        </p:nvCxnSpPr>
        <p:spPr>
          <a:xfrm>
            <a:off x="1083469" y="3200400"/>
            <a:ext cx="592931" cy="1676400"/>
          </a:xfrm>
          <a:prstGeom prst="line">
            <a:avLst/>
          </a:prstGeom>
          <a:ln>
            <a:solidFill>
              <a:schemeClr val="bg1">
                <a:lumMod val="50000"/>
              </a:schemeClr>
            </a:solidFill>
          </a:ln>
        </p:spPr>
        <p:style>
          <a:lnRef idx="2">
            <a:schemeClr val="dk1"/>
          </a:lnRef>
          <a:fillRef idx="0">
            <a:schemeClr val="dk1"/>
          </a:fillRef>
          <a:effectRef idx="1">
            <a:schemeClr val="dk1"/>
          </a:effectRef>
          <a:fontRef idx="minor">
            <a:schemeClr val="tx1"/>
          </a:fontRef>
        </p:style>
      </p:cxnSp>
      <p:cxnSp>
        <p:nvCxnSpPr>
          <p:cNvPr id="12" name="Straight Connector 11"/>
          <p:cNvCxnSpPr/>
          <p:nvPr/>
        </p:nvCxnSpPr>
        <p:spPr>
          <a:xfrm flipH="1">
            <a:off x="3200400" y="3124200"/>
            <a:ext cx="457200" cy="1676400"/>
          </a:xfrm>
          <a:prstGeom prst="line">
            <a:avLst/>
          </a:prstGeom>
          <a:ln>
            <a:solidFill>
              <a:schemeClr val="bg1">
                <a:lumMod val="50000"/>
              </a:schemeClr>
            </a:solidFill>
          </a:ln>
        </p:spPr>
        <p:style>
          <a:lnRef idx="2">
            <a:schemeClr val="dk1"/>
          </a:lnRef>
          <a:fillRef idx="0">
            <a:schemeClr val="dk1"/>
          </a:fillRef>
          <a:effectRef idx="1">
            <a:schemeClr val="dk1"/>
          </a:effectRef>
          <a:fontRef idx="minor">
            <a:schemeClr val="tx1"/>
          </a:fontRef>
        </p:style>
      </p:cxnSp>
      <p:sp>
        <p:nvSpPr>
          <p:cNvPr id="13" name="Rectangle 12"/>
          <p:cNvSpPr/>
          <p:nvPr/>
        </p:nvSpPr>
        <p:spPr>
          <a:xfrm>
            <a:off x="1676400" y="4872392"/>
            <a:ext cx="1371600" cy="385408"/>
          </a:xfrm>
          <a:prstGeom prst="rect">
            <a:avLst/>
          </a:prstGeom>
          <a:solidFill>
            <a:srgbClr val="00B05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002973" y="4858065"/>
            <a:ext cx="228600" cy="385408"/>
          </a:xfrm>
          <a:prstGeom prst="rect">
            <a:avLst/>
          </a:prstGeom>
          <a:solidFill>
            <a:srgbClr val="FF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257800" y="4876800"/>
            <a:ext cx="1295400" cy="385408"/>
          </a:xfrm>
          <a:prstGeom prst="rect">
            <a:avLst/>
          </a:prstGeom>
          <a:solidFill>
            <a:srgbClr val="00B05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6558238" y="4876800"/>
            <a:ext cx="228600" cy="385408"/>
          </a:xfrm>
          <a:prstGeom prst="rect">
            <a:avLst/>
          </a:prstGeom>
          <a:solidFill>
            <a:srgbClr val="0070C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3886200" y="2692924"/>
            <a:ext cx="863634" cy="523220"/>
          </a:xfrm>
          <a:prstGeom prst="rect">
            <a:avLst/>
          </a:prstGeom>
          <a:noFill/>
        </p:spPr>
        <p:txBody>
          <a:bodyPr wrap="none" rtlCol="0">
            <a:spAutoFit/>
          </a:bodyPr>
          <a:lstStyle/>
          <a:p>
            <a:r>
              <a:rPr lang="en-US" sz="1400" b="1" dirty="0" smtClean="0"/>
              <a:t>1 = Read</a:t>
            </a:r>
          </a:p>
          <a:p>
            <a:r>
              <a:rPr lang="en-US" sz="1400" b="1" dirty="0" smtClean="0"/>
              <a:t>0 = Write</a:t>
            </a:r>
            <a:endParaRPr lang="en-US" sz="1400" b="1" dirty="0"/>
          </a:p>
        </p:txBody>
      </p:sp>
      <p:sp>
        <p:nvSpPr>
          <p:cNvPr id="20" name="Rectangle 19"/>
          <p:cNvSpPr/>
          <p:nvPr/>
        </p:nvSpPr>
        <p:spPr>
          <a:xfrm>
            <a:off x="3394732" y="4864835"/>
            <a:ext cx="1482067" cy="385408"/>
          </a:xfrm>
          <a:prstGeom prst="rect">
            <a:avLst/>
          </a:prstGeom>
          <a:solidFill>
            <a:srgbClr val="FFFF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6934200" y="4872392"/>
            <a:ext cx="1482067" cy="385408"/>
          </a:xfrm>
          <a:prstGeom prst="rect">
            <a:avLst/>
          </a:prstGeom>
          <a:solidFill>
            <a:srgbClr val="7030A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149658" y="2814992"/>
            <a:ext cx="2245074" cy="309208"/>
          </a:xfrm>
          <a:prstGeom prst="rect">
            <a:avLst/>
          </a:prstGeom>
          <a:solidFill>
            <a:srgbClr val="00B05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0" y="307319"/>
            <a:ext cx="9144000" cy="369332"/>
          </a:xfrm>
          <a:prstGeom prst="rect">
            <a:avLst/>
          </a:prstGeom>
          <a:noFill/>
        </p:spPr>
        <p:txBody>
          <a:bodyPr wrap="square" rtlCol="0">
            <a:spAutoFit/>
          </a:bodyPr>
          <a:lstStyle/>
          <a:p>
            <a:pPr algn="ctr"/>
            <a:r>
              <a:rPr lang="en-US" b="1" dirty="0" smtClean="0"/>
              <a:t>Serial Interfaces</a:t>
            </a:r>
            <a:endParaRPr lang="en-US" b="1" dirty="0"/>
          </a:p>
        </p:txBody>
      </p:sp>
    </p:spTree>
    <p:extLst>
      <p:ext uri="{BB962C8B-B14F-4D97-AF65-F5344CB8AC3E}">
        <p14:creationId xmlns:p14="http://schemas.microsoft.com/office/powerpoint/2010/main" val="25015826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3201</TotalTime>
  <Words>4220</Words>
  <Application>Microsoft Office PowerPoint</Application>
  <PresentationFormat>On-screen Show (4:3)</PresentationFormat>
  <Paragraphs>786</Paragraphs>
  <Slides>49</Slides>
  <Notes>12</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Office Theme</vt:lpstr>
      <vt:lpstr>CS 107: Computer Architecture and Organization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107: Computer Architecture and Organization</dc:title>
  <dc:creator>Kira</dc:creator>
  <cp:lastModifiedBy>Kira</cp:lastModifiedBy>
  <cp:revision>98</cp:revision>
  <dcterms:created xsi:type="dcterms:W3CDTF">2017-04-15T21:06:53Z</dcterms:created>
  <dcterms:modified xsi:type="dcterms:W3CDTF">2020-04-13T01:36:39Z</dcterms:modified>
</cp:coreProperties>
</file>