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65" r:id="rId11"/>
    <p:sldId id="266" r:id="rId12"/>
    <p:sldId id="270" r:id="rId13"/>
    <p:sldId id="271" r:id="rId14"/>
    <p:sldId id="272" r:id="rId15"/>
    <p:sldId id="273" r:id="rId16"/>
    <p:sldId id="275" r:id="rId17"/>
    <p:sldId id="276" r:id="rId18"/>
    <p:sldId id="27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6C2"/>
    <a:srgbClr val="F0A6E5"/>
    <a:srgbClr val="C75FFB"/>
    <a:srgbClr val="6600FF"/>
    <a:srgbClr val="FF0000"/>
    <a:srgbClr val="FFFF66"/>
    <a:srgbClr val="3399FF"/>
    <a:srgbClr val="BBBDB3"/>
    <a:srgbClr val="FBFCF8"/>
    <a:srgbClr val="E8E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9033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6298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1613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41610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58870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758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8760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9665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1800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188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4179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10.05.2022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083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10.05.2022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5486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10.05.2022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00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5199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10.05.2022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674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10.05.2022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2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6D6A2-86BC-448F-ABF1-C98E6A523EA8}"/>
              </a:ext>
            </a:extLst>
          </p:cNvPr>
          <p:cNvSpPr/>
          <p:nvPr/>
        </p:nvSpPr>
        <p:spPr>
          <a:xfrm>
            <a:off x="198783" y="0"/>
            <a:ext cx="6328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ИТКН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инженерной кибернетики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09.04.03 Прикладная информатика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(степень): магистр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МПИ-20-4-2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A0F962-11AB-4866-B7AE-45E93919C2DD}"/>
              </a:ext>
            </a:extLst>
          </p:cNvPr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и программное обеспечение для решения каузально-логических игр с использованием технологий самообучения»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C67509-263B-4809-8126-86B027C6063D}"/>
              </a:ext>
            </a:extLst>
          </p:cNvPr>
          <p:cNvSpPr/>
          <p:nvPr/>
        </p:nvSpPr>
        <p:spPr>
          <a:xfrm>
            <a:off x="7247206" y="5564627"/>
            <a:ext cx="4944794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Новицкий Д. 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Кожаринов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</p:txBody>
      </p:sp>
    </p:spTree>
    <p:extLst>
      <p:ext uri="{BB962C8B-B14F-4D97-AF65-F5344CB8AC3E}">
        <p14:creationId xmlns:p14="http://schemas.microsoft.com/office/powerpoint/2010/main" val="203190261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8911687" cy="12328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/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8ED560F3-96AA-F9C2-DDC8-0ADC620F2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975639"/>
              </p:ext>
            </p:extLst>
          </p:nvPr>
        </p:nvGraphicFramePr>
        <p:xfrm>
          <a:off x="413175" y="139599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6D54515-34BC-8347-1BBC-785FDE719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754265"/>
              </p:ext>
            </p:extLst>
          </p:nvPr>
        </p:nvGraphicFramePr>
        <p:xfrm>
          <a:off x="413175" y="415908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0DA93C-DF13-21A0-B69F-202F0E316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284378"/>
              </p:ext>
            </p:extLst>
          </p:nvPr>
        </p:nvGraphicFramePr>
        <p:xfrm>
          <a:off x="767061" y="121056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E8420-EBFE-A0A6-E840-22F02D03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280119"/>
              </p:ext>
            </p:extLst>
          </p:nvPr>
        </p:nvGraphicFramePr>
        <p:xfrm>
          <a:off x="767061" y="3788228"/>
          <a:ext cx="3456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62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CC186C-325C-31FA-E31F-05AB704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804071"/>
              </p:ext>
            </p:extLst>
          </p:nvPr>
        </p:nvGraphicFramePr>
        <p:xfrm>
          <a:off x="1311579" y="2226514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2361991" y="4931730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92FEACC-E59C-39F1-8AC3-FD14E6F4E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92296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99B4EA9-7649-A6A1-EF8D-DAE4DB75B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336208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F62C3FC-809C-D262-AAFB-A38729E8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50967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BB72D02-0E6D-EC62-BF41-359C1B5AE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298427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D720AB0-C65D-90D5-58A5-6206BD128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70183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  <a:blipFill>
                <a:blip r:embed="rId2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статистики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62B519D-51E7-CD19-5E5B-F13FEF1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95" y="1986958"/>
            <a:ext cx="8527081" cy="413489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клеток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закрытых клеток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выявленных мин в соседних клетках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Число в клетке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закрытых клеток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 с выявленными минами</a:t>
            </a: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3E0B4B3F-06B8-C9EA-B2D2-735E18D09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568553"/>
              </p:ext>
            </p:extLst>
          </p:nvPr>
        </p:nvGraphicFramePr>
        <p:xfrm>
          <a:off x="7971062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A78448-0784-3BE3-35BD-A73A57ADB4E7}"/>
              </a:ext>
            </a:extLst>
          </p:cNvPr>
          <p:cNvCxnSpPr>
            <a:cxnSpLocks/>
          </p:cNvCxnSpPr>
          <p:nvPr/>
        </p:nvCxnSpPr>
        <p:spPr>
          <a:xfrm>
            <a:off x="10755085" y="2960914"/>
            <a:ext cx="65314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E6415D3-FF72-549E-4671-7224C8588385}"/>
              </a:ext>
            </a:extLst>
          </p:cNvPr>
          <p:cNvSpPr txBox="1">
            <a:spLocks/>
          </p:cNvSpPr>
          <p:nvPr/>
        </p:nvSpPr>
        <p:spPr>
          <a:xfrm>
            <a:off x="11454580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0C64F5E9-197E-D196-08B6-BA38B1C23763}"/>
              </a:ext>
            </a:extLst>
          </p:cNvPr>
          <p:cNvSpPr txBox="1">
            <a:spLocks/>
          </p:cNvSpPr>
          <p:nvPr/>
        </p:nvSpPr>
        <p:spPr>
          <a:xfrm>
            <a:off x="11454580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6952D0A-E2B9-F077-5878-4AA29B6504EE}"/>
              </a:ext>
            </a:extLst>
          </p:cNvPr>
          <p:cNvSpPr txBox="1">
            <a:spLocks/>
          </p:cNvSpPr>
          <p:nvPr/>
        </p:nvSpPr>
        <p:spPr>
          <a:xfrm>
            <a:off x="11457302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4F8A5C-9A84-A806-ACE8-B643C6FD8201}"/>
              </a:ext>
            </a:extLst>
          </p:cNvPr>
          <p:cNvSpPr txBox="1">
            <a:spLocks/>
          </p:cNvSpPr>
          <p:nvPr/>
        </p:nvSpPr>
        <p:spPr>
          <a:xfrm>
            <a:off x="11451858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9B1743A1-DD34-D704-9C10-3FA120C058E1}"/>
              </a:ext>
            </a:extLst>
          </p:cNvPr>
          <p:cNvSpPr txBox="1">
            <a:spLocks/>
          </p:cNvSpPr>
          <p:nvPr/>
        </p:nvSpPr>
        <p:spPr>
          <a:xfrm>
            <a:off x="7057567" y="4493601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-1, 0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(-1, 1), (0, 1), (1, 1), (1, 0)&gt;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19F95D-61BF-81F3-EA6C-B7D3F6245BF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448776" y="4107543"/>
            <a:ext cx="0" cy="3860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id="{DCEF2604-698D-2792-E9D5-EA70213881A6}"/>
              </a:ext>
            </a:extLst>
          </p:cNvPr>
          <p:cNvSpPr txBox="1">
            <a:spLocks/>
          </p:cNvSpPr>
          <p:nvPr/>
        </p:nvSpPr>
        <p:spPr>
          <a:xfrm>
            <a:off x="7057567" y="4493601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1), (1,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738063A1-84AA-6E50-F293-5481BEF98D51}"/>
              </a:ext>
            </a:extLst>
          </p:cNvPr>
          <p:cNvSpPr txBox="1">
            <a:spLocks/>
          </p:cNvSpPr>
          <p:nvPr/>
        </p:nvSpPr>
        <p:spPr>
          <a:xfrm>
            <a:off x="7057567" y="4506958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2A463990-2F40-7752-B550-9319A877B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029752"/>
              </p:ext>
            </p:extLst>
          </p:nvPr>
        </p:nvGraphicFramePr>
        <p:xfrm>
          <a:off x="7968340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8B921AF-5BAA-5CC5-9570-D5A9105EF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191855"/>
              </p:ext>
            </p:extLst>
          </p:nvPr>
        </p:nvGraphicFramePr>
        <p:xfrm>
          <a:off x="7965618" y="141487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1E9DAFEB-EAFE-B605-7CCD-628AFA1EA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373625"/>
              </p:ext>
            </p:extLst>
          </p:nvPr>
        </p:nvGraphicFramePr>
        <p:xfrm>
          <a:off x="7965618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7241057E-E742-B6C0-A488-3266B7355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814868"/>
              </p:ext>
            </p:extLst>
          </p:nvPr>
        </p:nvGraphicFramePr>
        <p:xfrm>
          <a:off x="7960174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735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6" grpId="0"/>
      <p:bldP spid="26" grpId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</p:spTree>
    <p:extLst>
      <p:ext uri="{BB962C8B-B14F-4D97-AF65-F5344CB8AC3E}">
        <p14:creationId xmlns:p14="http://schemas.microsoft.com/office/powerpoint/2010/main" val="65165664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C00F19-8730-A98F-E9CD-8613724E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5">
            <a:extLst>
              <a:ext uri="{FF2B5EF4-FFF2-40B4-BE49-F238E27FC236}">
                <a16:creationId xmlns:a16="http://schemas.microsoft.com/office/drawing/2014/main" id="{EE82610B-1940-8C1D-3F04-B9C30956D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144260"/>
              </p:ext>
            </p:extLst>
          </p:nvPr>
        </p:nvGraphicFramePr>
        <p:xfrm>
          <a:off x="1768933" y="15062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DF220ADB-1792-1AFF-749F-219E8BD90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939228"/>
              </p:ext>
            </p:extLst>
          </p:nvPr>
        </p:nvGraphicFramePr>
        <p:xfrm>
          <a:off x="4591961" y="15062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D7D7F8DC-6398-EC1B-9C4E-E5BA53079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473991"/>
              </p:ext>
            </p:extLst>
          </p:nvPr>
        </p:nvGraphicFramePr>
        <p:xfrm>
          <a:off x="7414989" y="15062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7" name="Таблица 5">
            <a:extLst>
              <a:ext uri="{FF2B5EF4-FFF2-40B4-BE49-F238E27FC236}">
                <a16:creationId xmlns:a16="http://schemas.microsoft.com/office/drawing/2014/main" id="{08ECE995-8E4D-BD2C-93F8-145C30F69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471416"/>
              </p:ext>
            </p:extLst>
          </p:nvPr>
        </p:nvGraphicFramePr>
        <p:xfrm>
          <a:off x="1768933" y="2927372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8" name="Объект 2">
            <a:extLst>
              <a:ext uri="{FF2B5EF4-FFF2-40B4-BE49-F238E27FC236}">
                <a16:creationId xmlns:a16="http://schemas.microsoft.com/office/drawing/2014/main" id="{92E90F1A-8388-F470-2B6F-B731BE1C3EE0}"/>
              </a:ext>
            </a:extLst>
          </p:cNvPr>
          <p:cNvSpPr txBox="1">
            <a:spLocks/>
          </p:cNvSpPr>
          <p:nvPr/>
        </p:nvSpPr>
        <p:spPr>
          <a:xfrm>
            <a:off x="5152571" y="3690314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-1, 0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(-1, 1), (0, 1), (1, 1), (1, 0)&gt;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19E96CB4-5B5D-A551-C215-07628AE8408B}"/>
              </a:ext>
            </a:extLst>
          </p:cNvPr>
          <p:cNvSpPr txBox="1">
            <a:spLocks/>
          </p:cNvSpPr>
          <p:nvPr/>
        </p:nvSpPr>
        <p:spPr>
          <a:xfrm>
            <a:off x="5152571" y="4187372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1), (1,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6A45FC78-F747-908E-029C-4AA17E61F552}"/>
              </a:ext>
            </a:extLst>
          </p:cNvPr>
          <p:cNvSpPr txBox="1">
            <a:spLocks/>
          </p:cNvSpPr>
          <p:nvPr/>
        </p:nvSpPr>
        <p:spPr>
          <a:xfrm>
            <a:off x="5152571" y="4684430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7586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Пример: нейронные сети плохо решают логические задачи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618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Обучать экспертную систему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214006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3" y="5460168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Возможное решение </a:t>
            </a:r>
            <a:r>
              <a:rPr lang="ru-RU" sz="2000" dirty="0"/>
              <a:t>– разработка самообучающихся систем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886264" y="1770308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54535" y="1770308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Бихевиоризм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Классическое и оперантное </a:t>
            </a:r>
            <a:r>
              <a:rPr lang="ru-RU" sz="2000" dirty="0" err="1">
                <a:solidFill>
                  <a:schemeClr val="tx1"/>
                </a:solidFill>
              </a:rPr>
              <a:t>обусловливание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14871" y="2199737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689555" y="1385587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5453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Когнитивизм</a:t>
            </a:r>
            <a:r>
              <a:rPr lang="en-US" sz="2000" dirty="0"/>
              <a:t>.</a:t>
            </a:r>
            <a:endParaRPr lang="ru-RU" sz="2000" dirty="0"/>
          </a:p>
          <a:p>
            <a:pPr algn="ctr"/>
            <a:r>
              <a:rPr lang="ru-RU" sz="2000" dirty="0"/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88626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14871" y="406839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689555" y="325424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886264" y="5224656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Если «заложить» в систему рефлексы и логическое мышление,</a:t>
            </a:r>
          </a:p>
          <a:p>
            <a:pPr algn="ctr"/>
            <a:r>
              <a:rPr lang="ru-RU" sz="2000" dirty="0"/>
              <a:t>то можно получить по-настоящему искусственный интеллект</a:t>
            </a:r>
          </a:p>
        </p:txBody>
      </p:sp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4" grpId="0" animBg="1"/>
      <p:bldP spid="15" grpId="0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Правила игры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Поиск способов (методов)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Поиск способов эффективного применения разработанных методов решения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3035382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3668056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реализации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1377346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и их программную реализацию для поиска решения класса логических задач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6531C79-E5ED-FC33-AB1F-2B1736F75A69}"/>
              </a:ext>
            </a:extLst>
          </p:cNvPr>
          <p:cNvSpPr/>
          <p:nvPr/>
        </p:nvSpPr>
        <p:spPr>
          <a:xfrm>
            <a:off x="6701044" y="5382578"/>
            <a:ext cx="3540237" cy="830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Самообучающийся элемент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BAC8825-D313-D523-B401-E1125A055C72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5407725" y="5178384"/>
            <a:ext cx="1293319" cy="61960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94" y="1540188"/>
            <a:ext cx="10685378" cy="465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 «Сапёра»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эффективного применения разработанных методов решения «Сапёра»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на основе разработанных методов находит решение «Сапёра»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 «Сапёра»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191" y="1423075"/>
                <a:ext cx="4870929" cy="2176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следующие параметры и переменные: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и ширина поля: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 w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мин на поле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tm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значение статуса клетки,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SS = {O, C}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191" y="1423075"/>
                <a:ext cx="4870929" cy="2176975"/>
              </a:xfrm>
              <a:blipFill>
                <a:blip r:embed="rId2"/>
                <a:stretch>
                  <a:fillRect l="-1001" t="-1397" b="-1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3BDA16D-FD03-D71F-41DE-D01704A72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147550"/>
              </p:ext>
            </p:extLst>
          </p:nvPr>
        </p:nvGraphicFramePr>
        <p:xfrm>
          <a:off x="6095999" y="90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F91D2C-7D52-C3B0-E4C7-51D69764F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25051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695" y="3870218"/>
                <a:ext cx="10902461" cy="2802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открытых клеток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𝑉𝑂𝐶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SVOC = {0, 1, 2, 3, 4, 5, 6, 7, 8, M}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закрытых клеток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SVCC = {E, MF, Q}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содержащий значения, отображаемых пользователю,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SVOC ∪ SVCC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определяющий, есть ли в клетке мина или нет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MC.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 двумерных кортежей, определяющий, является ли клетка с координатами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соседней для клетки с координатами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k.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95" y="3870218"/>
                <a:ext cx="10902461" cy="2802988"/>
              </a:xfrm>
              <a:prstGeom prst="rect">
                <a:avLst/>
              </a:prstGeom>
              <a:blipFill>
                <a:blip r:embed="rId3"/>
                <a:stretch>
                  <a:fillRect l="-391" t="-1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856E161-5EAD-12A1-BBEA-B39B1B1D480F}"/>
              </a:ext>
            </a:extLst>
          </p:cNvPr>
          <p:cNvCxnSpPr>
            <a:cxnSpLocks/>
          </p:cNvCxnSpPr>
          <p:nvPr/>
        </p:nvCxnSpPr>
        <p:spPr>
          <a:xfrm>
            <a:off x="6780628" y="909000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C3CE27-4DFC-95B1-5FFB-3A0F18FB1C4D}"/>
              </a:ext>
            </a:extLst>
          </p:cNvPr>
          <p:cNvCxnSpPr>
            <a:cxnSpLocks/>
          </p:cNvCxnSpPr>
          <p:nvPr/>
        </p:nvCxnSpPr>
        <p:spPr>
          <a:xfrm>
            <a:off x="6095999" y="1589649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2">
            <a:extLst>
              <a:ext uri="{FF2B5EF4-FFF2-40B4-BE49-F238E27FC236}">
                <a16:creationId xmlns:a16="http://schemas.microsoft.com/office/drawing/2014/main" id="{5C3D727A-633F-8439-7EDF-80172DEFA63B}"/>
              </a:ext>
            </a:extLst>
          </p:cNvPr>
          <p:cNvSpPr txBox="1">
            <a:spLocks/>
          </p:cNvSpPr>
          <p:nvPr/>
        </p:nvSpPr>
        <p:spPr>
          <a:xfrm>
            <a:off x="8615999" y="685583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CFAA6865-C0D9-6ED9-43E6-88A1840F0D3B}"/>
              </a:ext>
            </a:extLst>
          </p:cNvPr>
          <p:cNvSpPr txBox="1">
            <a:spLocks/>
          </p:cNvSpPr>
          <p:nvPr/>
        </p:nvSpPr>
        <p:spPr>
          <a:xfrm>
            <a:off x="5509218" y="3089564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54E20FB3-39E5-DD56-8F8F-A358B7524650}"/>
              </a:ext>
            </a:extLst>
          </p:cNvPr>
          <p:cNvSpPr txBox="1">
            <a:spLocks/>
          </p:cNvSpPr>
          <p:nvPr/>
        </p:nvSpPr>
        <p:spPr>
          <a:xfrm>
            <a:off x="6759820" y="3457032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1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61A585F1-ABDA-D5F0-0CFA-8254024E1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365880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09E913CC-0E9D-4E8A-79B2-F7523A4EA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47682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1A1DEFD7-E4BF-F093-5070-272F1B5ED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10737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23A92129-C297-FED6-1F0F-121C39706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99928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278932"/>
                <a:ext cx="10902461" cy="557906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или,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бинарная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 размером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l*w, l*w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бинарный вектор-столбец,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бинарный вектор-столбец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бинарная матрица (двумерный кортеж),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бинарная матрица (двумерный кортеж)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278932"/>
                <a:ext cx="10902461" cy="5579068"/>
              </a:xfrm>
              <a:blipFill>
                <a:blip r:embed="rId2"/>
                <a:stretch>
                  <a:fillRect l="-503" t="-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21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69218"/>
                <a:ext cx="10902461" cy="4791286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равенство, определяющее общее количество мин на поле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общее количество мин на поле.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69218"/>
                <a:ext cx="10902461" cy="4791286"/>
              </a:xfrm>
              <a:blipFill>
                <a:blip r:embed="rId2"/>
                <a:stretch>
                  <a:fillRect l="-447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2458" y="1728874"/>
                <a:ext cx="8527081" cy="4134898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sub>
                                <m:sup/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2458" y="1728874"/>
                <a:ext cx="8527081" cy="4134898"/>
              </a:xfrm>
              <a:blipFill>
                <a:blip r:embed="rId2"/>
                <a:stretch>
                  <a:fillRect l="-787" t="-1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1452</TotalTime>
  <Words>1404</Words>
  <Application>Microsoft Office PowerPoint</Application>
  <PresentationFormat>Широкоэкранный</PresentationFormat>
  <Paragraphs>541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Математическая постановка задачи</vt:lpstr>
      <vt:lpstr>Свойства системы уравнений</vt:lpstr>
      <vt:lpstr>Метод 1 Однозначное определение значений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Повышение эффективности системы Сбор и анализ статистики</vt:lpstr>
      <vt:lpstr>Повышение эффективности системы Сбор и применение схем</vt:lpstr>
      <vt:lpstr>Результаты</vt:lpstr>
      <vt:lpstr>Выводы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89</cp:revision>
  <dcterms:created xsi:type="dcterms:W3CDTF">2022-05-01T18:29:55Z</dcterms:created>
  <dcterms:modified xsi:type="dcterms:W3CDTF">2022-05-10T13:17:53Z</dcterms:modified>
</cp:coreProperties>
</file>