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292DA-A5DC-4A6B-B473-4124E755370F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88D6-8783-4152-8173-35ABD4774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99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5FF2-613C-4C49-BD3F-0966F3A55103}" type="datetime1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19033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D74-5CB2-4715-88F8-AAAB60E50E2D}" type="datetime1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56298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B000-86B6-41B5-A68A-3682845FC351}" type="datetime1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316132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FAE-033D-4D04-9DA6-C2A8A5248C22}" type="datetime1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41610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A15-723F-4FA1-A2E4-F06C35220F73}" type="datetime1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58870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7648-43FA-4D64-B22F-0D33436FF1DD}" type="datetime1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7587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36B-5FA3-422A-82E4-585B5509F7AB}" type="datetime1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487604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152A-A90D-43BF-80DC-1F1E33B45E23}" type="datetime1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9665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DED-5F76-415C-A900-E8F7313C10E1}" type="datetime1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11800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D7E-1D94-447D-BCF5-49AC78A24C76}" type="datetime1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51880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BD6D-0066-4C47-A9CA-0CB6E2FA73C1}" type="datetime1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74179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D75-0F40-471C-AB4C-82150DE92657}" type="datetime1">
              <a:rPr lang="ru-RU" smtClean="0"/>
              <a:t>03.05.2022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70832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E4B1-4FFC-4B0D-AA40-503F9B8537A5}" type="datetime1">
              <a:rPr lang="ru-RU" smtClean="0"/>
              <a:t>03.05.2022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5486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7087-0ABA-4668-9D85-B85D38E2824E}" type="datetime1">
              <a:rPr lang="ru-RU" smtClean="0"/>
              <a:t>03.05.2022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1009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0BE5-A821-40E6-8D65-A742C81E33C9}" type="datetime1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51993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9A96-A462-4539-9216-37A859D6F3A6}" type="datetime1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6746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10B7-F26D-491A-9865-E91A1905C098}" type="datetime1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72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A6D6A2-86BC-448F-ABF1-C98E6A523EA8}"/>
              </a:ext>
            </a:extLst>
          </p:cNvPr>
          <p:cNvSpPr/>
          <p:nvPr/>
        </p:nvSpPr>
        <p:spPr>
          <a:xfrm>
            <a:off x="198783" y="0"/>
            <a:ext cx="63286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ИТКН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инженерной кибернетики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09.04.03 Прикладная информатика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Квалификация (степень): магистр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МПИ-20-4-2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A0F962-11AB-4866-B7AE-45E93919C2DD}"/>
              </a:ext>
            </a:extLst>
          </p:cNvPr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«Математическое и программное обеспечение для решения каузально-логических игр с использованием технологий самообучения»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FC67509-263B-4809-8126-86B027C6063D}"/>
              </a:ext>
            </a:extLst>
          </p:cNvPr>
          <p:cNvSpPr/>
          <p:nvPr/>
        </p:nvSpPr>
        <p:spPr>
          <a:xfrm>
            <a:off x="7247206" y="5564627"/>
            <a:ext cx="4944794" cy="104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Новицкий Д. А.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Кожаринов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С.</a:t>
            </a:r>
          </a:p>
        </p:txBody>
      </p:sp>
    </p:spTree>
    <p:extLst>
      <p:ext uri="{BB962C8B-B14F-4D97-AF65-F5344CB8AC3E}">
        <p14:creationId xmlns:p14="http://schemas.microsoft.com/office/powerpoint/2010/main" val="203190261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C40C-8EC0-BB39-9455-2F26B1E0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86485"/>
            <a:ext cx="8911687" cy="71232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рассматриваемой задачи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DF4CF48-283F-459E-8020-AC949F8CA6EE}"/>
              </a:ext>
            </a:extLst>
          </p:cNvPr>
          <p:cNvSpPr/>
          <p:nvPr/>
        </p:nvSpPr>
        <p:spPr>
          <a:xfrm>
            <a:off x="6924720" y="15400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Пример: нейронные сети плохо решают логические задачи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F45B6A3A-A623-F09F-8C7E-DB8DA3840879}"/>
              </a:ext>
            </a:extLst>
          </p:cNvPr>
          <p:cNvSpPr/>
          <p:nvPr/>
        </p:nvSpPr>
        <p:spPr>
          <a:xfrm>
            <a:off x="5317587" y="1955410"/>
            <a:ext cx="1336431" cy="520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34421F3C-520C-2A32-8892-A1323EB40C8E}"/>
              </a:ext>
            </a:extLst>
          </p:cNvPr>
          <p:cNvSpPr/>
          <p:nvPr/>
        </p:nvSpPr>
        <p:spPr>
          <a:xfrm>
            <a:off x="8630529" y="2996418"/>
            <a:ext cx="464234" cy="618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21F2F43-1EBB-F58C-B668-1626AD626FCA}"/>
              </a:ext>
            </a:extLst>
          </p:cNvPr>
          <p:cNvSpPr/>
          <p:nvPr/>
        </p:nvSpPr>
        <p:spPr>
          <a:xfrm>
            <a:off x="6922475" y="3812711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Ближайший аналог – экспертные системы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9D96882-672E-72CC-75ED-33FC9A60DA5C}"/>
              </a:ext>
            </a:extLst>
          </p:cNvPr>
          <p:cNvSpPr/>
          <p:nvPr/>
        </p:nvSpPr>
        <p:spPr>
          <a:xfrm>
            <a:off x="1166543" y="3812711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Обучать экспертную систему долго и трудно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A18F812-1ED8-7BA9-FC1F-2B2E4C34B7E5}"/>
              </a:ext>
            </a:extLst>
          </p:cNvPr>
          <p:cNvSpPr/>
          <p:nvPr/>
        </p:nvSpPr>
        <p:spPr>
          <a:xfrm>
            <a:off x="1166544" y="157521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Нейронные сети – не панацея</a:t>
            </a:r>
          </a:p>
        </p:txBody>
      </p:sp>
      <p:sp>
        <p:nvSpPr>
          <p:cNvPr id="11" name="Стрелка: влево 10">
            <a:extLst>
              <a:ext uri="{FF2B5EF4-FFF2-40B4-BE49-F238E27FC236}">
                <a16:creationId xmlns:a16="http://schemas.microsoft.com/office/drawing/2014/main" id="{71885F1B-426E-9ED1-A619-DC7F6F628D1F}"/>
              </a:ext>
            </a:extLst>
          </p:cNvPr>
          <p:cNvSpPr/>
          <p:nvPr/>
        </p:nvSpPr>
        <p:spPr>
          <a:xfrm>
            <a:off x="5317587" y="4214006"/>
            <a:ext cx="1336430" cy="520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A33F4C0-8AED-1B6D-36CF-3A8031EA83E2}"/>
              </a:ext>
            </a:extLst>
          </p:cNvPr>
          <p:cNvSpPr/>
          <p:nvPr/>
        </p:nvSpPr>
        <p:spPr>
          <a:xfrm>
            <a:off x="1166543" y="5460168"/>
            <a:ext cx="9636273" cy="11113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Возможное решение </a:t>
            </a:r>
            <a:r>
              <a:rPr lang="ru-RU" sz="2000" dirty="0"/>
              <a:t>– разработка самообучающихся систем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02F1850-946C-DCA7-14AF-9047EE81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579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64" y="104697"/>
            <a:ext cx="10480431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это важно?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сравнение обучения человека и машины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61EB501-3F12-313B-5ACC-6E0802BBFFD9}"/>
              </a:ext>
            </a:extLst>
          </p:cNvPr>
          <p:cNvSpPr/>
          <p:nvPr/>
        </p:nvSpPr>
        <p:spPr>
          <a:xfrm>
            <a:off x="886264" y="1770308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Нейронные сети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A29614B-14C4-3095-4BD0-44C0F71195D3}"/>
              </a:ext>
            </a:extLst>
          </p:cNvPr>
          <p:cNvSpPr/>
          <p:nvPr/>
        </p:nvSpPr>
        <p:spPr>
          <a:xfrm>
            <a:off x="7354535" y="1770308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Бихевиоризм</a:t>
            </a:r>
            <a:r>
              <a:rPr lang="en-US" sz="2000" dirty="0"/>
              <a:t>.</a:t>
            </a:r>
            <a:endParaRPr lang="ru-RU" sz="2000" dirty="0"/>
          </a:p>
          <a:p>
            <a:pPr algn="ctr"/>
            <a:r>
              <a:rPr lang="ru-RU" sz="2000" dirty="0"/>
              <a:t>Классическое и оперантное </a:t>
            </a:r>
            <a:r>
              <a:rPr lang="ru-RU" sz="2000" dirty="0" err="1"/>
              <a:t>обусловливание</a:t>
            </a:r>
            <a:endParaRPr lang="ru-RU" sz="2000" dirty="0"/>
          </a:p>
        </p:txBody>
      </p:sp>
      <p:sp>
        <p:nvSpPr>
          <p:cNvPr id="7" name="Стрелка: влево-вправо 6">
            <a:extLst>
              <a:ext uri="{FF2B5EF4-FFF2-40B4-BE49-F238E27FC236}">
                <a16:creationId xmlns:a16="http://schemas.microsoft.com/office/drawing/2014/main" id="{7CFBBE13-4FDC-8374-5104-5AD1A258D62B}"/>
              </a:ext>
            </a:extLst>
          </p:cNvPr>
          <p:cNvSpPr/>
          <p:nvPr/>
        </p:nvSpPr>
        <p:spPr>
          <a:xfrm>
            <a:off x="5014871" y="2199737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7D812-2B59-BEA3-20A9-84B7C7FB287D}"/>
              </a:ext>
            </a:extLst>
          </p:cNvPr>
          <p:cNvSpPr txBox="1"/>
          <p:nvPr/>
        </p:nvSpPr>
        <p:spPr>
          <a:xfrm>
            <a:off x="4689555" y="1385587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Неосознаваемое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535DAAD-41DA-B2DD-FFD9-1F07EB008359}"/>
              </a:ext>
            </a:extLst>
          </p:cNvPr>
          <p:cNvSpPr/>
          <p:nvPr/>
        </p:nvSpPr>
        <p:spPr>
          <a:xfrm>
            <a:off x="7354534" y="363896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err="1"/>
              <a:t>Когнитивизм</a:t>
            </a:r>
            <a:r>
              <a:rPr lang="en-US" sz="2000" dirty="0"/>
              <a:t>.</a:t>
            </a:r>
            <a:endParaRPr lang="ru-RU" sz="2000" dirty="0"/>
          </a:p>
          <a:p>
            <a:pPr algn="ctr"/>
            <a:r>
              <a:rPr lang="ru-RU" sz="2000" dirty="0"/>
              <a:t>Логическое мышление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DFD1E7E-AB43-95DF-9611-1A03B6EFE9AF}"/>
              </a:ext>
            </a:extLst>
          </p:cNvPr>
          <p:cNvSpPr/>
          <p:nvPr/>
        </p:nvSpPr>
        <p:spPr>
          <a:xfrm>
            <a:off x="886264" y="363896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Экспертная система</a:t>
            </a:r>
          </a:p>
        </p:txBody>
      </p:sp>
      <p:sp>
        <p:nvSpPr>
          <p:cNvPr id="15" name="Стрелка: влево-вправо 14">
            <a:extLst>
              <a:ext uri="{FF2B5EF4-FFF2-40B4-BE49-F238E27FC236}">
                <a16:creationId xmlns:a16="http://schemas.microsoft.com/office/drawing/2014/main" id="{E6DE5379-1999-23C4-30BA-561CE6E3603E}"/>
              </a:ext>
            </a:extLst>
          </p:cNvPr>
          <p:cNvSpPr/>
          <p:nvPr/>
        </p:nvSpPr>
        <p:spPr>
          <a:xfrm>
            <a:off x="5014871" y="4068396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2A064-79BB-772D-F690-E2F7C7BD9BE3}"/>
              </a:ext>
            </a:extLst>
          </p:cNvPr>
          <p:cNvSpPr txBox="1"/>
          <p:nvPr/>
        </p:nvSpPr>
        <p:spPr>
          <a:xfrm>
            <a:off x="4689555" y="3254246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Осознаваемое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8FCE3AF-60E5-21AF-F1F2-052D2AF6B95A}"/>
              </a:ext>
            </a:extLst>
          </p:cNvPr>
          <p:cNvSpPr/>
          <p:nvPr/>
        </p:nvSpPr>
        <p:spPr>
          <a:xfrm>
            <a:off x="886264" y="5224656"/>
            <a:ext cx="1034861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Если «заложить» в систему </a:t>
            </a:r>
            <a:r>
              <a:rPr lang="ru-RU" sz="2000" dirty="0" err="1"/>
              <a:t>обусловливание</a:t>
            </a:r>
            <a:r>
              <a:rPr lang="ru-RU" sz="2000" dirty="0"/>
              <a:t> и логическое мышление,</a:t>
            </a:r>
          </a:p>
          <a:p>
            <a:pPr algn="ctr"/>
            <a:r>
              <a:rPr lang="ru-RU" sz="2000" dirty="0"/>
              <a:t>то можно получить по-настоящему искусственный интеллект</a:t>
            </a:r>
          </a:p>
        </p:txBody>
      </p:sp>
    </p:spTree>
    <p:extLst>
      <p:ext uri="{BB962C8B-B14F-4D97-AF65-F5344CB8AC3E}">
        <p14:creationId xmlns:p14="http://schemas.microsoft.com/office/powerpoint/2010/main" val="327543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 animBg="1"/>
      <p:bldP spid="14" grpId="0" animBg="1"/>
      <p:bldP spid="15" grpId="0" animBg="1"/>
      <p:bldP spid="16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85386-B4C3-ADEF-58B0-4F680C9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15820"/>
            <a:ext cx="8911687" cy="75452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51B249-618F-5279-64DC-6B0EEF5A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4</a:t>
            </a:fld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EA19E84-2026-C07D-5C7F-F72C59443361}"/>
              </a:ext>
            </a:extLst>
          </p:cNvPr>
          <p:cNvSpPr/>
          <p:nvPr/>
        </p:nvSpPr>
        <p:spPr>
          <a:xfrm>
            <a:off x="765387" y="1335787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Правила игры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</a:rPr>
              <a:t>(условие задачи)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9AFCF39-E539-F684-C00C-FB30BFBF24FC}"/>
              </a:ext>
            </a:extLst>
          </p:cNvPr>
          <p:cNvSpPr/>
          <p:nvPr/>
        </p:nvSpPr>
        <p:spPr>
          <a:xfrm>
            <a:off x="765387" y="2468881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Формирование содержательной и математической постановок задачи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DCFE1F0-E4D8-AB82-DC24-949803E82D6B}"/>
              </a:ext>
            </a:extLst>
          </p:cNvPr>
          <p:cNvSpPr/>
          <p:nvPr/>
        </p:nvSpPr>
        <p:spPr>
          <a:xfrm>
            <a:off x="765387" y="3601975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Поиск способов (методов) решения задачи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900091A-8684-77FD-E7FD-C5FE75459642}"/>
              </a:ext>
            </a:extLst>
          </p:cNvPr>
          <p:cNvSpPr/>
          <p:nvPr/>
        </p:nvSpPr>
        <p:spPr>
          <a:xfrm>
            <a:off x="765387" y="4735069"/>
            <a:ext cx="4642338" cy="88662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Поиск способов эффективного применения разработанных методов решения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AB0CB83-1841-0862-721F-2783BD1795A0}"/>
              </a:ext>
            </a:extLst>
          </p:cNvPr>
          <p:cNvSpPr/>
          <p:nvPr/>
        </p:nvSpPr>
        <p:spPr>
          <a:xfrm>
            <a:off x="765387" y="5868163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Применение разработанных методов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1EA75041-154E-9EE5-DB78-4FE1AA8471B3}"/>
              </a:ext>
            </a:extLst>
          </p:cNvPr>
          <p:cNvSpPr/>
          <p:nvPr/>
        </p:nvSpPr>
        <p:spPr>
          <a:xfrm>
            <a:off x="2931811" y="2232828"/>
            <a:ext cx="309490" cy="236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3B4CE728-7AA8-BCE4-7731-8FC70B2C5789}"/>
              </a:ext>
            </a:extLst>
          </p:cNvPr>
          <p:cNvSpPr/>
          <p:nvPr/>
        </p:nvSpPr>
        <p:spPr>
          <a:xfrm>
            <a:off x="2931811" y="3379258"/>
            <a:ext cx="309490" cy="222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0FA508E-E99D-CB09-6AE2-B613BF53A80C}"/>
              </a:ext>
            </a:extLst>
          </p:cNvPr>
          <p:cNvSpPr/>
          <p:nvPr/>
        </p:nvSpPr>
        <p:spPr>
          <a:xfrm>
            <a:off x="2931811" y="4488604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BFCA155E-8B90-341F-6037-BFD7156A22D5}"/>
              </a:ext>
            </a:extLst>
          </p:cNvPr>
          <p:cNvSpPr/>
          <p:nvPr/>
        </p:nvSpPr>
        <p:spPr>
          <a:xfrm>
            <a:off x="2931811" y="5634304"/>
            <a:ext cx="309490" cy="233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DAC3D-3133-DA3A-635B-CD88B6CA86A8}"/>
              </a:ext>
            </a:extLst>
          </p:cNvPr>
          <p:cNvSpPr txBox="1"/>
          <p:nvPr/>
        </p:nvSpPr>
        <p:spPr>
          <a:xfrm>
            <a:off x="5901529" y="3035382"/>
            <a:ext cx="60983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задач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каузально-логические игры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0769CE-6D09-743F-B8C1-75773312F20E}"/>
              </a:ext>
            </a:extLst>
          </p:cNvPr>
          <p:cNvSpPr txBox="1"/>
          <p:nvPr/>
        </p:nvSpPr>
        <p:spPr>
          <a:xfrm>
            <a:off x="5901529" y="3668056"/>
            <a:ext cx="5622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для реализации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игра «Сапёр»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EF9F4-19B8-059C-09A7-2B0B6FA06808}"/>
              </a:ext>
            </a:extLst>
          </p:cNvPr>
          <p:cNvSpPr txBox="1"/>
          <p:nvPr/>
        </p:nvSpPr>
        <p:spPr>
          <a:xfrm>
            <a:off x="5901529" y="1377346"/>
            <a:ext cx="60983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разработать комплекс алгоритмов с элементами самообучения и их программную реализацию для поиска решения класса логических задач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6531C79-E5ED-FC33-AB1F-2B1736F75A69}"/>
              </a:ext>
            </a:extLst>
          </p:cNvPr>
          <p:cNvSpPr/>
          <p:nvPr/>
        </p:nvSpPr>
        <p:spPr>
          <a:xfrm>
            <a:off x="6701044" y="5382578"/>
            <a:ext cx="3540237" cy="8308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Самообучающийся элемент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BAC8825-D313-D523-B401-E1125A055C72}"/>
              </a:ext>
            </a:extLst>
          </p:cNvPr>
          <p:cNvCxnSpPr>
            <a:cxnSpLocks/>
            <a:stCxn id="20" idx="1"/>
            <a:endCxn id="8" idx="3"/>
          </p:cNvCxnSpPr>
          <p:nvPr/>
        </p:nvCxnSpPr>
        <p:spPr>
          <a:xfrm flipH="1" flipV="1">
            <a:off x="5407725" y="5178384"/>
            <a:ext cx="1293319" cy="61960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48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3C5C9-B9A2-91EB-E17D-A663F67B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0248"/>
            <a:ext cx="8911687" cy="782659"/>
          </a:xfrm>
        </p:spPr>
        <p:txBody>
          <a:bodyPr/>
          <a:lstStyle/>
          <a:p>
            <a:pPr algn="ctr"/>
            <a:r>
              <a:rPr lang="ru-RU" dirty="0"/>
              <a:t>Содержательная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7A90A-4579-8449-03F6-CCCAD557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94" y="1540189"/>
            <a:ext cx="10685378" cy="3777622"/>
          </a:xfrm>
        </p:spPr>
        <p:txBody>
          <a:bodyPr/>
          <a:lstStyle/>
          <a:p>
            <a:r>
              <a:rPr lang="ru-RU" dirty="0"/>
              <a:t>Сбор данных о полях «Сапёра»</a:t>
            </a:r>
          </a:p>
          <a:p>
            <a:r>
              <a:rPr lang="ru-RU" dirty="0"/>
              <a:t>Разработка алгоритмов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6A0733-E3A4-F2AD-9B4A-9617C700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45060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9483" y="1540189"/>
                <a:ext cx="10902461" cy="50182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следующие параметры и переменные: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Длина и ширина поля: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l, w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Общее количество мин на поле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tm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Двумерный кортеж, содержащий значение статуса клетки,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ru-RU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SS = {O, C}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Двумерный кортеж, содержащий значения открытых клеток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𝑉𝑂𝐶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SVOC = {0, 1, 2, 3, 4, 5, 6, 7, 8, M}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Двумерный кортеж, содержащий значения закрытых клеток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𝑉𝐶𝐶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SVCC = {E, MF, Q}</a:t>
                </a:r>
                <a:endParaRPr lang="ru-RU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Двумерный кортеж, содержащий значения, отображаемых пользователю,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SVOC ∪ SVCC</a:t>
                </a:r>
                <a:endParaRPr lang="ru-RU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Двумерный кортеж, определяющий, есть ли в клетке мина или нет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MC.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{0, 1}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Двумерный кортеж двумерных кортежей, определяющий, является ли клетка с координатами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соседней для клетки с координатами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k.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{0, 1}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483" y="1540189"/>
                <a:ext cx="10902461" cy="5018228"/>
              </a:xfrm>
              <a:blipFill>
                <a:blip r:embed="rId2"/>
                <a:stretch>
                  <a:fillRect l="-503" t="-7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9425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9483" y="1540189"/>
                <a:ext cx="10902461" cy="5018228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Количество мин в соседних клетках можно записать в виде системы равенств: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ru-RU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𝑽𝑶𝑪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ru-RU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ru-RU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𝒍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ru-RU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ru-RU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ru-RU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sup>
                            <m:e>
                              <m:r>
                                <a:rPr lang="ru-RU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ru-RU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ru-RU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𝑴𝑪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ru-RU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ru-RU" sz="18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ru-RU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ru-RU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𝒍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𝒘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или, в общем виде: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𝑽𝑶𝑪</m:t>
                      </m:r>
                      <m:r>
                        <a:rPr lang="ru-RU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𝒌</m:t>
                      </m:r>
                      <m:r>
                        <a:rPr lang="ru-RU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𝑴𝑪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VOC – </a:t>
                </a:r>
                <a:r>
                  <a:rPr lang="ru-RU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 длиной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l*w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 – </a:t>
                </a:r>
                <a:r>
                  <a:rPr lang="ru-RU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 размером (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l*w, l*w),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 – </a:t>
                </a:r>
                <a:r>
                  <a:rPr lang="ru-RU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 длиной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l*w</a:t>
                </a:r>
                <a:r>
                  <a:rPr lang="ru-RU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483" y="1540189"/>
                <a:ext cx="10902461" cy="5018228"/>
              </a:xfrm>
              <a:blipFill>
                <a:blip r:embed="rId2"/>
                <a:stretch>
                  <a:fillRect l="-503" t="-7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72178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694</TotalTime>
  <Words>455</Words>
  <Application>Microsoft Office PowerPoint</Application>
  <PresentationFormat>Широкоэкранный</PresentationFormat>
  <Paragraphs>65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Легкий дым</vt:lpstr>
      <vt:lpstr>Презентация PowerPoint</vt:lpstr>
      <vt:lpstr>Актуальность рассматриваемой задачи</vt:lpstr>
      <vt:lpstr>Почему это важно? И сравнение обучения человека и машины</vt:lpstr>
      <vt:lpstr>Содержательная постановка задачи</vt:lpstr>
      <vt:lpstr>Содержательная постановка задачи</vt:lpstr>
      <vt:lpstr>Математическая постановка задачи</vt:lpstr>
      <vt:lpstr>Математическая постановка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Новицкий Дмитрий Александрович</dc:creator>
  <cp:lastModifiedBy>Новицкий Дмитрий Александрович</cp:lastModifiedBy>
  <cp:revision>29</cp:revision>
  <dcterms:created xsi:type="dcterms:W3CDTF">2022-05-01T18:29:55Z</dcterms:created>
  <dcterms:modified xsi:type="dcterms:W3CDTF">2022-05-03T10:38:39Z</dcterms:modified>
</cp:coreProperties>
</file>