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65" r:id="rId11"/>
    <p:sldId id="266" r:id="rId12"/>
    <p:sldId id="270" r:id="rId13"/>
    <p:sldId id="271" r:id="rId14"/>
    <p:sldId id="277" r:id="rId15"/>
    <p:sldId id="280" r:id="rId16"/>
    <p:sldId id="273" r:id="rId17"/>
    <p:sldId id="278" r:id="rId18"/>
    <p:sldId id="281" r:id="rId19"/>
    <p:sldId id="275" r:id="rId20"/>
    <p:sldId id="276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F5CBA0"/>
    <a:srgbClr val="9106C2"/>
    <a:srgbClr val="F0A6E5"/>
    <a:srgbClr val="C75FFB"/>
    <a:srgbClr val="6600FF"/>
    <a:srgbClr val="FF0000"/>
    <a:srgbClr val="FF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17.05.2022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17.05.2022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17.05.2022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17.05.2022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17.05.2022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A6D6A2-86BC-448F-ABF1-C98E6A523EA8}"/>
              </a:ext>
            </a:extLst>
          </p:cNvPr>
          <p:cNvSpPr/>
          <p:nvPr/>
        </p:nvSpPr>
        <p:spPr>
          <a:xfrm>
            <a:off x="198783" y="0"/>
            <a:ext cx="63286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ИТКН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инженерной кибернетики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09.04.03 Прикладная информатика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(степень): магистр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МПИ-20-4-2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A0F962-11AB-4866-B7AE-45E93919C2DD}"/>
              </a:ext>
            </a:extLst>
          </p:cNvPr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«Математическое и программное обеспечение для решения каузально-логических игр с использованием технологий самообучения»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C67509-263B-4809-8126-86B027C6063D}"/>
              </a:ext>
            </a:extLst>
          </p:cNvPr>
          <p:cNvSpPr/>
          <p:nvPr/>
        </p:nvSpPr>
        <p:spPr>
          <a:xfrm>
            <a:off x="7247206" y="5564627"/>
            <a:ext cx="4944794" cy="1047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Новицкий Д. 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Кожаринов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С.</a:t>
            </a:r>
          </a:p>
        </p:txBody>
      </p:sp>
    </p:spTree>
    <p:extLst>
      <p:ext uri="{BB962C8B-B14F-4D97-AF65-F5344CB8AC3E}">
        <p14:creationId xmlns:p14="http://schemas.microsoft.com/office/powerpoint/2010/main" val="20319026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8911687" cy="123282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Однозначное определение значений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2886" y="2319081"/>
                <a:ext cx="8915400" cy="1456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/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F4EBB0-51F9-C0DC-6600-488172B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86" y="4690714"/>
                <a:ext cx="8911686" cy="145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8ED560F3-96AA-F9C2-DDC8-0ADC620F2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975639"/>
              </p:ext>
            </p:extLst>
          </p:nvPr>
        </p:nvGraphicFramePr>
        <p:xfrm>
          <a:off x="413175" y="139599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6D54515-34BC-8347-1BBC-785FDE719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754265"/>
              </p:ext>
            </p:extLst>
          </p:nvPr>
        </p:nvGraphicFramePr>
        <p:xfrm>
          <a:off x="413175" y="4159087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077864-9BB7-C1F2-90C9-E6EAB6BD7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7586" y="1497473"/>
                <a:ext cx="6607551" cy="2392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0DA93C-DF13-21A0-B69F-202F0E316B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84378"/>
              </p:ext>
            </p:extLst>
          </p:nvPr>
        </p:nvGraphicFramePr>
        <p:xfrm>
          <a:off x="767061" y="121056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5FE8420-EBFE-A0A6-E840-22F02D034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280119"/>
              </p:ext>
            </p:extLst>
          </p:nvPr>
        </p:nvGraphicFramePr>
        <p:xfrm>
          <a:off x="767061" y="3788228"/>
          <a:ext cx="3456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662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86" y="4002136"/>
                <a:ext cx="6607551" cy="2855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CC186C-325C-31FA-E31F-05AB70438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804071"/>
              </p:ext>
            </p:extLst>
          </p:nvPr>
        </p:nvGraphicFramePr>
        <p:xfrm>
          <a:off x="1311579" y="2226514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2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1</a:t>
                      </a:r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3</a:t>
                      </a:r>
                    </a:p>
                  </a:txBody>
                  <a:tcPr marL="90152" marR="90152" marT="45076" marB="4507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90152" marR="90152" marT="45076" marB="450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3,4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61" y="2226514"/>
                <a:ext cx="6607551" cy="3216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2361991" y="4931730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4838" y="1470027"/>
                <a:ext cx="6607551" cy="5046887"/>
              </a:xfrm>
              <a:blipFill>
                <a:blip r:embed="rId2"/>
                <a:stretch>
                  <a:fillRect l="-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92FEACC-E59C-39F1-8AC3-FD14E6F4E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892296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9B4EA9-7649-A6A1-EF8D-DAE4DB75B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336208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F62C3FC-809C-D262-AAFB-A38729E8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0967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3BB72D02-0E6D-EC62-BF41-359C1B5AE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298427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D720AB0-C65D-90D5-58A5-6206BD128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701835"/>
              </p:ext>
            </p:extLst>
          </p:nvPr>
        </p:nvGraphicFramePr>
        <p:xfrm>
          <a:off x="687388" y="2277000"/>
          <a:ext cx="345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538599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636684766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4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0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2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1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3</a:t>
                      </a:r>
                    </a:p>
                  </a:txBody>
                  <a:tcPr marL="91780" marR="91780" marT="45890" marB="458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NM</a:t>
                      </a:r>
                      <a:endParaRPr lang="ru-RU" sz="18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М?</a:t>
                      </a:r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91780" marR="91780" marT="45890" marB="45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Таблица 5">
            <a:extLst>
              <a:ext uri="{FF2B5EF4-FFF2-40B4-BE49-F238E27FC236}">
                <a16:creationId xmlns:a16="http://schemas.microsoft.com/office/drawing/2014/main" id="{057A2047-5611-75D3-E29C-5DF6B6DDF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701060"/>
              </p:ext>
            </p:extLst>
          </p:nvPr>
        </p:nvGraphicFramePr>
        <p:xfrm>
          <a:off x="1468994" y="2055052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7" name="Таблица 5">
            <a:extLst>
              <a:ext uri="{FF2B5EF4-FFF2-40B4-BE49-F238E27FC236}">
                <a16:creationId xmlns:a16="http://schemas.microsoft.com/office/drawing/2014/main" id="{FF47C991-FBFD-E43E-7873-3D48B3901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199091"/>
              </p:ext>
            </p:extLst>
          </p:nvPr>
        </p:nvGraphicFramePr>
        <p:xfrm>
          <a:off x="5268036" y="2055052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92704965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CCB97896-8960-CCF8-D2CA-06DBB6EE1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437455"/>
              </p:ext>
            </p:extLst>
          </p:nvPr>
        </p:nvGraphicFramePr>
        <p:xfrm>
          <a:off x="9697078" y="2070289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NM?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NM?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M?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35" name="Объект 2">
            <a:extLst>
              <a:ext uri="{FF2B5EF4-FFF2-40B4-BE49-F238E27FC236}">
                <a16:creationId xmlns:a16="http://schemas.microsoft.com/office/drawing/2014/main" id="{F116D4DA-921E-15EE-5032-A03C6C7D509C}"/>
              </a:ext>
            </a:extLst>
          </p:cNvPr>
          <p:cNvSpPr txBox="1">
            <a:spLocks/>
          </p:cNvSpPr>
          <p:nvPr/>
        </p:nvSpPr>
        <p:spPr>
          <a:xfrm>
            <a:off x="10776911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695C040D-5885-F592-036E-495F31432BF7}"/>
              </a:ext>
            </a:extLst>
          </p:cNvPr>
          <p:cNvSpPr txBox="1">
            <a:spLocks/>
          </p:cNvSpPr>
          <p:nvPr/>
        </p:nvSpPr>
        <p:spPr>
          <a:xfrm>
            <a:off x="11410529" y="3339780"/>
            <a:ext cx="244542" cy="269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0D0FAA73-5BED-01D0-8F4B-979244DD6F06}"/>
              </a:ext>
            </a:extLst>
          </p:cNvPr>
          <p:cNvSpPr txBox="1">
            <a:spLocks/>
          </p:cNvSpPr>
          <p:nvPr/>
        </p:nvSpPr>
        <p:spPr>
          <a:xfrm>
            <a:off x="10794744" y="330866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Объект 2">
            <a:extLst>
              <a:ext uri="{FF2B5EF4-FFF2-40B4-BE49-F238E27FC236}">
                <a16:creationId xmlns:a16="http://schemas.microsoft.com/office/drawing/2014/main" id="{52717069-6A21-054F-ADEF-7811B874BBEA}"/>
              </a:ext>
            </a:extLst>
          </p:cNvPr>
          <p:cNvSpPr txBox="1">
            <a:spLocks/>
          </p:cNvSpPr>
          <p:nvPr/>
        </p:nvSpPr>
        <p:spPr>
          <a:xfrm>
            <a:off x="10105852" y="3311984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5ADA955D-7A3A-1444-E545-397D3ECB3505}"/>
              </a:ext>
            </a:extLst>
          </p:cNvPr>
          <p:cNvSpPr txBox="1">
            <a:spLocks/>
          </p:cNvSpPr>
          <p:nvPr/>
        </p:nvSpPr>
        <p:spPr>
          <a:xfrm>
            <a:off x="10105852" y="2673276"/>
            <a:ext cx="244542" cy="30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DDA2CEC2-73D4-DCC9-CF20-2FB3A158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994" y="4270172"/>
            <a:ext cx="7632803" cy="21830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кортеж значений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фокусных клеток (зелёные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координат целевых закрытых клеток (оранжевые клетки)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в целевых закрытых клетках</a:t>
            </a:r>
          </a:p>
          <a:p>
            <a:pPr marL="457200" indent="-457200">
              <a:buFont typeface="+mj-lt"/>
              <a:buAutoNum type="arabicPeriod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BF4CC08D-9929-9435-FAFD-DC0CAEEB2461}"/>
              </a:ext>
            </a:extLst>
          </p:cNvPr>
          <p:cNvSpPr txBox="1">
            <a:spLocks/>
          </p:cNvSpPr>
          <p:nvPr/>
        </p:nvSpPr>
        <p:spPr>
          <a:xfrm>
            <a:off x="45882" y="1228518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sp>
        <p:nvSpPr>
          <p:cNvPr id="42" name="Объект 2">
            <a:extLst>
              <a:ext uri="{FF2B5EF4-FFF2-40B4-BE49-F238E27FC236}">
                <a16:creationId xmlns:a16="http://schemas.microsoft.com/office/drawing/2014/main" id="{55C86F00-E83C-1C44-CB8E-2D358778EC72}"/>
              </a:ext>
            </a:extLst>
          </p:cNvPr>
          <p:cNvSpPr txBox="1">
            <a:spLocks/>
          </p:cNvSpPr>
          <p:nvPr/>
        </p:nvSpPr>
        <p:spPr>
          <a:xfrm>
            <a:off x="4168589" y="1330458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sp>
        <p:nvSpPr>
          <p:cNvPr id="43" name="Объект 2">
            <a:extLst>
              <a:ext uri="{FF2B5EF4-FFF2-40B4-BE49-F238E27FC236}">
                <a16:creationId xmlns:a16="http://schemas.microsoft.com/office/drawing/2014/main" id="{CE373E01-9CE1-920B-41F8-27395A4C088E}"/>
              </a:ext>
            </a:extLst>
          </p:cNvPr>
          <p:cNvSpPr txBox="1">
            <a:spLocks/>
          </p:cNvSpPr>
          <p:nvPr/>
        </p:nvSpPr>
        <p:spPr>
          <a:xfrm>
            <a:off x="8935554" y="1330458"/>
            <a:ext cx="3467047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graphicFrame>
        <p:nvGraphicFramePr>
          <p:cNvPr id="44" name="Таблица 5">
            <a:extLst>
              <a:ext uri="{FF2B5EF4-FFF2-40B4-BE49-F238E27FC236}">
                <a16:creationId xmlns:a16="http://schemas.microsoft.com/office/drawing/2014/main" id="{EE00FBEA-F3B9-3904-5AD8-24742BC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897186"/>
              </p:ext>
            </p:extLst>
          </p:nvPr>
        </p:nvGraphicFramePr>
        <p:xfrm>
          <a:off x="9697078" y="4563270"/>
          <a:ext cx="1944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NM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FB6BD14-ADBF-C074-96F8-FA12C5784DCA}"/>
              </a:ext>
            </a:extLst>
          </p:cNvPr>
          <p:cNvCxnSpPr>
            <a:cxnSpLocks/>
          </p:cNvCxnSpPr>
          <p:nvPr/>
        </p:nvCxnSpPr>
        <p:spPr>
          <a:xfrm>
            <a:off x="10635175" y="4107766"/>
            <a:ext cx="0" cy="32822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 uiExpand="1" build="p"/>
      <p:bldP spid="41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статистики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D62B519D-51E7-CD19-5E5B-F13FEF1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88" y="1407324"/>
            <a:ext cx="7430734" cy="3590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Количество выявленных мин в соседних клетках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Число в клетке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закрытых клеток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Расположение соседних клеток с выявленными минами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3E0B4B3F-06B8-C9EA-B2D2-735E18D09C56}"/>
              </a:ext>
            </a:extLst>
          </p:cNvPr>
          <p:cNvGraphicFramePr>
            <a:graphicFrameLocks/>
          </p:cNvGraphicFramePr>
          <p:nvPr/>
        </p:nvGraphicFramePr>
        <p:xfrm>
          <a:off x="7971062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4A78448-0784-3BE3-35BD-A73A57ADB4E7}"/>
              </a:ext>
            </a:extLst>
          </p:cNvPr>
          <p:cNvCxnSpPr>
            <a:cxnSpLocks/>
          </p:cNvCxnSpPr>
          <p:nvPr/>
        </p:nvCxnSpPr>
        <p:spPr>
          <a:xfrm>
            <a:off x="10755085" y="2813577"/>
            <a:ext cx="65314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бъект 2">
            <a:extLst>
              <a:ext uri="{FF2B5EF4-FFF2-40B4-BE49-F238E27FC236}">
                <a16:creationId xmlns:a16="http://schemas.microsoft.com/office/drawing/2014/main" id="{BE6415D3-FF72-549E-4671-7224C8588385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0C64F5E9-197E-D196-08B6-BA38B1C23763}"/>
              </a:ext>
            </a:extLst>
          </p:cNvPr>
          <p:cNvSpPr txBox="1">
            <a:spLocks/>
          </p:cNvSpPr>
          <p:nvPr/>
        </p:nvSpPr>
        <p:spPr>
          <a:xfrm>
            <a:off x="11454580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6952D0A-E2B9-F077-5878-4AA29B6504EE}"/>
              </a:ext>
            </a:extLst>
          </p:cNvPr>
          <p:cNvSpPr txBox="1">
            <a:spLocks/>
          </p:cNvSpPr>
          <p:nvPr/>
        </p:nvSpPr>
        <p:spPr>
          <a:xfrm>
            <a:off x="11457302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604F8A5C-9A84-A806-ACE8-B643C6FD8201}"/>
              </a:ext>
            </a:extLst>
          </p:cNvPr>
          <p:cNvSpPr txBox="1">
            <a:spLocks/>
          </p:cNvSpPr>
          <p:nvPr/>
        </p:nvSpPr>
        <p:spPr>
          <a:xfrm>
            <a:off x="11451858" y="2565048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019F95D-61BF-81F3-EA6C-B7D3F6245BFF}"/>
              </a:ext>
            </a:extLst>
          </p:cNvPr>
          <p:cNvCxnSpPr>
            <a:cxnSpLocks/>
          </p:cNvCxnSpPr>
          <p:nvPr/>
        </p:nvCxnSpPr>
        <p:spPr>
          <a:xfrm>
            <a:off x="9525000" y="3954780"/>
            <a:ext cx="0" cy="3733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Таблица 5">
            <a:extLst>
              <a:ext uri="{FF2B5EF4-FFF2-40B4-BE49-F238E27FC236}">
                <a16:creationId xmlns:a16="http://schemas.microsoft.com/office/drawing/2014/main" id="{2A463990-2F40-7752-B550-9319A877B680}"/>
              </a:ext>
            </a:extLst>
          </p:cNvPr>
          <p:cNvGraphicFramePr>
            <a:graphicFrameLocks/>
          </p:cNvGraphicFramePr>
          <p:nvPr/>
        </p:nvGraphicFramePr>
        <p:xfrm>
          <a:off x="7968340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0" name="Таблица 5">
            <a:extLst>
              <a:ext uri="{FF2B5EF4-FFF2-40B4-BE49-F238E27FC236}">
                <a16:creationId xmlns:a16="http://schemas.microsoft.com/office/drawing/2014/main" id="{68B921AF-5BAA-5CC5-9570-D5A9105EF5BA}"/>
              </a:ext>
            </a:extLst>
          </p:cNvPr>
          <p:cNvGraphicFramePr>
            <a:graphicFrameLocks/>
          </p:cNvGraphicFramePr>
          <p:nvPr/>
        </p:nvGraphicFramePr>
        <p:xfrm>
          <a:off x="7965618" y="126753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1" name="Таблица 5">
            <a:extLst>
              <a:ext uri="{FF2B5EF4-FFF2-40B4-BE49-F238E27FC236}">
                <a16:creationId xmlns:a16="http://schemas.microsoft.com/office/drawing/2014/main" id="{1E9DAFEB-EAFE-B605-7CCD-628AFA1EA508}"/>
              </a:ext>
            </a:extLst>
          </p:cNvPr>
          <p:cNvGraphicFramePr>
            <a:graphicFrameLocks/>
          </p:cNvGraphicFramePr>
          <p:nvPr/>
        </p:nvGraphicFramePr>
        <p:xfrm>
          <a:off x="7965618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7241057E-E742-B6C0-A488-3266B7355676}"/>
              </a:ext>
            </a:extLst>
          </p:cNvPr>
          <p:cNvGraphicFramePr>
            <a:graphicFrameLocks/>
          </p:cNvGraphicFramePr>
          <p:nvPr/>
        </p:nvGraphicFramePr>
        <p:xfrm>
          <a:off x="7960174" y="128089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912F630C-3D18-B810-8715-5AE1CBEBDD84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360E7602-A743-6946-D8EB-E8C6827ECE01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5E0035C-21A6-2139-8FA1-AC151A933BE9}"/>
              </a:ext>
            </a:extLst>
          </p:cNvPr>
          <p:cNvGraphicFramePr>
            <a:graphicFrameLocks/>
          </p:cNvGraphicFramePr>
          <p:nvPr/>
        </p:nvGraphicFramePr>
        <p:xfrm>
          <a:off x="7960174" y="4190663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33" name="Таблица 5">
            <a:extLst>
              <a:ext uri="{FF2B5EF4-FFF2-40B4-BE49-F238E27FC236}">
                <a16:creationId xmlns:a16="http://schemas.microsoft.com/office/drawing/2014/main" id="{58A5D108-B823-7282-ED94-8A2F7A220A7C}"/>
              </a:ext>
            </a:extLst>
          </p:cNvPr>
          <p:cNvGraphicFramePr>
            <a:graphicFrameLocks/>
          </p:cNvGraphicFramePr>
          <p:nvPr/>
        </p:nvGraphicFramePr>
        <p:xfrm>
          <a:off x="1311579" y="4550663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2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статистики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221929D-5C1E-F97F-1541-127AD227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62" y="2811307"/>
            <a:ext cx="4736224" cy="169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значения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проверок с заданным значением критериев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успешных проверок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5">
            <a:extLst>
              <a:ext uri="{FF2B5EF4-FFF2-40B4-BE49-F238E27FC236}">
                <a16:creationId xmlns:a16="http://schemas.microsoft.com/office/drawing/2014/main" id="{2E8E8966-C12A-89CA-7709-278A135D9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230966"/>
              </p:ext>
            </p:extLst>
          </p:nvPr>
        </p:nvGraphicFramePr>
        <p:xfrm>
          <a:off x="5652930" y="1391808"/>
          <a:ext cx="572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9294701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7485681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130520457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605010784"/>
                    </a:ext>
                  </a:extLst>
                </a:gridCol>
                <a:gridCol w="636000">
                  <a:extLst>
                    <a:ext uri="{9D8B030D-6E8A-4147-A177-3AD203B41FA5}">
                      <a16:colId xmlns:a16="http://schemas.microsoft.com/office/drawing/2014/main" val="389232791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6754" marR="156754" marT="78377" marB="78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56754" marR="156754" marT="78377" marB="7837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106F84D-B4E5-9D6A-84DE-E6353E425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669849"/>
              </p:ext>
            </p:extLst>
          </p:nvPr>
        </p:nvGraphicFramePr>
        <p:xfrm>
          <a:off x="5652930" y="3894038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2" name="Таблица 5">
            <a:extLst>
              <a:ext uri="{FF2B5EF4-FFF2-40B4-BE49-F238E27FC236}">
                <a16:creationId xmlns:a16="http://schemas.microsoft.com/office/drawing/2014/main" id="{42465367-2C39-9360-8F41-BE6C6127B7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372399"/>
              </p:ext>
            </p:extLst>
          </p:nvPr>
        </p:nvGraphicFramePr>
        <p:xfrm>
          <a:off x="8676930" y="3894038"/>
          <a:ext cx="270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431927D-A267-9E61-9550-74A387A8EC7E}"/>
              </a:ext>
            </a:extLst>
          </p:cNvPr>
          <p:cNvCxnSpPr>
            <a:cxnSpLocks/>
          </p:cNvCxnSpPr>
          <p:nvPr/>
        </p:nvCxnSpPr>
        <p:spPr>
          <a:xfrm>
            <a:off x="6619164" y="3657600"/>
            <a:ext cx="614149" cy="2364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73F7ACB-7653-0366-E28F-B3882979963A}"/>
              </a:ext>
            </a:extLst>
          </p:cNvPr>
          <p:cNvCxnSpPr>
            <a:cxnSpLocks/>
          </p:cNvCxnSpPr>
          <p:nvPr/>
        </p:nvCxnSpPr>
        <p:spPr>
          <a:xfrm>
            <a:off x="10399594" y="3657600"/>
            <a:ext cx="0" cy="35484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65664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статистики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5">
            <a:extLst>
              <a:ext uri="{FF2B5EF4-FFF2-40B4-BE49-F238E27FC236}">
                <a16:creationId xmlns:a16="http://schemas.microsoft.com/office/drawing/2014/main" id="{A106F84D-B4E5-9D6A-84DE-E6353E425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864668"/>
              </p:ext>
            </p:extLst>
          </p:nvPr>
        </p:nvGraphicFramePr>
        <p:xfrm>
          <a:off x="8918591" y="115290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38506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20" name="Объект 2">
            <a:extLst>
              <a:ext uri="{FF2B5EF4-FFF2-40B4-BE49-F238E27FC236}">
                <a16:creationId xmlns:a16="http://schemas.microsoft.com/office/drawing/2014/main" id="{19F3335F-A38A-704F-EA6F-5A66E15367B6}"/>
              </a:ext>
            </a:extLst>
          </p:cNvPr>
          <p:cNvSpPr txBox="1">
            <a:spLocks/>
          </p:cNvSpPr>
          <p:nvPr/>
        </p:nvSpPr>
        <p:spPr>
          <a:xfrm>
            <a:off x="4614671" y="1324817"/>
            <a:ext cx="4422324" cy="217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критерия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проверок с заданным значением критериев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Доля успешных проверок</a:t>
            </a:r>
          </a:p>
        </p:txBody>
      </p:sp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5FDAA886-A738-9AAB-5D67-93B423366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522793"/>
              </p:ext>
            </p:extLst>
          </p:nvPr>
        </p:nvGraphicFramePr>
        <p:xfrm>
          <a:off x="8918591" y="3847948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038506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8B504D2D-6EF2-4F56-C3B3-ED14E1048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760863"/>
              </p:ext>
            </p:extLst>
          </p:nvPr>
        </p:nvGraphicFramePr>
        <p:xfrm>
          <a:off x="1053509" y="3432412"/>
          <a:ext cx="270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8231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A0F489F-116F-3EAA-0CC1-C56F6AF28409}"/>
              </a:ext>
            </a:extLst>
          </p:cNvPr>
          <p:cNvCxnSpPr>
            <a:cxnSpLocks/>
          </p:cNvCxnSpPr>
          <p:nvPr/>
        </p:nvCxnSpPr>
        <p:spPr>
          <a:xfrm>
            <a:off x="921695" y="4053385"/>
            <a:ext cx="0" cy="25256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Таблица 5">
            <a:extLst>
              <a:ext uri="{FF2B5EF4-FFF2-40B4-BE49-F238E27FC236}">
                <a16:creationId xmlns:a16="http://schemas.microsoft.com/office/drawing/2014/main" id="{393A8484-CF1D-8599-CE69-728044464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994005"/>
              </p:ext>
            </p:extLst>
          </p:nvPr>
        </p:nvGraphicFramePr>
        <p:xfrm>
          <a:off x="4112189" y="3429000"/>
          <a:ext cx="270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98231"/>
                  </a:ext>
                </a:extLst>
              </a:tr>
            </a:tbl>
          </a:graphicData>
        </a:graphic>
      </p:graphicFrame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4B62F31-8F78-D516-4551-288036A92AE1}"/>
              </a:ext>
            </a:extLst>
          </p:cNvPr>
          <p:cNvCxnSpPr>
            <a:cxnSpLocks/>
          </p:cNvCxnSpPr>
          <p:nvPr/>
        </p:nvCxnSpPr>
        <p:spPr>
          <a:xfrm flipV="1">
            <a:off x="7246961" y="3953022"/>
            <a:ext cx="0" cy="262597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бъект 2">
            <a:extLst>
              <a:ext uri="{FF2B5EF4-FFF2-40B4-BE49-F238E27FC236}">
                <a16:creationId xmlns:a16="http://schemas.microsoft.com/office/drawing/2014/main" id="{5D9C8CF6-5F00-AF78-01D7-D88B2CD7494E}"/>
              </a:ext>
            </a:extLst>
          </p:cNvPr>
          <p:cNvSpPr txBox="1">
            <a:spLocks/>
          </p:cNvSpPr>
          <p:nvPr/>
        </p:nvSpPr>
        <p:spPr>
          <a:xfrm>
            <a:off x="192347" y="1639386"/>
            <a:ext cx="4422324" cy="15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Минимальное кол-во проверок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Мин/макс значение критерия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eriod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2887203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системы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Комбинирование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362" y="1751784"/>
                <a:ext cx="9284677" cy="43676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следующие параметры: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Доля успешных проверок,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время работы успешной проверки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время работы неуспешной проверки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Исходя из данных значений, вычислим среднее время одного «цикла»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очерёдность применения методов, выполнив сортировку методов по увеличению среднего времени цикла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362" y="1751784"/>
                <a:ext cx="9284677" cy="4367662"/>
              </a:xfrm>
              <a:blipFill>
                <a:blip r:embed="rId2"/>
                <a:stretch>
                  <a:fillRect l="-854" t="-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C40C-8EC0-BB39-9455-2F26B1E0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86485"/>
            <a:ext cx="8911687" cy="71232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рассматриваемой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02F1850-946C-DCA7-14AF-9047EE81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DF4CF48-283F-459E-8020-AC949F8CA6EE}"/>
              </a:ext>
            </a:extLst>
          </p:cNvPr>
          <p:cNvSpPr/>
          <p:nvPr/>
        </p:nvSpPr>
        <p:spPr>
          <a:xfrm>
            <a:off x="6924720" y="154004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нейронные сети плохо решают логические задачи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45B6A3A-A623-F09F-8C7E-DB8DA3840879}"/>
              </a:ext>
            </a:extLst>
          </p:cNvPr>
          <p:cNvSpPr/>
          <p:nvPr/>
        </p:nvSpPr>
        <p:spPr>
          <a:xfrm>
            <a:off x="5317587" y="1955410"/>
            <a:ext cx="1336431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4421F3C-520C-2A32-8892-A1323EB40C8E}"/>
              </a:ext>
            </a:extLst>
          </p:cNvPr>
          <p:cNvSpPr/>
          <p:nvPr/>
        </p:nvSpPr>
        <p:spPr>
          <a:xfrm>
            <a:off x="8630529" y="2996418"/>
            <a:ext cx="464234" cy="618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21F2F43-1EBB-F58C-B668-1626AD626FCA}"/>
              </a:ext>
            </a:extLst>
          </p:cNvPr>
          <p:cNvSpPr/>
          <p:nvPr/>
        </p:nvSpPr>
        <p:spPr>
          <a:xfrm>
            <a:off x="6922475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Ближайший аналог – экспертные системы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D96882-672E-72CC-75ED-33FC9A60DA5C}"/>
              </a:ext>
            </a:extLst>
          </p:cNvPr>
          <p:cNvSpPr/>
          <p:nvPr/>
        </p:nvSpPr>
        <p:spPr>
          <a:xfrm>
            <a:off x="1166543" y="3812711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Обучать экспертную систему долго и трудно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A18F812-1ED8-7BA9-FC1F-2B2E4C34B7E5}"/>
              </a:ext>
            </a:extLst>
          </p:cNvPr>
          <p:cNvSpPr/>
          <p:nvPr/>
        </p:nvSpPr>
        <p:spPr>
          <a:xfrm>
            <a:off x="1166544" y="157521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– не панацея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71885F1B-426E-9ED1-A619-DC7F6F628D1F}"/>
              </a:ext>
            </a:extLst>
          </p:cNvPr>
          <p:cNvSpPr/>
          <p:nvPr/>
        </p:nvSpPr>
        <p:spPr>
          <a:xfrm>
            <a:off x="5317587" y="4214006"/>
            <a:ext cx="1336430" cy="520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A33F4C0-8AED-1B6D-36CF-3A8031EA83E2}"/>
              </a:ext>
            </a:extLst>
          </p:cNvPr>
          <p:cNvSpPr/>
          <p:nvPr/>
        </p:nvSpPr>
        <p:spPr>
          <a:xfrm>
            <a:off x="1166543" y="5460168"/>
            <a:ext cx="9636273" cy="11113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решение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самообучающихся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3579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3D567CA4-0C38-C339-36CE-4787213C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069" y="3630127"/>
            <a:ext cx="3250117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EABC44-6747-46F8-F24D-4B8212F4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6" y="678595"/>
            <a:ext cx="4732940" cy="247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853BB00-6780-F500-08C9-6A38D1F3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0197" y="678595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B1D816-88C5-5260-D9A7-1424AB61A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051" y="3671316"/>
            <a:ext cx="2553469" cy="255346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C00F19-8730-A98F-E9CD-8613724E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C0CC59-6802-44A9-9AE1-B9BD1C008210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9" name="Номер слайда 3">
            <a:extLst>
              <a:ext uri="{FF2B5EF4-FFF2-40B4-BE49-F238E27FC236}">
                <a16:creationId xmlns:a16="http://schemas.microsoft.com/office/drawing/2014/main" id="{F448E8EF-79D6-4081-BECB-EE4A7E640DAC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790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104697"/>
            <a:ext cx="10480431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это важно?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сравнение обучения человека и машины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61EB501-3F12-313B-5ACC-6E0802BBFFD9}"/>
              </a:ext>
            </a:extLst>
          </p:cNvPr>
          <p:cNvSpPr/>
          <p:nvPr/>
        </p:nvSpPr>
        <p:spPr>
          <a:xfrm>
            <a:off x="886264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29614B-14C4-3095-4BD0-44C0F71195D3}"/>
              </a:ext>
            </a:extLst>
          </p:cNvPr>
          <p:cNvSpPr/>
          <p:nvPr/>
        </p:nvSpPr>
        <p:spPr>
          <a:xfrm>
            <a:off x="7354535" y="1770308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Бихевиоризм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Классическое и оперантное </a:t>
            </a:r>
            <a:r>
              <a:rPr lang="ru-R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обусловливание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7CFBBE13-4FDC-8374-5104-5AD1A258D62B}"/>
              </a:ext>
            </a:extLst>
          </p:cNvPr>
          <p:cNvSpPr/>
          <p:nvPr/>
        </p:nvSpPr>
        <p:spPr>
          <a:xfrm>
            <a:off x="5014871" y="2199737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D812-2B59-BEA3-20A9-84B7C7FB287D}"/>
              </a:ext>
            </a:extLst>
          </p:cNvPr>
          <p:cNvSpPr txBox="1"/>
          <p:nvPr/>
        </p:nvSpPr>
        <p:spPr>
          <a:xfrm>
            <a:off x="4689555" y="1385587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Неосознаваемое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535DAAD-41DA-B2DD-FFD9-1F07EB008359}"/>
              </a:ext>
            </a:extLst>
          </p:cNvPr>
          <p:cNvSpPr/>
          <p:nvPr/>
        </p:nvSpPr>
        <p:spPr>
          <a:xfrm>
            <a:off x="735453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Когнитивизм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мышление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DFD1E7E-AB43-95DF-9611-1A03B6EFE9AF}"/>
              </a:ext>
            </a:extLst>
          </p:cNvPr>
          <p:cNvSpPr/>
          <p:nvPr/>
        </p:nvSpPr>
        <p:spPr>
          <a:xfrm>
            <a:off x="886264" y="3638967"/>
            <a:ext cx="388034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Экспертная система</a:t>
            </a:r>
          </a:p>
        </p:txBody>
      </p:sp>
      <p:sp>
        <p:nvSpPr>
          <p:cNvPr id="15" name="Стрелка: влево-вправо 14">
            <a:extLst>
              <a:ext uri="{FF2B5EF4-FFF2-40B4-BE49-F238E27FC236}">
                <a16:creationId xmlns:a16="http://schemas.microsoft.com/office/drawing/2014/main" id="{E6DE5379-1999-23C4-30BA-561CE6E3603E}"/>
              </a:ext>
            </a:extLst>
          </p:cNvPr>
          <p:cNvSpPr/>
          <p:nvPr/>
        </p:nvSpPr>
        <p:spPr>
          <a:xfrm>
            <a:off x="5014871" y="4068396"/>
            <a:ext cx="2152356" cy="4220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2A064-79BB-772D-F690-E2F7C7BD9BE3}"/>
              </a:ext>
            </a:extLst>
          </p:cNvPr>
          <p:cNvSpPr txBox="1"/>
          <p:nvPr/>
        </p:nvSpPr>
        <p:spPr>
          <a:xfrm>
            <a:off x="4689555" y="3254246"/>
            <a:ext cx="2802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Сознательное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Осознаваемое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8FCE3AF-60E5-21AF-F1F2-052D2AF6B95A}"/>
              </a:ext>
            </a:extLst>
          </p:cNvPr>
          <p:cNvSpPr/>
          <p:nvPr/>
        </p:nvSpPr>
        <p:spPr>
          <a:xfrm>
            <a:off x="886264" y="5224656"/>
            <a:ext cx="10348611" cy="1280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«заложить» в систему рефлексы и логическое мышление,</a:t>
            </a: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можно получить по-настоящему искусственный интеллект</a:t>
            </a:r>
          </a:p>
        </p:txBody>
      </p:sp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4" grpId="0" animBg="1"/>
      <p:bldP spid="15" grpId="0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EA19E84-2026-C07D-5C7F-F72C59443361}"/>
              </a:ext>
            </a:extLst>
          </p:cNvPr>
          <p:cNvSpPr/>
          <p:nvPr/>
        </p:nvSpPr>
        <p:spPr>
          <a:xfrm>
            <a:off x="765387" y="1335787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</a:t>
            </a:r>
          </a:p>
          <a:p>
            <a:pPr algn="ctr"/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(условие задачи)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AFCF39-E539-F684-C00C-FB30BFBF24FC}"/>
              </a:ext>
            </a:extLst>
          </p:cNvPr>
          <p:cNvSpPr/>
          <p:nvPr/>
        </p:nvSpPr>
        <p:spPr>
          <a:xfrm>
            <a:off x="765387" y="2468881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содержательной и математической постановок задачи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DCFE1F0-E4D8-AB82-DC24-949803E82D6B}"/>
              </a:ext>
            </a:extLst>
          </p:cNvPr>
          <p:cNvSpPr/>
          <p:nvPr/>
        </p:nvSpPr>
        <p:spPr>
          <a:xfrm>
            <a:off x="765387" y="3601975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способов (методов) решения задачи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900091A-8684-77FD-E7FD-C5FE75459642}"/>
              </a:ext>
            </a:extLst>
          </p:cNvPr>
          <p:cNvSpPr/>
          <p:nvPr/>
        </p:nvSpPr>
        <p:spPr>
          <a:xfrm>
            <a:off x="765387" y="4735069"/>
            <a:ext cx="4642338" cy="886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способов эффективного применения разработанных методов решения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AB0CB83-1841-0862-721F-2783BD1795A0}"/>
              </a:ext>
            </a:extLst>
          </p:cNvPr>
          <p:cNvSpPr/>
          <p:nvPr/>
        </p:nvSpPr>
        <p:spPr>
          <a:xfrm>
            <a:off x="765387" y="5868163"/>
            <a:ext cx="4642338" cy="886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разработанных методов</a:t>
            </a:r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EA75041-154E-9EE5-DB78-4FE1AA8471B3}"/>
              </a:ext>
            </a:extLst>
          </p:cNvPr>
          <p:cNvSpPr/>
          <p:nvPr/>
        </p:nvSpPr>
        <p:spPr>
          <a:xfrm>
            <a:off x="2931811" y="2232828"/>
            <a:ext cx="309490" cy="23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B4CE728-7AA8-BCE4-7731-8FC70B2C5789}"/>
              </a:ext>
            </a:extLst>
          </p:cNvPr>
          <p:cNvSpPr/>
          <p:nvPr/>
        </p:nvSpPr>
        <p:spPr>
          <a:xfrm>
            <a:off x="2931811" y="3355510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0FA508E-E99D-CB09-6AE2-B613BF53A80C}"/>
              </a:ext>
            </a:extLst>
          </p:cNvPr>
          <p:cNvSpPr/>
          <p:nvPr/>
        </p:nvSpPr>
        <p:spPr>
          <a:xfrm>
            <a:off x="2931811" y="4488604"/>
            <a:ext cx="309490" cy="246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FCA155E-8B90-341F-6037-BFD7156A22D5}"/>
              </a:ext>
            </a:extLst>
          </p:cNvPr>
          <p:cNvSpPr/>
          <p:nvPr/>
        </p:nvSpPr>
        <p:spPr>
          <a:xfrm>
            <a:off x="2931811" y="5634304"/>
            <a:ext cx="309490" cy="23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DAC3D-3133-DA3A-635B-CD88B6CA86A8}"/>
              </a:ext>
            </a:extLst>
          </p:cNvPr>
          <p:cNvSpPr txBox="1"/>
          <p:nvPr/>
        </p:nvSpPr>
        <p:spPr>
          <a:xfrm>
            <a:off x="5901529" y="3035382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0769CE-6D09-743F-B8C1-75773312F20E}"/>
              </a:ext>
            </a:extLst>
          </p:cNvPr>
          <p:cNvSpPr txBox="1"/>
          <p:nvPr/>
        </p:nvSpPr>
        <p:spPr>
          <a:xfrm>
            <a:off x="5901529" y="3668056"/>
            <a:ext cx="5622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реализации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5901529" y="1377346"/>
            <a:ext cx="60983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и их программную реализацию для поиска решения класса логических задач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6531C79-E5ED-FC33-AB1F-2B1736F75A69}"/>
              </a:ext>
            </a:extLst>
          </p:cNvPr>
          <p:cNvSpPr/>
          <p:nvPr/>
        </p:nvSpPr>
        <p:spPr>
          <a:xfrm>
            <a:off x="6701044" y="5382578"/>
            <a:ext cx="3540237" cy="830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Самообучающийся элемент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BAC8825-D313-D523-B401-E1125A055C72}"/>
              </a:ext>
            </a:extLst>
          </p:cNvPr>
          <p:cNvCxnSpPr>
            <a:cxnSpLocks/>
            <a:stCxn id="20" idx="1"/>
            <a:endCxn id="8" idx="3"/>
          </p:cNvCxnSpPr>
          <p:nvPr/>
        </p:nvCxnSpPr>
        <p:spPr>
          <a:xfrm flipH="1" flipV="1">
            <a:off x="5407725" y="5178384"/>
            <a:ext cx="1293319" cy="61960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454" y="1582392"/>
            <a:ext cx="8547089" cy="4326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 «Сапёра»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эффективного применения разработанных методов решения «Сапёра»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на основе разработанных методов находит решение «Сапёра»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наиболее эффективный способ решения «Сапёра»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следующие параметры и переменные: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и ширина поля: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 w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мин на поле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tm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значение статуса клетки,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SS = {O, C}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191" y="1423075"/>
                <a:ext cx="4870929" cy="2176975"/>
              </a:xfrm>
              <a:blipFill>
                <a:blip r:embed="rId2"/>
                <a:stretch>
                  <a:fillRect l="-1001" t="-1397" b="-1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3BDA16D-FD03-D71F-41DE-D01704A72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147550"/>
              </p:ext>
            </p:extLst>
          </p:nvPr>
        </p:nvGraphicFramePr>
        <p:xfrm>
          <a:off x="6095999" y="90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F91D2C-7D52-C3B0-E4C7-51D69764F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25051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открытых клеток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𝑉𝑂𝐶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SVOC = {0, 1, 2, 3, 4, 5, 6, 7, 8, M}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Двумерный кортеж, содержащий значения закрытых клеток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 SVCC = {E, MF, Q}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содержащий значения, отображаемых пользователю,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SVOC ∪ SVCC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кортеж, определяющий, есть ли в клетке мина или нет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MC.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Двумерный кортеж двумерных кортежей, определяющий, является ли клетка с координатами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соседней для клетки с координатами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∈ {0, 1}</a:t>
                </a: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38E20DEA-C868-C171-CDC9-1E9B2599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95" y="3870218"/>
                <a:ext cx="10902461" cy="2802988"/>
              </a:xfrm>
              <a:prstGeom prst="rect">
                <a:avLst/>
              </a:prstGeom>
              <a:blipFill>
                <a:blip r:embed="rId3"/>
                <a:stretch>
                  <a:fillRect l="-391" t="-1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856E161-5EAD-12A1-BBEA-B39B1B1D480F}"/>
              </a:ext>
            </a:extLst>
          </p:cNvPr>
          <p:cNvCxnSpPr>
            <a:cxnSpLocks/>
          </p:cNvCxnSpPr>
          <p:nvPr/>
        </p:nvCxnSpPr>
        <p:spPr>
          <a:xfrm>
            <a:off x="6780628" y="909000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DC3CE27-4DFC-95B1-5FFB-3A0F18FB1C4D}"/>
              </a:ext>
            </a:extLst>
          </p:cNvPr>
          <p:cNvCxnSpPr>
            <a:cxnSpLocks/>
          </p:cNvCxnSpPr>
          <p:nvPr/>
        </p:nvCxnSpPr>
        <p:spPr>
          <a:xfrm>
            <a:off x="6095999" y="1589649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бъект 2">
            <a:extLst>
              <a:ext uri="{FF2B5EF4-FFF2-40B4-BE49-F238E27FC236}">
                <a16:creationId xmlns:a16="http://schemas.microsoft.com/office/drawing/2014/main" id="{5C3D727A-633F-8439-7EDF-80172DEFA63B}"/>
              </a:ext>
            </a:extLst>
          </p:cNvPr>
          <p:cNvSpPr txBox="1">
            <a:spLocks/>
          </p:cNvSpPr>
          <p:nvPr/>
        </p:nvSpPr>
        <p:spPr>
          <a:xfrm>
            <a:off x="8615999" y="685583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CFAA6865-C0D9-6ED9-43E6-88A1840F0D3B}"/>
              </a:ext>
            </a:extLst>
          </p:cNvPr>
          <p:cNvSpPr txBox="1">
            <a:spLocks/>
          </p:cNvSpPr>
          <p:nvPr/>
        </p:nvSpPr>
        <p:spPr>
          <a:xfrm>
            <a:off x="5509218" y="3089564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54E20FB3-39E5-DD56-8F8F-A358B7524650}"/>
              </a:ext>
            </a:extLst>
          </p:cNvPr>
          <p:cNvSpPr txBox="1">
            <a:spLocks/>
          </p:cNvSpPr>
          <p:nvPr/>
        </p:nvSpPr>
        <p:spPr>
          <a:xfrm>
            <a:off x="6759820" y="3457032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mines: 1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61A585F1-ABDA-D5F0-0CFA-8254024E1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365880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09E913CC-0E9D-4E8A-79B2-F7523A4EA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476823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1A1DEFD7-E4BF-F093-5070-272F1B5ED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810737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6" name="Таблица 5">
            <a:extLst>
              <a:ext uri="{FF2B5EF4-FFF2-40B4-BE49-F238E27FC236}">
                <a16:creationId xmlns:a16="http://schemas.microsoft.com/office/drawing/2014/main" id="{23A92129-C297-FED6-1F0F-121C397065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99928"/>
              </p:ext>
            </p:extLst>
          </p:nvPr>
        </p:nvGraphicFramePr>
        <p:xfrm>
          <a:off x="9035074" y="87300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ru-RU" sz="18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или,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VOC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бинарная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матрица размером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l*w, l*w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 длиной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l*w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соответственно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бинарный вектор-столбец,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бинарный вектор-столбец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бинарная матрица (двумерный кортеж)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278932"/>
                <a:ext cx="10902461" cy="5579068"/>
              </a:xfrm>
              <a:blipFill>
                <a:blip r:embed="rId2"/>
                <a:stretch>
                  <a:fillRect l="-503" t="-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21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равенство, определяющее общее количество мин на поле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общее количество мин на поле.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69218"/>
                <a:ext cx="10902461" cy="4791286"/>
              </a:xfrm>
              <a:blipFill>
                <a:blip r:embed="rId2"/>
                <a:stretch>
                  <a:fillRect l="-447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0400" y="1163375"/>
                <a:ext cx="8071197" cy="5546914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sz="22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</a:t>
                </a:r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400" y="1163375"/>
                <a:ext cx="8071197" cy="5546914"/>
              </a:xfrm>
              <a:blipFill>
                <a:blip r:embed="rId2"/>
                <a:stretch>
                  <a:fillRect l="-982" t="-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2059</TotalTime>
  <Words>1758</Words>
  <Application>Microsoft Office PowerPoint</Application>
  <PresentationFormat>Широкоэкранный</PresentationFormat>
  <Paragraphs>773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 рассматриваемой задачи</vt:lpstr>
      <vt:lpstr>Почему это важно? И сравнение обучения человека и машины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Математическая постановка задачи</vt:lpstr>
      <vt:lpstr>Свойства системы уравнений</vt:lpstr>
      <vt:lpstr>Метод 1 Однозначное определение значений</vt:lpstr>
      <vt:lpstr>Метод 2 Разность уравнений</vt:lpstr>
      <vt:lpstr>Метод 3 Разность уравнений с учётом общего количества мин</vt:lpstr>
      <vt:lpstr>Метод 4 Проверка гипотез</vt:lpstr>
      <vt:lpstr>Повышение эффективности системы 1. Сбор и применение схем</vt:lpstr>
      <vt:lpstr>Повышение эффективности системы 2. Сбор и анализ статистики</vt:lpstr>
      <vt:lpstr>Повышение эффективности системы Сбор статистики</vt:lpstr>
      <vt:lpstr>Повышение эффективности системы Анализ статистики</vt:lpstr>
      <vt:lpstr>Повышение эффективности системы 3. Комбинирование методов</vt:lpstr>
      <vt:lpstr>Результаты</vt:lpstr>
      <vt:lpstr>Выводы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116</cp:revision>
  <dcterms:created xsi:type="dcterms:W3CDTF">2022-05-01T18:29:55Z</dcterms:created>
  <dcterms:modified xsi:type="dcterms:W3CDTF">2022-05-17T09:42:18Z</dcterms:modified>
</cp:coreProperties>
</file>