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65" r:id="rId11"/>
    <p:sldId id="266" r:id="rId12"/>
    <p:sldId id="270" r:id="rId13"/>
    <p:sldId id="271" r:id="rId14"/>
    <p:sldId id="277" r:id="rId15"/>
    <p:sldId id="280" r:id="rId16"/>
    <p:sldId id="273" r:id="rId17"/>
    <p:sldId id="278" r:id="rId18"/>
    <p:sldId id="281" r:id="rId19"/>
    <p:sldId id="275" r:id="rId20"/>
    <p:sldId id="276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F5CBA0"/>
    <a:srgbClr val="9106C2"/>
    <a:srgbClr val="F0A6E5"/>
    <a:srgbClr val="C75FFB"/>
    <a:srgbClr val="6600FF"/>
    <a:srgbClr val="FF0000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18.05.2022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18.05.2022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18.05.2022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8911687" cy="12328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975639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754265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84378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28011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80407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6199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92296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336208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0967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298427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70183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057A2047-5611-75D3-E29C-5DF6B6DDF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701060"/>
              </p:ext>
            </p:extLst>
          </p:nvPr>
        </p:nvGraphicFramePr>
        <p:xfrm>
          <a:off x="1468994" y="205505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FF47C991-FBFD-E43E-7873-3D48B3901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199091"/>
              </p:ext>
            </p:extLst>
          </p:nvPr>
        </p:nvGraphicFramePr>
        <p:xfrm>
          <a:off x="5268036" y="205505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B97896-8960-CCF8-D2CA-06DBB6EE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437455"/>
              </p:ext>
            </p:extLst>
          </p:nvPr>
        </p:nvGraphicFramePr>
        <p:xfrm>
          <a:off x="9697078" y="2070289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NM?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NM?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M?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5" name="Объект 2">
            <a:extLst>
              <a:ext uri="{FF2B5EF4-FFF2-40B4-BE49-F238E27FC236}">
                <a16:creationId xmlns:a16="http://schemas.microsoft.com/office/drawing/2014/main" id="{F116D4DA-921E-15EE-5032-A03C6C7D509C}"/>
              </a:ext>
            </a:extLst>
          </p:cNvPr>
          <p:cNvSpPr txBox="1">
            <a:spLocks/>
          </p:cNvSpPr>
          <p:nvPr/>
        </p:nvSpPr>
        <p:spPr>
          <a:xfrm>
            <a:off x="10776911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695C040D-5885-F592-036E-495F31432BF7}"/>
              </a:ext>
            </a:extLst>
          </p:cNvPr>
          <p:cNvSpPr txBox="1">
            <a:spLocks/>
          </p:cNvSpPr>
          <p:nvPr/>
        </p:nvSpPr>
        <p:spPr>
          <a:xfrm>
            <a:off x="11410529" y="3339780"/>
            <a:ext cx="244542" cy="26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0D0FAA73-5BED-01D0-8F4B-979244DD6F06}"/>
              </a:ext>
            </a:extLst>
          </p:cNvPr>
          <p:cNvSpPr txBox="1">
            <a:spLocks/>
          </p:cNvSpPr>
          <p:nvPr/>
        </p:nvSpPr>
        <p:spPr>
          <a:xfrm>
            <a:off x="10794744" y="330866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52717069-6A21-054F-ADEF-7811B874BBEA}"/>
              </a:ext>
            </a:extLst>
          </p:cNvPr>
          <p:cNvSpPr txBox="1">
            <a:spLocks/>
          </p:cNvSpPr>
          <p:nvPr/>
        </p:nvSpPr>
        <p:spPr>
          <a:xfrm>
            <a:off x="10105852" y="3311984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5ADA955D-7A3A-1444-E545-397D3ECB3505}"/>
              </a:ext>
            </a:extLst>
          </p:cNvPr>
          <p:cNvSpPr txBox="1">
            <a:spLocks/>
          </p:cNvSpPr>
          <p:nvPr/>
        </p:nvSpPr>
        <p:spPr>
          <a:xfrm>
            <a:off x="10105852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DDA2CEC2-73D4-DCC9-CF20-2FB3A158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994" y="4270172"/>
            <a:ext cx="7632803" cy="21830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кортеж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фокусных клеток (зелёные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целевых закрытых клеток (оранжевые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целевых закрытых клетках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BF4CC08D-9929-9435-FAFD-DC0CAEEB2461}"/>
              </a:ext>
            </a:extLst>
          </p:cNvPr>
          <p:cNvSpPr txBox="1">
            <a:spLocks/>
          </p:cNvSpPr>
          <p:nvPr/>
        </p:nvSpPr>
        <p:spPr>
          <a:xfrm>
            <a:off x="45882" y="1228518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55C86F00-E83C-1C44-CB8E-2D358778EC72}"/>
              </a:ext>
            </a:extLst>
          </p:cNvPr>
          <p:cNvSpPr txBox="1">
            <a:spLocks/>
          </p:cNvSpPr>
          <p:nvPr/>
        </p:nvSpPr>
        <p:spPr>
          <a:xfrm>
            <a:off x="4168589" y="1330458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CE373E01-9CE1-920B-41F8-27395A4C088E}"/>
              </a:ext>
            </a:extLst>
          </p:cNvPr>
          <p:cNvSpPr txBox="1">
            <a:spLocks/>
          </p:cNvSpPr>
          <p:nvPr/>
        </p:nvSpPr>
        <p:spPr>
          <a:xfrm>
            <a:off x="8935554" y="1330458"/>
            <a:ext cx="3467047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EE00FBEA-F3B9-3904-5AD8-24742BC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897186"/>
              </p:ext>
            </p:extLst>
          </p:nvPr>
        </p:nvGraphicFramePr>
        <p:xfrm>
          <a:off x="9697078" y="4563270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NM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FB6BD14-ADBF-C074-96F8-FA12C5784DCA}"/>
              </a:ext>
            </a:extLst>
          </p:cNvPr>
          <p:cNvCxnSpPr>
            <a:cxnSpLocks/>
          </p:cNvCxnSpPr>
          <p:nvPr/>
        </p:nvCxnSpPr>
        <p:spPr>
          <a:xfrm>
            <a:off x="10635175" y="4107766"/>
            <a:ext cx="0" cy="3282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 uiExpand="1" build="p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88" y="1407324"/>
            <a:ext cx="7430734" cy="3590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/>
        </p:nvGraphicFramePr>
        <p:xfrm>
          <a:off x="7971062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813577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</p:cNvCxnSpPr>
          <p:nvPr/>
        </p:nvCxnSpPr>
        <p:spPr>
          <a:xfrm>
            <a:off x="9525000" y="3954780"/>
            <a:ext cx="0" cy="3733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/>
        </p:nvGraphicFramePr>
        <p:xfrm>
          <a:off x="7968340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/>
        </p:nvGraphicFramePr>
        <p:xfrm>
          <a:off x="7965618" y="126753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/>
        </p:nvGraphicFramePr>
        <p:xfrm>
          <a:off x="7965618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/>
        </p:nvGraphicFramePr>
        <p:xfrm>
          <a:off x="7960174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12F630C-3D18-B810-8715-5AE1CBEBDD84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360E7602-A743-6946-D8EB-E8C6827ECE01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5E0035C-21A6-2139-8FA1-AC151A933BE9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3" name="Таблица 5">
            <a:extLst>
              <a:ext uri="{FF2B5EF4-FFF2-40B4-BE49-F238E27FC236}">
                <a16:creationId xmlns:a16="http://schemas.microsoft.com/office/drawing/2014/main" id="{58A5D108-B823-7282-ED94-8A2F7A220A7C}"/>
              </a:ext>
            </a:extLst>
          </p:cNvPr>
          <p:cNvGraphicFramePr>
            <a:graphicFrameLocks/>
          </p:cNvGraphicFramePr>
          <p:nvPr/>
        </p:nvGraphicFramePr>
        <p:xfrm>
          <a:off x="1311579" y="4550663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2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статистики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221929D-5C1E-F97F-1541-127AD227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62" y="2811307"/>
            <a:ext cx="4736224" cy="169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значения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проверок с заданным значением критериев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успешных проверок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5">
            <a:extLst>
              <a:ext uri="{FF2B5EF4-FFF2-40B4-BE49-F238E27FC236}">
                <a16:creationId xmlns:a16="http://schemas.microsoft.com/office/drawing/2014/main" id="{2E8E8966-C12A-89CA-7709-278A135D9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230966"/>
              </p:ext>
            </p:extLst>
          </p:nvPr>
        </p:nvGraphicFramePr>
        <p:xfrm>
          <a:off x="5652930" y="1391808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106F84D-B4E5-9D6A-84DE-E6353E425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69849"/>
              </p:ext>
            </p:extLst>
          </p:nvPr>
        </p:nvGraphicFramePr>
        <p:xfrm>
          <a:off x="5652930" y="3894038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42465367-2C39-9360-8F41-BE6C6127B7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372399"/>
              </p:ext>
            </p:extLst>
          </p:nvPr>
        </p:nvGraphicFramePr>
        <p:xfrm>
          <a:off x="8676930" y="3894038"/>
          <a:ext cx="270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431927D-A267-9E61-9550-74A387A8EC7E}"/>
              </a:ext>
            </a:extLst>
          </p:cNvPr>
          <p:cNvCxnSpPr>
            <a:cxnSpLocks/>
          </p:cNvCxnSpPr>
          <p:nvPr/>
        </p:nvCxnSpPr>
        <p:spPr>
          <a:xfrm>
            <a:off x="6619164" y="3657600"/>
            <a:ext cx="614149" cy="2364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73F7ACB-7653-0366-E28F-B3882979963A}"/>
              </a:ext>
            </a:extLst>
          </p:cNvPr>
          <p:cNvCxnSpPr>
            <a:cxnSpLocks/>
          </p:cNvCxnSpPr>
          <p:nvPr/>
        </p:nvCxnSpPr>
        <p:spPr>
          <a:xfrm>
            <a:off x="10399594" y="3657600"/>
            <a:ext cx="0" cy="3548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5664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статистики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106F84D-B4E5-9D6A-84DE-E6353E425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864668"/>
              </p:ext>
            </p:extLst>
          </p:nvPr>
        </p:nvGraphicFramePr>
        <p:xfrm>
          <a:off x="8918591" y="115290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38506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20" name="Объект 2">
            <a:extLst>
              <a:ext uri="{FF2B5EF4-FFF2-40B4-BE49-F238E27FC236}">
                <a16:creationId xmlns:a16="http://schemas.microsoft.com/office/drawing/2014/main" id="{19F3335F-A38A-704F-EA6F-5A66E15367B6}"/>
              </a:ext>
            </a:extLst>
          </p:cNvPr>
          <p:cNvSpPr txBox="1">
            <a:spLocks/>
          </p:cNvSpPr>
          <p:nvPr/>
        </p:nvSpPr>
        <p:spPr>
          <a:xfrm>
            <a:off x="4614671" y="1324817"/>
            <a:ext cx="4422324" cy="217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проверок с заданным значением критериев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успешных проверок</a:t>
            </a:r>
          </a:p>
        </p:txBody>
      </p:sp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5FDAA886-A738-9AAB-5D67-93B423366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522793"/>
              </p:ext>
            </p:extLst>
          </p:nvPr>
        </p:nvGraphicFramePr>
        <p:xfrm>
          <a:off x="8918591" y="3847948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38506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8B504D2D-6EF2-4F56-C3B3-ED14E1048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760863"/>
              </p:ext>
            </p:extLst>
          </p:nvPr>
        </p:nvGraphicFramePr>
        <p:xfrm>
          <a:off x="1053509" y="3432412"/>
          <a:ext cx="270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8231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A0F489F-116F-3EAA-0CC1-C56F6AF28409}"/>
              </a:ext>
            </a:extLst>
          </p:cNvPr>
          <p:cNvCxnSpPr>
            <a:cxnSpLocks/>
          </p:cNvCxnSpPr>
          <p:nvPr/>
        </p:nvCxnSpPr>
        <p:spPr>
          <a:xfrm>
            <a:off x="921695" y="4053385"/>
            <a:ext cx="0" cy="25256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Таблица 5">
            <a:extLst>
              <a:ext uri="{FF2B5EF4-FFF2-40B4-BE49-F238E27FC236}">
                <a16:creationId xmlns:a16="http://schemas.microsoft.com/office/drawing/2014/main" id="{393A8484-CF1D-8599-CE69-728044464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994005"/>
              </p:ext>
            </p:extLst>
          </p:nvPr>
        </p:nvGraphicFramePr>
        <p:xfrm>
          <a:off x="4112189" y="3429000"/>
          <a:ext cx="270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8231"/>
                  </a:ext>
                </a:extLst>
              </a:tr>
            </a:tbl>
          </a:graphicData>
        </a:graphic>
      </p:graphicFrame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4B62F31-8F78-D516-4551-288036A92AE1}"/>
              </a:ext>
            </a:extLst>
          </p:cNvPr>
          <p:cNvCxnSpPr>
            <a:cxnSpLocks/>
          </p:cNvCxnSpPr>
          <p:nvPr/>
        </p:nvCxnSpPr>
        <p:spPr>
          <a:xfrm flipV="1">
            <a:off x="7246961" y="3953022"/>
            <a:ext cx="0" cy="262597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D9C8CF6-5F00-AF78-01D7-D88B2CD7494E}"/>
              </a:ext>
            </a:extLst>
          </p:cNvPr>
          <p:cNvSpPr txBox="1">
            <a:spLocks/>
          </p:cNvSpPr>
          <p:nvPr/>
        </p:nvSpPr>
        <p:spPr>
          <a:xfrm>
            <a:off x="192347" y="1639386"/>
            <a:ext cx="4422324" cy="15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Минимальное кол-во проверок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Мин/макс значение критерия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2887203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362" y="1751784"/>
                <a:ext cx="9284677" cy="43676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следующие параметры: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Доля успешных проверок,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время работы успешной проверки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время работы неуспешной проверки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Исходя из данных значений, вычислим среднее время одного «цикла»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очерёдность применения методов, выполнив сортировку методов по увеличению среднего времени цикла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362" y="1751784"/>
                <a:ext cx="9284677" cy="4367662"/>
              </a:xfrm>
              <a:blipFill>
                <a:blip r:embed="rId2"/>
                <a:stretch>
                  <a:fillRect l="-854" t="-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нейронные сети плохо решают логические задачи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Обучать экспертную систему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решение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самообучающихся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3D567CA4-0C38-C339-36CE-4787213C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069" y="3630127"/>
            <a:ext cx="3250117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EABC44-6747-46F8-F24D-4B8212F4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678595"/>
            <a:ext cx="4732940" cy="247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53BB00-6780-F500-08C9-6A38D1F3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0197" y="678595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B1D816-88C5-5260-D9A7-1424AB61A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1" y="3671316"/>
            <a:ext cx="2553469" cy="255346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C00F19-8730-A98F-E9CD-8613724E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C0CC59-6802-44A9-9AE1-B9BD1C008210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F448E8EF-79D6-4081-BECB-EE4A7E640DAC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790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9286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Бихевиоризм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Классическое и оперантное </a:t>
            </a:r>
            <a:r>
              <a:rPr lang="ru-R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обусловливание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35807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54392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Когнитивизм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«заложить» в систему рефлексы и логическое мышление,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можно получить по-настоящему искусственный интеллект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/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3DFC35-9C6C-C0ED-53AF-D352933C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34" y="1346237"/>
                <a:ext cx="388034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методов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способов эффективного применения разработанных методов решения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3035382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3668056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реализации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1377346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и их программную реализацию для поиска решения класса логических задач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6531C79-E5ED-FC33-AB1F-2B1736F75A69}"/>
              </a:ext>
            </a:extLst>
          </p:cNvPr>
          <p:cNvSpPr/>
          <p:nvPr/>
        </p:nvSpPr>
        <p:spPr>
          <a:xfrm>
            <a:off x="6701044" y="5382578"/>
            <a:ext cx="3540237" cy="830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Самообучающийся элемент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BAC8825-D313-D523-B401-E1125A055C72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5407725" y="5178384"/>
            <a:ext cx="1293319" cy="61960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4" y="1582392"/>
            <a:ext cx="8547089" cy="4326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эффективного применения разработанных методов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и ширина поля: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 w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tm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значение статуса клетки,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 = {O, C}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  <a:blipFill>
                <a:blip r:embed="rId2"/>
                <a:stretch>
                  <a:fillRect l="-1001" t="-1397" b="-1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147550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25051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SVOC = {0, 1, 2, 3, 4, 5, 6, 7, 8, M}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закрытых клеток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содержащий значения, отображаемых пользователю,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SVOC ∪ SVCC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определяющий,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MC.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 двумерных кортежей, определяющий,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  <a:blipFill>
                <a:blip r:embed="rId3"/>
                <a:stretch>
                  <a:fillRect l="-391" t="-1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759820" y="3457032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36588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47682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10737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99928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или,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бинарная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 размером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l*w, l*w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бинарный вектор-столбец,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бинарный вектор-столбец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  <a:blipFill>
                <a:blip r:embed="rId2"/>
                <a:stretch>
                  <a:fillRect l="-503" t="-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21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равенство, определяющее общее количество мин на поле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общее количество мин на поле.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  <a:blipFill>
                <a:blip r:embed="rId2"/>
                <a:stretch>
                  <a:fillRect l="-447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0400" y="1163375"/>
                <a:ext cx="8071197" cy="554691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400" y="1163375"/>
                <a:ext cx="8071197" cy="5546914"/>
              </a:xfrm>
              <a:blipFill>
                <a:blip r:embed="rId2"/>
                <a:stretch>
                  <a:fillRect l="-982" t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2099</TotalTime>
  <Words>1764</Words>
  <Application>Microsoft Office PowerPoint</Application>
  <PresentationFormat>Широкоэкранный</PresentationFormat>
  <Paragraphs>774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Математическая постановка задачи</vt:lpstr>
      <vt:lpstr>Свойства системы уравнений</vt:lpstr>
      <vt:lpstr>Метод 1 Однозначное определение значений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Повышение эффективности системы 1. Сбор и применение схем</vt:lpstr>
      <vt:lpstr>Повышение эффективности системы 2. Сбор и анализ статистики</vt:lpstr>
      <vt:lpstr>Повышение эффективности системы Сбор статистики</vt:lpstr>
      <vt:lpstr>Повышение эффективности системы Анализ статистики</vt:lpstr>
      <vt:lpstr>Повышение эффективности системы 3. Комбинирование методов</vt:lpstr>
      <vt:lpstr>Результаты</vt:lpstr>
      <vt:lpstr>Выводы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118</cp:revision>
  <dcterms:created xsi:type="dcterms:W3CDTF">2022-05-01T18:29:55Z</dcterms:created>
  <dcterms:modified xsi:type="dcterms:W3CDTF">2022-05-18T14:29:19Z</dcterms:modified>
</cp:coreProperties>
</file>