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8" r:id="rId9"/>
    <p:sldId id="269" r:id="rId10"/>
    <p:sldId id="265" r:id="rId11"/>
    <p:sldId id="266" r:id="rId12"/>
    <p:sldId id="270" r:id="rId13"/>
    <p:sldId id="271" r:id="rId14"/>
    <p:sldId id="277" r:id="rId15"/>
    <p:sldId id="273" r:id="rId16"/>
    <p:sldId id="278" r:id="rId17"/>
    <p:sldId id="275" r:id="rId18"/>
    <p:sldId id="276" r:id="rId19"/>
    <p:sldId id="274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BA0"/>
    <a:srgbClr val="9106C2"/>
    <a:srgbClr val="F0A6E5"/>
    <a:srgbClr val="C75FFB"/>
    <a:srgbClr val="6600FF"/>
    <a:srgbClr val="FF0000"/>
    <a:srgbClr val="FFFF66"/>
    <a:srgbClr val="3399FF"/>
    <a:srgbClr val="BBBDB3"/>
    <a:srgbClr val="FBF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5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292DA-A5DC-4A6B-B473-4124E755370F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F88D6-8783-4152-8173-35ABD4774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99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5FF2-613C-4C49-BD3F-0966F3A55103}" type="datetime1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19033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DD74-5CB2-4715-88F8-AAAB60E50E2D}" type="datetime1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562981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B000-86B6-41B5-A68A-3682845FC351}" type="datetime1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316132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0FAE-033D-4D04-9DA6-C2A8A5248C22}" type="datetime1">
              <a:rPr lang="ru-RU" smtClean="0"/>
              <a:t>16.05.2022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416104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EA15-723F-4FA1-A2E4-F06C35220F73}" type="datetime1">
              <a:rPr lang="ru-RU" smtClean="0"/>
              <a:t>16.05.2022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588705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7648-43FA-4D64-B22F-0D33436FF1DD}" type="datetime1">
              <a:rPr lang="ru-RU" smtClean="0"/>
              <a:t>16.05.2022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47587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936B-5FA3-422A-82E4-585B5509F7AB}" type="datetime1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487604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152A-A90D-43BF-80DC-1F1E33B45E23}" type="datetime1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29665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4DED-5F76-415C-A900-E8F7313C10E1}" type="datetime1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11800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3D7E-1D94-447D-BCF5-49AC78A24C76}" type="datetime1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51880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BD6D-0066-4C47-A9CA-0CB6E2FA73C1}" type="datetime1">
              <a:rPr lang="ru-RU" smtClean="0"/>
              <a:t>16.05.2022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74179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ED75-0F40-471C-AB4C-82150DE92657}" type="datetime1">
              <a:rPr lang="ru-RU" smtClean="0"/>
              <a:t>16.05.2022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70832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E4B1-4FFC-4B0D-AA40-503F9B8537A5}" type="datetime1">
              <a:rPr lang="ru-RU" smtClean="0"/>
              <a:t>16.05.2022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5486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7087-0ABA-4668-9D85-B85D38E2824E}" type="datetime1">
              <a:rPr lang="ru-RU" smtClean="0"/>
              <a:t>16.05.2022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1009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0BE5-A821-40E6-8D65-A742C81E33C9}" type="datetime1">
              <a:rPr lang="ru-RU" smtClean="0"/>
              <a:t>16.05.2022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51993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9A96-A462-4539-9216-37A859D6F3A6}" type="datetime1">
              <a:rPr lang="ru-RU" smtClean="0"/>
              <a:t>16.05.2022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66746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C10B7-F26D-491A-9865-E91A1905C098}" type="datetime1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72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ipe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0A6D6A2-86BC-448F-ABF1-C98E6A523EA8}"/>
              </a:ext>
            </a:extLst>
          </p:cNvPr>
          <p:cNvSpPr/>
          <p:nvPr/>
        </p:nvSpPr>
        <p:spPr>
          <a:xfrm>
            <a:off x="198783" y="0"/>
            <a:ext cx="632862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ИТКН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инженерной кибернетики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подготовки: 09.04.03 Прикладная информатика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Квалификация (степень): магистр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МПИ-20-4-2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A0F962-11AB-4866-B7AE-45E93919C2DD}"/>
              </a:ext>
            </a:extLst>
          </p:cNvPr>
          <p:cNvSpPr/>
          <p:nvPr/>
        </p:nvSpPr>
        <p:spPr>
          <a:xfrm>
            <a:off x="0" y="1905506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«Математическое и программное обеспечение для решения каузально-логических игр с использованием технологий самообучения»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FC67509-263B-4809-8126-86B027C6063D}"/>
              </a:ext>
            </a:extLst>
          </p:cNvPr>
          <p:cNvSpPr/>
          <p:nvPr/>
        </p:nvSpPr>
        <p:spPr>
          <a:xfrm>
            <a:off x="7247206" y="5564627"/>
            <a:ext cx="4944794" cy="1047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Новицкий Д. А.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Кожаринов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 С.</a:t>
            </a:r>
          </a:p>
        </p:txBody>
      </p:sp>
    </p:spTree>
    <p:extLst>
      <p:ext uri="{BB962C8B-B14F-4D97-AF65-F5344CB8AC3E}">
        <p14:creationId xmlns:p14="http://schemas.microsoft.com/office/powerpoint/2010/main" val="203190261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A320F-04B1-5585-5894-A9CB3A2A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1369"/>
            <a:ext cx="8911687" cy="1232825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1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Однозначное определение значений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8DAED1-939B-40AF-75E6-3F7A4CDE72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2886" y="2319081"/>
                <a:ext cx="8915400" cy="145674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8DAED1-939B-40AF-75E6-3F7A4CDE72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2886" y="2319081"/>
                <a:ext cx="8915400" cy="145674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7D576D-53FD-7D54-44E7-08DD5D54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F4EBB0-51F9-C0DC-6600-488172B7FB74}"/>
                  </a:ext>
                </a:extLst>
              </p:cNvPr>
              <p:cNvSpPr txBox="1"/>
              <p:nvPr/>
            </p:nvSpPr>
            <p:spPr>
              <a:xfrm>
                <a:off x="3052886" y="4690714"/>
                <a:ext cx="8911686" cy="1456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F4EBB0-51F9-C0DC-6600-488172B7F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886" y="4690714"/>
                <a:ext cx="8911686" cy="1456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Таблица 5">
            <a:extLst>
              <a:ext uri="{FF2B5EF4-FFF2-40B4-BE49-F238E27FC236}">
                <a16:creationId xmlns:a16="http://schemas.microsoft.com/office/drawing/2014/main" id="{8ED560F3-96AA-F9C2-DDC8-0ADC620F26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5975639"/>
              </p:ext>
            </p:extLst>
          </p:nvPr>
        </p:nvGraphicFramePr>
        <p:xfrm>
          <a:off x="413175" y="139599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1" name="Таблица 5">
            <a:extLst>
              <a:ext uri="{FF2B5EF4-FFF2-40B4-BE49-F238E27FC236}">
                <a16:creationId xmlns:a16="http://schemas.microsoft.com/office/drawing/2014/main" id="{A6D54515-34BC-8347-1BBC-785FDE719D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5754265"/>
              </p:ext>
            </p:extLst>
          </p:nvPr>
        </p:nvGraphicFramePr>
        <p:xfrm>
          <a:off x="413175" y="415908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MF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5974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84553-F9B0-CCE0-87ED-DAB320C1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05407"/>
            <a:ext cx="8911687" cy="128089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2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Разность уравнений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4077864-9BB7-C1F2-90C9-E6EAB6BD7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17586" y="1497473"/>
                <a:ext cx="6607551" cy="2392356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=1−1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4077864-9BB7-C1F2-90C9-E6EAB6BD7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7586" y="1497473"/>
                <a:ext cx="6607551" cy="239235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630480-C14E-8FBD-D7ED-3737C2C2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B60DA93C-DF13-21A0-B69F-202F0E316B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1284378"/>
              </p:ext>
            </p:extLst>
          </p:nvPr>
        </p:nvGraphicFramePr>
        <p:xfrm>
          <a:off x="767061" y="1210567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2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3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4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0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2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</a:t>
                      </a:r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3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5FE8420-EBFE-A0A6-E840-22F02D0341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280119"/>
              </p:ext>
            </p:extLst>
          </p:nvPr>
        </p:nvGraphicFramePr>
        <p:xfrm>
          <a:off x="767061" y="3788228"/>
          <a:ext cx="3456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6626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8D32B6EE-E0C0-A060-690E-B36351CC8D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7586" y="4002136"/>
                <a:ext cx="6607551" cy="28558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=1−1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4,4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8D32B6EE-E0C0-A060-690E-B36351CC8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586" y="4002136"/>
                <a:ext cx="6607551" cy="28558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930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Разность уравнений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учётом общего количества мин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6CC186C-325C-31FA-E31F-05AB704388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804071"/>
              </p:ext>
            </p:extLst>
          </p:nvPr>
        </p:nvGraphicFramePr>
        <p:xfrm>
          <a:off x="1311579" y="2226514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2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3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4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0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2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3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3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BCCCEB25-0563-A2D4-8FCC-6CAC878C97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97061" y="2226514"/>
                <a:ext cx="6607551" cy="3216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3,4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3,4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ru-RU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BCCCEB25-0563-A2D4-8FCC-6CAC878C9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061" y="2226514"/>
                <a:ext cx="6607551" cy="32163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Объект 2">
            <a:extLst>
              <a:ext uri="{FF2B5EF4-FFF2-40B4-BE49-F238E27FC236}">
                <a16:creationId xmlns:a16="http://schemas.microsoft.com/office/drawing/2014/main" id="{EDD8B75C-9E03-673A-9CE9-EAA1D952B17D}"/>
              </a:ext>
            </a:extLst>
          </p:cNvPr>
          <p:cNvSpPr txBox="1">
            <a:spLocks/>
          </p:cNvSpPr>
          <p:nvPr/>
        </p:nvSpPr>
        <p:spPr>
          <a:xfrm>
            <a:off x="2361991" y="4931730"/>
            <a:ext cx="1856179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mines: </a:t>
            </a: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7235563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4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гипотез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792FEACC-E59C-39F1-8AC3-FD14E6F4EF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4892296"/>
              </p:ext>
            </p:extLst>
          </p:nvPr>
        </p:nvGraphicFramePr>
        <p:xfrm>
          <a:off x="687388" y="2277000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099B4EA9-7649-A6A1-EF8D-DAE4DB75BF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2336208"/>
              </p:ext>
            </p:extLst>
          </p:nvPr>
        </p:nvGraphicFramePr>
        <p:xfrm>
          <a:off x="687388" y="2277000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М?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2F62C3FC-809C-D262-AAFB-A38729E827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6509675"/>
              </p:ext>
            </p:extLst>
          </p:nvPr>
        </p:nvGraphicFramePr>
        <p:xfrm>
          <a:off x="687388" y="2277000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М?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3BB72D02-0E6D-EC62-BF41-359C1B5AE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1298427"/>
              </p:ext>
            </p:extLst>
          </p:nvPr>
        </p:nvGraphicFramePr>
        <p:xfrm>
          <a:off x="687388" y="2277000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NM</a:t>
                      </a:r>
                      <a:endParaRPr lang="ru-RU" sz="18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NM</a:t>
                      </a:r>
                      <a:endParaRPr lang="ru-RU" sz="18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М?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3D720AB0-C65D-90D5-58A5-6206BD1287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5701835"/>
              </p:ext>
            </p:extLst>
          </p:nvPr>
        </p:nvGraphicFramePr>
        <p:xfrm>
          <a:off x="687388" y="2277000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NM</a:t>
                      </a:r>
                      <a:endParaRPr lang="ru-RU" sz="18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NM</a:t>
                      </a:r>
                      <a:endParaRPr lang="ru-RU" sz="18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М?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26350E06-8B92-E078-F51C-97553C9EE1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44838" y="1470027"/>
                <a:ext cx="6607551" cy="5046887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Предположим,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тогда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однако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Следовательно, предположение неверное.</a:t>
                </a:r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26350E06-8B92-E078-F51C-97553C9EE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4838" y="1470027"/>
                <a:ext cx="6607551" cy="5046887"/>
              </a:xfrm>
              <a:blipFill>
                <a:blip r:embed="rId2"/>
                <a:stretch>
                  <a:fillRect l="-7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0206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эффективности системы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статистики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D62B519D-51E7-CD19-5E5B-F13FEF1A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88" y="1407324"/>
            <a:ext cx="7430734" cy="35901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Количество соседних клеток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Количество соседних закрытых клеток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Количество выявленных мин в соседних клетках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Число в клетке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Расположение соседних клеток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Расположение соседних закрытых клеток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Расположение соседних клеток с выявленными минами</a:t>
            </a:r>
          </a:p>
        </p:txBody>
      </p:sp>
      <p:graphicFrame>
        <p:nvGraphicFramePr>
          <p:cNvPr id="16" name="Таблица 5">
            <a:extLst>
              <a:ext uri="{FF2B5EF4-FFF2-40B4-BE49-F238E27FC236}">
                <a16:creationId xmlns:a16="http://schemas.microsoft.com/office/drawing/2014/main" id="{3E0B4B3F-06B8-C9EA-B2D2-735E18D09C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0693050"/>
              </p:ext>
            </p:extLst>
          </p:nvPr>
        </p:nvGraphicFramePr>
        <p:xfrm>
          <a:off x="7971062" y="128089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4A78448-0784-3BE3-35BD-A73A57ADB4E7}"/>
              </a:ext>
            </a:extLst>
          </p:cNvPr>
          <p:cNvCxnSpPr>
            <a:cxnSpLocks/>
          </p:cNvCxnSpPr>
          <p:nvPr/>
        </p:nvCxnSpPr>
        <p:spPr>
          <a:xfrm>
            <a:off x="10755085" y="2813577"/>
            <a:ext cx="653143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бъект 2">
            <a:extLst>
              <a:ext uri="{FF2B5EF4-FFF2-40B4-BE49-F238E27FC236}">
                <a16:creationId xmlns:a16="http://schemas.microsoft.com/office/drawing/2014/main" id="{BE6415D3-FF72-549E-4671-7224C8588385}"/>
              </a:ext>
            </a:extLst>
          </p:cNvPr>
          <p:cNvSpPr txBox="1">
            <a:spLocks/>
          </p:cNvSpPr>
          <p:nvPr/>
        </p:nvSpPr>
        <p:spPr>
          <a:xfrm>
            <a:off x="11454580" y="2565048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0C64F5E9-197E-D196-08B6-BA38B1C23763}"/>
              </a:ext>
            </a:extLst>
          </p:cNvPr>
          <p:cNvSpPr txBox="1">
            <a:spLocks/>
          </p:cNvSpPr>
          <p:nvPr/>
        </p:nvSpPr>
        <p:spPr>
          <a:xfrm>
            <a:off x="11454580" y="2565048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46952D0A-E2B9-F077-5878-4AA29B6504EE}"/>
              </a:ext>
            </a:extLst>
          </p:cNvPr>
          <p:cNvSpPr txBox="1">
            <a:spLocks/>
          </p:cNvSpPr>
          <p:nvPr/>
        </p:nvSpPr>
        <p:spPr>
          <a:xfrm>
            <a:off x="11457302" y="2565048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604F8A5C-9A84-A806-ACE8-B643C6FD8201}"/>
              </a:ext>
            </a:extLst>
          </p:cNvPr>
          <p:cNvSpPr txBox="1">
            <a:spLocks/>
          </p:cNvSpPr>
          <p:nvPr/>
        </p:nvSpPr>
        <p:spPr>
          <a:xfrm>
            <a:off x="11451858" y="2565048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019F95D-61BF-81F3-EA6C-B7D3F6245BFF}"/>
              </a:ext>
            </a:extLst>
          </p:cNvPr>
          <p:cNvCxnSpPr>
            <a:cxnSpLocks/>
          </p:cNvCxnSpPr>
          <p:nvPr/>
        </p:nvCxnSpPr>
        <p:spPr>
          <a:xfrm>
            <a:off x="9525000" y="3954780"/>
            <a:ext cx="0" cy="37338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Таблица 5">
            <a:extLst>
              <a:ext uri="{FF2B5EF4-FFF2-40B4-BE49-F238E27FC236}">
                <a16:creationId xmlns:a16="http://schemas.microsoft.com/office/drawing/2014/main" id="{2A463990-2F40-7752-B550-9319A877B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4067649"/>
              </p:ext>
            </p:extLst>
          </p:nvPr>
        </p:nvGraphicFramePr>
        <p:xfrm>
          <a:off x="7968340" y="128089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0" name="Таблица 5">
            <a:extLst>
              <a:ext uri="{FF2B5EF4-FFF2-40B4-BE49-F238E27FC236}">
                <a16:creationId xmlns:a16="http://schemas.microsoft.com/office/drawing/2014/main" id="{68B921AF-5BAA-5CC5-9570-D5A9105EF5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4955011"/>
              </p:ext>
            </p:extLst>
          </p:nvPr>
        </p:nvGraphicFramePr>
        <p:xfrm>
          <a:off x="7965618" y="126753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1" name="Таблица 5">
            <a:extLst>
              <a:ext uri="{FF2B5EF4-FFF2-40B4-BE49-F238E27FC236}">
                <a16:creationId xmlns:a16="http://schemas.microsoft.com/office/drawing/2014/main" id="{1E9DAFEB-EAFE-B605-7CCD-628AFA1EA5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4608952"/>
              </p:ext>
            </p:extLst>
          </p:nvPr>
        </p:nvGraphicFramePr>
        <p:xfrm>
          <a:off x="7965618" y="128089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2" name="Таблица 5">
            <a:extLst>
              <a:ext uri="{FF2B5EF4-FFF2-40B4-BE49-F238E27FC236}">
                <a16:creationId xmlns:a16="http://schemas.microsoft.com/office/drawing/2014/main" id="{7241057E-E742-B6C0-A488-3266B73556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2070335"/>
              </p:ext>
            </p:extLst>
          </p:nvPr>
        </p:nvGraphicFramePr>
        <p:xfrm>
          <a:off x="7960174" y="128089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912F630C-3D18-B810-8715-5AE1CBEBDD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5061341"/>
              </p:ext>
            </p:extLst>
          </p:nvPr>
        </p:nvGraphicFramePr>
        <p:xfrm>
          <a:off x="7960174" y="419066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360E7602-A743-6946-D8EB-E8C6827ECE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4255948"/>
              </p:ext>
            </p:extLst>
          </p:nvPr>
        </p:nvGraphicFramePr>
        <p:xfrm>
          <a:off x="7960174" y="419066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E5E0035C-21A6-2139-8FA1-AC151A933B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32394"/>
              </p:ext>
            </p:extLst>
          </p:nvPr>
        </p:nvGraphicFramePr>
        <p:xfrm>
          <a:off x="7960174" y="419066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3" name="Таблица 5">
            <a:extLst>
              <a:ext uri="{FF2B5EF4-FFF2-40B4-BE49-F238E27FC236}">
                <a16:creationId xmlns:a16="http://schemas.microsoft.com/office/drawing/2014/main" id="{58A5D108-B823-7282-ED94-8A2F7A220A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1406047"/>
              </p:ext>
            </p:extLst>
          </p:nvPr>
        </p:nvGraphicFramePr>
        <p:xfrm>
          <a:off x="1311579" y="4550663"/>
          <a:ext cx="572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3899294701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1748568184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1305204574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3605010784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389232791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156754" marR="156754" marT="78377" marB="783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56754" marR="156754" marT="78377" marB="783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0230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эффективности системы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статистики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9221929D-5C1E-F97F-1541-127AD2273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2811307"/>
            <a:ext cx="4736224" cy="16925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Уникальные значения критерия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Общее количество проверок с заданным значением критериев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Доля успешных проверок</a:t>
            </a:r>
          </a:p>
        </p:txBody>
      </p:sp>
      <p:graphicFrame>
        <p:nvGraphicFramePr>
          <p:cNvPr id="10" name="Таблица 5">
            <a:extLst>
              <a:ext uri="{FF2B5EF4-FFF2-40B4-BE49-F238E27FC236}">
                <a16:creationId xmlns:a16="http://schemas.microsoft.com/office/drawing/2014/main" id="{2E8E8966-C12A-89CA-7709-278A135D94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1230966"/>
              </p:ext>
            </p:extLst>
          </p:nvPr>
        </p:nvGraphicFramePr>
        <p:xfrm>
          <a:off x="5652930" y="1391808"/>
          <a:ext cx="572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3899294701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1748568184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1305204574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3605010784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389232791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156754" marR="156754" marT="78377" marB="783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56754" marR="156754" marT="78377" marB="783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1" name="Таблица 5">
            <a:extLst>
              <a:ext uri="{FF2B5EF4-FFF2-40B4-BE49-F238E27FC236}">
                <a16:creationId xmlns:a16="http://schemas.microsoft.com/office/drawing/2014/main" id="{A106F84D-B4E5-9D6A-84DE-E6353E4254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5669849"/>
              </p:ext>
            </p:extLst>
          </p:nvPr>
        </p:nvGraphicFramePr>
        <p:xfrm>
          <a:off x="5652930" y="3894038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2" name="Таблица 5">
            <a:extLst>
              <a:ext uri="{FF2B5EF4-FFF2-40B4-BE49-F238E27FC236}">
                <a16:creationId xmlns:a16="http://schemas.microsoft.com/office/drawing/2014/main" id="{42465367-2C39-9360-8F41-BE6C6127B7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8372399"/>
              </p:ext>
            </p:extLst>
          </p:nvPr>
        </p:nvGraphicFramePr>
        <p:xfrm>
          <a:off x="8676930" y="3894038"/>
          <a:ext cx="270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431927D-A267-9E61-9550-74A387A8EC7E}"/>
              </a:ext>
            </a:extLst>
          </p:cNvPr>
          <p:cNvCxnSpPr>
            <a:cxnSpLocks/>
          </p:cNvCxnSpPr>
          <p:nvPr/>
        </p:nvCxnSpPr>
        <p:spPr>
          <a:xfrm>
            <a:off x="6619164" y="3657600"/>
            <a:ext cx="614149" cy="23643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73F7ACB-7653-0366-E28F-B3882979963A}"/>
              </a:ext>
            </a:extLst>
          </p:cNvPr>
          <p:cNvCxnSpPr>
            <a:cxnSpLocks/>
          </p:cNvCxnSpPr>
          <p:nvPr/>
        </p:nvCxnSpPr>
        <p:spPr>
          <a:xfrm>
            <a:off x="10399594" y="3657600"/>
            <a:ext cx="0" cy="35484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6566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эффективности системы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статистики</a:t>
            </a:r>
          </a:p>
        </p:txBody>
      </p:sp>
      <p:graphicFrame>
        <p:nvGraphicFramePr>
          <p:cNvPr id="11" name="Таблица 5">
            <a:extLst>
              <a:ext uri="{FF2B5EF4-FFF2-40B4-BE49-F238E27FC236}">
                <a16:creationId xmlns:a16="http://schemas.microsoft.com/office/drawing/2014/main" id="{A106F84D-B4E5-9D6A-84DE-E6353E4254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9325493"/>
              </p:ext>
            </p:extLst>
          </p:nvPr>
        </p:nvGraphicFramePr>
        <p:xfrm>
          <a:off x="8329685" y="1152907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038506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20" name="Объект 2">
            <a:extLst>
              <a:ext uri="{FF2B5EF4-FFF2-40B4-BE49-F238E27FC236}">
                <a16:creationId xmlns:a16="http://schemas.microsoft.com/office/drawing/2014/main" id="{19F3335F-A38A-704F-EA6F-5A66E15367B6}"/>
              </a:ext>
            </a:extLst>
          </p:cNvPr>
          <p:cNvSpPr txBox="1">
            <a:spLocks/>
          </p:cNvSpPr>
          <p:nvPr/>
        </p:nvSpPr>
        <p:spPr>
          <a:xfrm>
            <a:off x="3830435" y="1338818"/>
            <a:ext cx="4422324" cy="2176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Номер критерия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критерия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Общее количество проверок с заданным значением критериев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Доля успешных проверок</a:t>
            </a:r>
          </a:p>
        </p:txBody>
      </p:sp>
      <p:graphicFrame>
        <p:nvGraphicFramePr>
          <p:cNvPr id="15" name="Таблица 5">
            <a:extLst>
              <a:ext uri="{FF2B5EF4-FFF2-40B4-BE49-F238E27FC236}">
                <a16:creationId xmlns:a16="http://schemas.microsoft.com/office/drawing/2014/main" id="{5FDAA886-A738-9AAB-5D67-93B4233665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8949071"/>
              </p:ext>
            </p:extLst>
          </p:nvPr>
        </p:nvGraphicFramePr>
        <p:xfrm>
          <a:off x="8329685" y="3847948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038506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6" name="Таблица 5">
            <a:extLst>
              <a:ext uri="{FF2B5EF4-FFF2-40B4-BE49-F238E27FC236}">
                <a16:creationId xmlns:a16="http://schemas.microsoft.com/office/drawing/2014/main" id="{8B504D2D-6EF2-4F56-C3B3-ED14E10482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7759493"/>
              </p:ext>
            </p:extLst>
          </p:nvPr>
        </p:nvGraphicFramePr>
        <p:xfrm>
          <a:off x="1053509" y="3432412"/>
          <a:ext cx="2700000" cy="315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%, 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%, 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%, 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698231"/>
                  </a:ext>
                </a:extLst>
              </a:tr>
            </a:tbl>
          </a:graphicData>
        </a:graphic>
      </p:graphicFrame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A0F489F-116F-3EAA-0CC1-C56F6AF28409}"/>
              </a:ext>
            </a:extLst>
          </p:cNvPr>
          <p:cNvCxnSpPr>
            <a:cxnSpLocks/>
          </p:cNvCxnSpPr>
          <p:nvPr/>
        </p:nvCxnSpPr>
        <p:spPr>
          <a:xfrm>
            <a:off x="921695" y="4053385"/>
            <a:ext cx="0" cy="252561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Таблица 5">
            <a:extLst>
              <a:ext uri="{FF2B5EF4-FFF2-40B4-BE49-F238E27FC236}">
                <a16:creationId xmlns:a16="http://schemas.microsoft.com/office/drawing/2014/main" id="{393A8484-CF1D-8599-CE69-7280444640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7262730"/>
              </p:ext>
            </p:extLst>
          </p:nvPr>
        </p:nvGraphicFramePr>
        <p:xfrm>
          <a:off x="4112189" y="3429000"/>
          <a:ext cx="2700000" cy="315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%, 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0,02-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%, 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0,05-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%, 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698231"/>
                  </a:ext>
                </a:extLst>
              </a:tr>
            </a:tbl>
          </a:graphicData>
        </a:graphic>
      </p:graphicFrame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4B62F31-8F78-D516-4551-288036A92AE1}"/>
              </a:ext>
            </a:extLst>
          </p:cNvPr>
          <p:cNvCxnSpPr>
            <a:cxnSpLocks/>
          </p:cNvCxnSpPr>
          <p:nvPr/>
        </p:nvCxnSpPr>
        <p:spPr>
          <a:xfrm flipV="1">
            <a:off x="7246961" y="3744000"/>
            <a:ext cx="0" cy="283500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2038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6F32B-1BD0-81BD-3809-EEB57146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69131"/>
            <a:ext cx="8911687" cy="78377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ED6E86-4C48-9326-1311-B12F123BE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DA4905-9507-8CE7-0460-14C2540B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23223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11237-B2A8-A5B3-F4CF-8055F7DE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17665"/>
            <a:ext cx="8911687" cy="74023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04E917-2592-1646-6CDB-27E53E9BE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612D04-8B7C-1A97-B415-94CC5F5B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011623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4BD41-6FAC-605E-58EA-F9BE6F98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4D298D-97F2-3C7A-2A19-7CA5C614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8718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6C40C-8EC0-BB39-9455-2F26B1E0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86485"/>
            <a:ext cx="8911687" cy="71232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рассматриваемой задачи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DF4CF48-283F-459E-8020-AC949F8CA6EE}"/>
              </a:ext>
            </a:extLst>
          </p:cNvPr>
          <p:cNvSpPr/>
          <p:nvPr/>
        </p:nvSpPr>
        <p:spPr>
          <a:xfrm>
            <a:off x="6924720" y="154004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Пример: нейронные сети плохо решают логические задачи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F45B6A3A-A623-F09F-8C7E-DB8DA3840879}"/>
              </a:ext>
            </a:extLst>
          </p:cNvPr>
          <p:cNvSpPr/>
          <p:nvPr/>
        </p:nvSpPr>
        <p:spPr>
          <a:xfrm>
            <a:off x="5317587" y="1955410"/>
            <a:ext cx="1336431" cy="520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34421F3C-520C-2A32-8892-A1323EB40C8E}"/>
              </a:ext>
            </a:extLst>
          </p:cNvPr>
          <p:cNvSpPr/>
          <p:nvPr/>
        </p:nvSpPr>
        <p:spPr>
          <a:xfrm>
            <a:off x="8630529" y="2996418"/>
            <a:ext cx="464234" cy="618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21F2F43-1EBB-F58C-B668-1626AD626FCA}"/>
              </a:ext>
            </a:extLst>
          </p:cNvPr>
          <p:cNvSpPr/>
          <p:nvPr/>
        </p:nvSpPr>
        <p:spPr>
          <a:xfrm>
            <a:off x="6922475" y="3812711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Ближайший аналог – экспертные системы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9D96882-672E-72CC-75ED-33FC9A60DA5C}"/>
              </a:ext>
            </a:extLst>
          </p:cNvPr>
          <p:cNvSpPr/>
          <p:nvPr/>
        </p:nvSpPr>
        <p:spPr>
          <a:xfrm>
            <a:off x="1166543" y="3812711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Обучать экспертную систему долго и трудно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BA18F812-1ED8-7BA9-FC1F-2B2E4C34B7E5}"/>
              </a:ext>
            </a:extLst>
          </p:cNvPr>
          <p:cNvSpPr/>
          <p:nvPr/>
        </p:nvSpPr>
        <p:spPr>
          <a:xfrm>
            <a:off x="1166544" y="157521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Нейронные сети – не панацея</a:t>
            </a:r>
          </a:p>
        </p:txBody>
      </p:sp>
      <p:sp>
        <p:nvSpPr>
          <p:cNvPr id="11" name="Стрелка: влево 10">
            <a:extLst>
              <a:ext uri="{FF2B5EF4-FFF2-40B4-BE49-F238E27FC236}">
                <a16:creationId xmlns:a16="http://schemas.microsoft.com/office/drawing/2014/main" id="{71885F1B-426E-9ED1-A619-DC7F6F628D1F}"/>
              </a:ext>
            </a:extLst>
          </p:cNvPr>
          <p:cNvSpPr/>
          <p:nvPr/>
        </p:nvSpPr>
        <p:spPr>
          <a:xfrm>
            <a:off x="5317587" y="4214006"/>
            <a:ext cx="1336430" cy="5205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DA33F4C0-8AED-1B6D-36CF-3A8031EA83E2}"/>
              </a:ext>
            </a:extLst>
          </p:cNvPr>
          <p:cNvSpPr/>
          <p:nvPr/>
        </p:nvSpPr>
        <p:spPr>
          <a:xfrm>
            <a:off x="1166543" y="5460168"/>
            <a:ext cx="9636273" cy="11113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Возможное решение </a:t>
            </a:r>
            <a:r>
              <a:rPr lang="ru-RU" sz="2000" dirty="0"/>
              <a:t>– разработка самообучающихся систем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002F1850-946C-DCA7-14AF-9047EE81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5796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C00F19-8730-A98F-E9CD-8613724E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Таблица 5">
            <a:extLst>
              <a:ext uri="{FF2B5EF4-FFF2-40B4-BE49-F238E27FC236}">
                <a16:creationId xmlns:a16="http://schemas.microsoft.com/office/drawing/2014/main" id="{EE82610B-1940-8C1D-3F04-B9C30956D8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0036166"/>
              </p:ext>
            </p:extLst>
          </p:nvPr>
        </p:nvGraphicFramePr>
        <p:xfrm>
          <a:off x="1768933" y="150629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5" name="Таблица 5">
            <a:extLst>
              <a:ext uri="{FF2B5EF4-FFF2-40B4-BE49-F238E27FC236}">
                <a16:creationId xmlns:a16="http://schemas.microsoft.com/office/drawing/2014/main" id="{DF220ADB-1792-1AFF-749F-219E8BD90B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939228"/>
              </p:ext>
            </p:extLst>
          </p:nvPr>
        </p:nvGraphicFramePr>
        <p:xfrm>
          <a:off x="4591961" y="150629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6" name="Таблица 5">
            <a:extLst>
              <a:ext uri="{FF2B5EF4-FFF2-40B4-BE49-F238E27FC236}">
                <a16:creationId xmlns:a16="http://schemas.microsoft.com/office/drawing/2014/main" id="{D7D7F8DC-6398-EC1B-9C4E-E5BA530793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5473991"/>
              </p:ext>
            </p:extLst>
          </p:nvPr>
        </p:nvGraphicFramePr>
        <p:xfrm>
          <a:off x="7414989" y="150629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7" name="Таблица 5">
            <a:extLst>
              <a:ext uri="{FF2B5EF4-FFF2-40B4-BE49-F238E27FC236}">
                <a16:creationId xmlns:a16="http://schemas.microsoft.com/office/drawing/2014/main" id="{08ECE995-8E4D-BD2C-93F8-145C30F69D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9437672"/>
              </p:ext>
            </p:extLst>
          </p:nvPr>
        </p:nvGraphicFramePr>
        <p:xfrm>
          <a:off x="1768933" y="2927372"/>
          <a:ext cx="504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99294701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74856818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30520457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60501078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182880" marR="18288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marL="182880" marR="18288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</a:t>
                      </a:r>
                    </a:p>
                  </a:txBody>
                  <a:tcPr marL="182880" marR="18288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3</a:t>
                      </a:r>
                    </a:p>
                  </a:txBody>
                  <a:tcPr marL="182880" marR="18288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ru-RU" sz="1400" dirty="0"/>
                    </a:p>
                  </a:txBody>
                  <a:tcPr marL="182880" marR="18288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ru-RU" sz="1400" dirty="0"/>
                    </a:p>
                  </a:txBody>
                  <a:tcPr marL="182880" marR="18288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ru-RU" sz="1400" dirty="0"/>
                    </a:p>
                  </a:txBody>
                  <a:tcPr marL="182880" marR="18288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ru-RU" sz="1400" dirty="0"/>
                    </a:p>
                  </a:txBody>
                  <a:tcPr marL="182880" marR="18288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marL="182880" marR="182880" marT="91440" marB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</a:t>
                      </a:r>
                    </a:p>
                  </a:txBody>
                  <a:tcPr marL="182880" marR="182880" marT="91440" marB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3</a:t>
                      </a:r>
                    </a:p>
                  </a:txBody>
                  <a:tcPr marL="182880" marR="182880" marT="91440" marB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0" name="Таблица 5">
            <a:extLst>
              <a:ext uri="{FF2B5EF4-FFF2-40B4-BE49-F238E27FC236}">
                <a16:creationId xmlns:a16="http://schemas.microsoft.com/office/drawing/2014/main" id="{14BAEC55-D751-5870-B9E3-2117FC0276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0267641"/>
              </p:ext>
            </p:extLst>
          </p:nvPr>
        </p:nvGraphicFramePr>
        <p:xfrm>
          <a:off x="7839083" y="2927372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27586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AC3CA-5A89-EB8F-7391-8711F111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264" y="104697"/>
            <a:ext cx="10480431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это важно?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сравнение обучения человека и машины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DC6B06-5E0B-4937-8B23-04EBF424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61EB501-3F12-313B-5ACC-6E0802BBFFD9}"/>
              </a:ext>
            </a:extLst>
          </p:cNvPr>
          <p:cNvSpPr/>
          <p:nvPr/>
        </p:nvSpPr>
        <p:spPr>
          <a:xfrm>
            <a:off x="886264" y="1770308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Нейронные сети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A29614B-14C4-3095-4BD0-44C0F71195D3}"/>
              </a:ext>
            </a:extLst>
          </p:cNvPr>
          <p:cNvSpPr/>
          <p:nvPr/>
        </p:nvSpPr>
        <p:spPr>
          <a:xfrm>
            <a:off x="7354535" y="1770308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Бихевиоризм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ru-RU" sz="2000" dirty="0">
              <a:solidFill>
                <a:schemeClr val="tx1"/>
              </a:solidFill>
            </a:endParaRPr>
          </a:p>
          <a:p>
            <a:pPr algn="ctr"/>
            <a:r>
              <a:rPr lang="ru-RU" sz="2000" dirty="0">
                <a:solidFill>
                  <a:schemeClr val="tx1"/>
                </a:solidFill>
              </a:rPr>
              <a:t>Классическое и оперантное </a:t>
            </a:r>
            <a:r>
              <a:rPr lang="ru-RU" sz="2000" dirty="0" err="1">
                <a:solidFill>
                  <a:schemeClr val="tx1"/>
                </a:solidFill>
              </a:rPr>
              <a:t>обусловливание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7" name="Стрелка: влево-вправо 6">
            <a:extLst>
              <a:ext uri="{FF2B5EF4-FFF2-40B4-BE49-F238E27FC236}">
                <a16:creationId xmlns:a16="http://schemas.microsoft.com/office/drawing/2014/main" id="{7CFBBE13-4FDC-8374-5104-5AD1A258D62B}"/>
              </a:ext>
            </a:extLst>
          </p:cNvPr>
          <p:cNvSpPr/>
          <p:nvPr/>
        </p:nvSpPr>
        <p:spPr>
          <a:xfrm>
            <a:off x="5014871" y="2199737"/>
            <a:ext cx="2152356" cy="4220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7D812-2B59-BEA3-20A9-84B7C7FB287D}"/>
              </a:ext>
            </a:extLst>
          </p:cNvPr>
          <p:cNvSpPr txBox="1"/>
          <p:nvPr/>
        </p:nvSpPr>
        <p:spPr>
          <a:xfrm>
            <a:off x="4689555" y="1385587"/>
            <a:ext cx="28029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Бессознательное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Неосознаваемое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535DAAD-41DA-B2DD-FFD9-1F07EB008359}"/>
              </a:ext>
            </a:extLst>
          </p:cNvPr>
          <p:cNvSpPr/>
          <p:nvPr/>
        </p:nvSpPr>
        <p:spPr>
          <a:xfrm>
            <a:off x="7354534" y="363896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err="1"/>
              <a:t>Когнитивизм</a:t>
            </a:r>
            <a:r>
              <a:rPr lang="en-US" sz="2000" dirty="0"/>
              <a:t>.</a:t>
            </a:r>
            <a:endParaRPr lang="ru-RU" sz="2000" dirty="0"/>
          </a:p>
          <a:p>
            <a:pPr algn="ctr"/>
            <a:r>
              <a:rPr lang="ru-RU" sz="2000" dirty="0"/>
              <a:t>Логическое мышление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4DFD1E7E-AB43-95DF-9611-1A03B6EFE9AF}"/>
              </a:ext>
            </a:extLst>
          </p:cNvPr>
          <p:cNvSpPr/>
          <p:nvPr/>
        </p:nvSpPr>
        <p:spPr>
          <a:xfrm>
            <a:off x="886264" y="363896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Экспертная система</a:t>
            </a:r>
          </a:p>
        </p:txBody>
      </p:sp>
      <p:sp>
        <p:nvSpPr>
          <p:cNvPr id="15" name="Стрелка: влево-вправо 14">
            <a:extLst>
              <a:ext uri="{FF2B5EF4-FFF2-40B4-BE49-F238E27FC236}">
                <a16:creationId xmlns:a16="http://schemas.microsoft.com/office/drawing/2014/main" id="{E6DE5379-1999-23C4-30BA-561CE6E3603E}"/>
              </a:ext>
            </a:extLst>
          </p:cNvPr>
          <p:cNvSpPr/>
          <p:nvPr/>
        </p:nvSpPr>
        <p:spPr>
          <a:xfrm>
            <a:off x="5014871" y="4068396"/>
            <a:ext cx="2152356" cy="4220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02A064-79BB-772D-F690-E2F7C7BD9BE3}"/>
              </a:ext>
            </a:extLst>
          </p:cNvPr>
          <p:cNvSpPr txBox="1"/>
          <p:nvPr/>
        </p:nvSpPr>
        <p:spPr>
          <a:xfrm>
            <a:off x="4689555" y="3254246"/>
            <a:ext cx="28029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Сознательное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Осознаваемое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8FCE3AF-60E5-21AF-F1F2-052D2AF6B95A}"/>
              </a:ext>
            </a:extLst>
          </p:cNvPr>
          <p:cNvSpPr/>
          <p:nvPr/>
        </p:nvSpPr>
        <p:spPr>
          <a:xfrm>
            <a:off x="886264" y="5224656"/>
            <a:ext cx="1034861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Если «заложить» в систему рефлексы и логическое мышление,</a:t>
            </a:r>
          </a:p>
          <a:p>
            <a:pPr algn="ctr"/>
            <a:r>
              <a:rPr lang="ru-RU" sz="2000" dirty="0"/>
              <a:t>то можно получить по-настоящему искусственный интеллект</a:t>
            </a:r>
          </a:p>
        </p:txBody>
      </p:sp>
    </p:spTree>
    <p:extLst>
      <p:ext uri="{BB962C8B-B14F-4D97-AF65-F5344CB8AC3E}">
        <p14:creationId xmlns:p14="http://schemas.microsoft.com/office/powerpoint/2010/main" val="3275431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0" grpId="0" animBg="1"/>
      <p:bldP spid="14" grpId="0" animBg="1"/>
      <p:bldP spid="15" grpId="0" animBg="1"/>
      <p:bldP spid="16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85386-B4C3-ADEF-58B0-4F680C9D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15820"/>
            <a:ext cx="8911687" cy="754524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Содержательная постановка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51B249-618F-5279-64DC-6B0EEF5A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EA19E84-2026-C07D-5C7F-F72C59443361}"/>
              </a:ext>
            </a:extLst>
          </p:cNvPr>
          <p:cNvSpPr/>
          <p:nvPr/>
        </p:nvSpPr>
        <p:spPr>
          <a:xfrm>
            <a:off x="765387" y="1335787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Правила игры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</a:rPr>
              <a:t>(условие задачи)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9AFCF39-E539-F684-C00C-FB30BFBF24FC}"/>
              </a:ext>
            </a:extLst>
          </p:cNvPr>
          <p:cNvSpPr/>
          <p:nvPr/>
        </p:nvSpPr>
        <p:spPr>
          <a:xfrm>
            <a:off x="765387" y="2468881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Формирование содержательной и математической постановок задачи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DCFE1F0-E4D8-AB82-DC24-949803E82D6B}"/>
              </a:ext>
            </a:extLst>
          </p:cNvPr>
          <p:cNvSpPr/>
          <p:nvPr/>
        </p:nvSpPr>
        <p:spPr>
          <a:xfrm>
            <a:off x="765387" y="3601975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Поиск способов (методов) решения задачи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900091A-8684-77FD-E7FD-C5FE75459642}"/>
              </a:ext>
            </a:extLst>
          </p:cNvPr>
          <p:cNvSpPr/>
          <p:nvPr/>
        </p:nvSpPr>
        <p:spPr>
          <a:xfrm>
            <a:off x="765387" y="4735069"/>
            <a:ext cx="4642338" cy="88662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Поиск способов эффективного применения разработанных методов решения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AB0CB83-1841-0862-721F-2783BD1795A0}"/>
              </a:ext>
            </a:extLst>
          </p:cNvPr>
          <p:cNvSpPr/>
          <p:nvPr/>
        </p:nvSpPr>
        <p:spPr>
          <a:xfrm>
            <a:off x="765387" y="5868163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Применение разработанных методов</a:t>
            </a:r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1EA75041-154E-9EE5-DB78-4FE1AA8471B3}"/>
              </a:ext>
            </a:extLst>
          </p:cNvPr>
          <p:cNvSpPr/>
          <p:nvPr/>
        </p:nvSpPr>
        <p:spPr>
          <a:xfrm>
            <a:off x="2931811" y="2232828"/>
            <a:ext cx="309490" cy="2360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3B4CE728-7AA8-BCE4-7731-8FC70B2C5789}"/>
              </a:ext>
            </a:extLst>
          </p:cNvPr>
          <p:cNvSpPr/>
          <p:nvPr/>
        </p:nvSpPr>
        <p:spPr>
          <a:xfrm>
            <a:off x="2931811" y="3355510"/>
            <a:ext cx="309490" cy="246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70FA508E-E99D-CB09-6AE2-B613BF53A80C}"/>
              </a:ext>
            </a:extLst>
          </p:cNvPr>
          <p:cNvSpPr/>
          <p:nvPr/>
        </p:nvSpPr>
        <p:spPr>
          <a:xfrm>
            <a:off x="2931811" y="4488604"/>
            <a:ext cx="309490" cy="246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BFCA155E-8B90-341F-6037-BFD7156A22D5}"/>
              </a:ext>
            </a:extLst>
          </p:cNvPr>
          <p:cNvSpPr/>
          <p:nvPr/>
        </p:nvSpPr>
        <p:spPr>
          <a:xfrm>
            <a:off x="2931811" y="5634304"/>
            <a:ext cx="309490" cy="233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1DAC3D-3133-DA3A-635B-CD88B6CA86A8}"/>
              </a:ext>
            </a:extLst>
          </p:cNvPr>
          <p:cNvSpPr txBox="1"/>
          <p:nvPr/>
        </p:nvSpPr>
        <p:spPr>
          <a:xfrm>
            <a:off x="5901529" y="3035382"/>
            <a:ext cx="60983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задач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каузально-логические игры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0769CE-6D09-743F-B8C1-75773312F20E}"/>
              </a:ext>
            </a:extLst>
          </p:cNvPr>
          <p:cNvSpPr txBox="1"/>
          <p:nvPr/>
        </p:nvSpPr>
        <p:spPr>
          <a:xfrm>
            <a:off x="5901529" y="3668056"/>
            <a:ext cx="56223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для реализации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игра «Сапёр»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2EF9F4-19B8-059C-09A7-2B0B6FA06808}"/>
              </a:ext>
            </a:extLst>
          </p:cNvPr>
          <p:cNvSpPr txBox="1"/>
          <p:nvPr/>
        </p:nvSpPr>
        <p:spPr>
          <a:xfrm>
            <a:off x="5901529" y="1377346"/>
            <a:ext cx="609834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разработать комплекс алгоритмов с элементами самообучения и их программную реализацию для поиска решения класса логических задач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56531C79-E5ED-FC33-AB1F-2B1736F75A69}"/>
              </a:ext>
            </a:extLst>
          </p:cNvPr>
          <p:cNvSpPr/>
          <p:nvPr/>
        </p:nvSpPr>
        <p:spPr>
          <a:xfrm>
            <a:off x="6701044" y="5382578"/>
            <a:ext cx="3540237" cy="8308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Самообучающийся элемент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EBAC8825-D313-D523-B401-E1125A055C72}"/>
              </a:ext>
            </a:extLst>
          </p:cNvPr>
          <p:cNvCxnSpPr>
            <a:cxnSpLocks/>
            <a:stCxn id="20" idx="1"/>
            <a:endCxn id="8" idx="3"/>
          </p:cNvCxnSpPr>
          <p:nvPr/>
        </p:nvCxnSpPr>
        <p:spPr>
          <a:xfrm flipH="1" flipV="1">
            <a:off x="5407725" y="5178384"/>
            <a:ext cx="1293319" cy="61960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5488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3C5C9-B9A2-91EB-E17D-A663F67B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70248"/>
            <a:ext cx="8911687" cy="782659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Содержательная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D7A90A-4579-8449-03F6-CCCAD557A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994" y="1540188"/>
            <a:ext cx="10685378" cy="465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данные: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 о полях «Сапёра»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методы решения «Сапёра»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методы эффективного применения разработанных методов решения «Сапёра»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программу, которая на основе разработанных методов находит решение «Сапёра»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наиболее эффективный способ решения «Сапёра»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6A0733-E3A4-F2AD-9B4A-9617C700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4506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133009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2191" y="1423075"/>
                <a:ext cx="4870929" cy="2176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Определим следующие параметры и переменные: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Длина и ширина поля: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l, w</a:t>
                </a: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Общее количество мин на поле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tm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Двумерный кортеж, содержащий значение статуса клетки,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SS = {O, C}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2191" y="1423075"/>
                <a:ext cx="4870929" cy="2176975"/>
              </a:xfrm>
              <a:blipFill>
                <a:blip r:embed="rId2"/>
                <a:stretch>
                  <a:fillRect l="-1001" t="-1397" b="-13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B3BDA16D-FD03-D71F-41DE-D01704A729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2147550"/>
              </p:ext>
            </p:extLst>
          </p:nvPr>
        </p:nvGraphicFramePr>
        <p:xfrm>
          <a:off x="6095999" y="90900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4F91D2C-7D52-C3B0-E4C7-51D69764FC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1250513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False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False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38E20DEA-C868-C171-CDC9-1E9B2599F0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1695" y="3870218"/>
                <a:ext cx="10902461" cy="28029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Двумерный кортеж, содержащий значения открытых клеток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𝑉𝑂𝐶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∈ SVOC = {0, 1, 2, 3, 4, 5, 6, 7, 8, M}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Двумерный кортеж, содержащий значения закрытых клеток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VCC.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𝑉𝐶𝐶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∈ SVCC = {E, MF, Q}</a:t>
                </a: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Двумерный кортеж, содержащий значения, отображаемых пользователю,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𝑉𝐶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∈ SVOC ∪ SVCC</a:t>
                </a: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Двумерный кортеж, определяющий, есть ли в клетке мина или нет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MC.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𝑀𝐶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∈ {0, 1}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Двумерный кортеж двумерных кортежей, определяющий, является ли клетка с координатами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соседней для клетки с координатами </a:t>
                </a: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k.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∈ {0, 1}</a:t>
                </a:r>
              </a:p>
            </p:txBody>
          </p:sp>
        </mc:Choice>
        <mc:Fallback xmlns="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38E20DEA-C868-C171-CDC9-1E9B2599F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95" y="3870218"/>
                <a:ext cx="10902461" cy="2802988"/>
              </a:xfrm>
              <a:prstGeom prst="rect">
                <a:avLst/>
              </a:prstGeom>
              <a:blipFill>
                <a:blip r:embed="rId3"/>
                <a:stretch>
                  <a:fillRect l="-391" t="-1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856E161-5EAD-12A1-BBEA-B39B1B1D480F}"/>
              </a:ext>
            </a:extLst>
          </p:cNvPr>
          <p:cNvCxnSpPr>
            <a:cxnSpLocks/>
          </p:cNvCxnSpPr>
          <p:nvPr/>
        </p:nvCxnSpPr>
        <p:spPr>
          <a:xfrm>
            <a:off x="6780628" y="909000"/>
            <a:ext cx="183537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DC3CE27-4DFC-95B1-5FFB-3A0F18FB1C4D}"/>
              </a:ext>
            </a:extLst>
          </p:cNvPr>
          <p:cNvCxnSpPr>
            <a:cxnSpLocks/>
          </p:cNvCxnSpPr>
          <p:nvPr/>
        </p:nvCxnSpPr>
        <p:spPr>
          <a:xfrm>
            <a:off x="6095999" y="1589649"/>
            <a:ext cx="0" cy="183935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бъект 2">
            <a:extLst>
              <a:ext uri="{FF2B5EF4-FFF2-40B4-BE49-F238E27FC236}">
                <a16:creationId xmlns:a16="http://schemas.microsoft.com/office/drawing/2014/main" id="{5C3D727A-633F-8439-7EDF-80172DEFA63B}"/>
              </a:ext>
            </a:extLst>
          </p:cNvPr>
          <p:cNvSpPr txBox="1">
            <a:spLocks/>
          </p:cNvSpPr>
          <p:nvPr/>
        </p:nvSpPr>
        <p:spPr>
          <a:xfrm>
            <a:off x="8615999" y="685583"/>
            <a:ext cx="350936" cy="51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CFAA6865-C0D9-6ED9-43E6-88A1840F0D3B}"/>
              </a:ext>
            </a:extLst>
          </p:cNvPr>
          <p:cNvSpPr txBox="1">
            <a:spLocks/>
          </p:cNvSpPr>
          <p:nvPr/>
        </p:nvSpPr>
        <p:spPr>
          <a:xfrm>
            <a:off x="5509218" y="3089564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54E20FB3-39E5-DD56-8F8F-A358B7524650}"/>
              </a:ext>
            </a:extLst>
          </p:cNvPr>
          <p:cNvSpPr txBox="1">
            <a:spLocks/>
          </p:cNvSpPr>
          <p:nvPr/>
        </p:nvSpPr>
        <p:spPr>
          <a:xfrm>
            <a:off x="6759820" y="3457032"/>
            <a:ext cx="1856179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mines: 1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Таблица 5">
            <a:extLst>
              <a:ext uri="{FF2B5EF4-FFF2-40B4-BE49-F238E27FC236}">
                <a16:creationId xmlns:a16="http://schemas.microsoft.com/office/drawing/2014/main" id="{61A585F1-ABDA-D5F0-0CFA-8254024E17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0365880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24" name="Таблица 5">
            <a:extLst>
              <a:ext uri="{FF2B5EF4-FFF2-40B4-BE49-F238E27FC236}">
                <a16:creationId xmlns:a16="http://schemas.microsoft.com/office/drawing/2014/main" id="{09E913CC-0E9D-4E8A-79B2-F7523A4EA8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2476823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5" name="Таблица 5">
            <a:extLst>
              <a:ext uri="{FF2B5EF4-FFF2-40B4-BE49-F238E27FC236}">
                <a16:creationId xmlns:a16="http://schemas.microsoft.com/office/drawing/2014/main" id="{1A1DEFD7-E4BF-F093-5070-272F1B5ED7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810737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6" name="Таблица 5">
            <a:extLst>
              <a:ext uri="{FF2B5EF4-FFF2-40B4-BE49-F238E27FC236}">
                <a16:creationId xmlns:a16="http://schemas.microsoft.com/office/drawing/2014/main" id="{23A92129-C297-FED6-1F0F-121C397065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999928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7942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9483" y="1278932"/>
                <a:ext cx="10902461" cy="5579068"/>
              </a:xfrm>
            </p:spPr>
            <p:txBody>
              <a:bodyPr>
                <a:normAutofit/>
              </a:bodyPr>
              <a:lstStyle/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Количество мин в соседних клетках можно записать в виде системы равенств: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p>
                            <m:e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𝑀𝐶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0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0≤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𝑤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или, в общем виде: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𝑀𝐶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VOC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вектор-столбец длиной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l*w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бинарная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матрица размером (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l*w, l*w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),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вектор-столбец длиной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l*w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Поскольку часть значений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𝑉𝑂𝐶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𝑀𝐶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неизвестны, заменим их на переменные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соответственно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𝑀𝐶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бинарный вектор-столбец,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бинарный вектор-столбец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сильно разряженная бинарная матрица (двумерный кортеж),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сильно разряженная бинарная матрица (двумерный кортеж)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9483" y="1278932"/>
                <a:ext cx="10902461" cy="5579068"/>
              </a:xfrm>
              <a:blipFill>
                <a:blip r:embed="rId2"/>
                <a:stretch>
                  <a:fillRect l="-503" t="-6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217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1779D1-CA1B-CFE0-8FDC-AA4D0B05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26B456D-7F25-822F-2130-6D826BE7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E671C9E5-DF77-09A3-3758-0659DEAEFE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1695" y="1569218"/>
                <a:ext cx="10902461" cy="4791286"/>
              </a:xfrm>
            </p:spPr>
            <p:txBody>
              <a:bodyPr>
                <a:normAutofit/>
              </a:bodyPr>
              <a:lstStyle/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Введём равенство, определяющее общее количество мин на поле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p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𝑀𝐶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tm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общее количество мин на поле.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 учётом замены неизвестных значений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MC,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данное равенство можно переписать в виде уравнения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𝑀𝐶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800"/>
                  </a:spcAft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Таким образом, можно записать итоговую систему уравнений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𝑉𝑂𝐶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𝑡𝑚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E671C9E5-DF77-09A3-3758-0659DEAEFE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1695" y="1569218"/>
                <a:ext cx="10902461" cy="4791286"/>
              </a:xfrm>
              <a:blipFill>
                <a:blip r:embed="rId2"/>
                <a:stretch>
                  <a:fillRect l="-447" t="-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4090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8A5A1-918F-52B7-8508-A05977E5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69131"/>
            <a:ext cx="8911687" cy="78377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системы уравнений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3C54D0-6ABD-B92D-CBA3-6A43B11EEC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60400" y="1163375"/>
                <a:ext cx="8071197" cy="5546914"/>
              </a:xfrm>
            </p:spPr>
            <p:txBody>
              <a:bodyPr>
                <a:normAutofit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Дискретная (</a:t>
                </a:r>
                <a:r>
                  <a:rPr lang="en-US" sz="22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sz="22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принимают дискретные значения)</a:t>
                </a:r>
              </a:p>
              <a:p>
                <a:pPr>
                  <a:buFont typeface="+mj-lt"/>
                  <a:buAutoNum type="arabicPeriod"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Бинарная (</a:t>
                </a:r>
                <a:r>
                  <a:rPr lang="en-US" sz="22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принимает только значения 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или 1)</a:t>
                </a:r>
              </a:p>
              <a:p>
                <a:pPr>
                  <a:buFont typeface="+mj-lt"/>
                  <a:buAutoNum type="arabicPeriod"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Сильно разряженная (матрицы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сильно разряжены)</a:t>
                </a:r>
              </a:p>
              <a:p>
                <a:pPr>
                  <a:buFont typeface="+mj-lt"/>
                  <a:buAutoNum type="arabicPeriod"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Зависимая (нельзя вычислить значение </a:t>
                </a:r>
                <a:r>
                  <a:rPr lang="en-US" sz="22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напрямую)</a:t>
                </a:r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+mj-lt"/>
                  <a:buAutoNum type="arabicPeriod"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Размер системы: 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Детерминированная (имеет единственное решение)</a:t>
                </a:r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𝑉𝑂𝐶</m:t>
                              </m:r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𝑡𝑚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ru-RU" sz="2200" dirty="0">
                  <a:solidFill>
                    <a:schemeClr val="tx1"/>
                  </a:solidFill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Будем рассматривать те уравнения, для которых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</m:t>
                    </m:r>
                    <m:sSub>
                      <m:sSubPr>
                        <m:ctrlPr>
                          <a:rPr lang="ru-RU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r>
                        <a:rPr lang="ru-RU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3C54D0-6ABD-B92D-CBA3-6A43B11EEC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60400" y="1163375"/>
                <a:ext cx="8071197" cy="5546914"/>
              </a:xfrm>
              <a:blipFill>
                <a:blip r:embed="rId2"/>
                <a:stretch>
                  <a:fillRect l="-982" t="-7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B5F658-A615-77C9-FF00-5BC13AA0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8652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1837</TotalTime>
  <Words>1639</Words>
  <Application>Microsoft Office PowerPoint</Application>
  <PresentationFormat>Широкоэкранный</PresentationFormat>
  <Paragraphs>771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Легкий дым</vt:lpstr>
      <vt:lpstr>Презентация PowerPoint</vt:lpstr>
      <vt:lpstr>Актуальность рассматриваемой задачи</vt:lpstr>
      <vt:lpstr>Почему это важно? И сравнение обучения человека и машины</vt:lpstr>
      <vt:lpstr>Содержательная постановка задачи</vt:lpstr>
      <vt:lpstr>Содержательная постановка задачи</vt:lpstr>
      <vt:lpstr>Математическая постановка задачи</vt:lpstr>
      <vt:lpstr>Математическая постановка задачи</vt:lpstr>
      <vt:lpstr>Математическая постановка задачи</vt:lpstr>
      <vt:lpstr>Свойства системы уравнений</vt:lpstr>
      <vt:lpstr>Метод 1 Однозначное определение значений</vt:lpstr>
      <vt:lpstr>Метод 2 Разность уравнений</vt:lpstr>
      <vt:lpstr>Метод 3 Разность уравнений с учётом общего количества мин</vt:lpstr>
      <vt:lpstr>Метод 4 Проверка гипотез</vt:lpstr>
      <vt:lpstr>Повышение эффективности системы Сбор статистики</vt:lpstr>
      <vt:lpstr>Повышение эффективности системы Сбор статистики</vt:lpstr>
      <vt:lpstr>Повышение эффективности системы Анализ статистики</vt:lpstr>
      <vt:lpstr>Результаты</vt:lpstr>
      <vt:lpstr>Выводы</vt:lpstr>
      <vt:lpstr>Спасибо за внимание!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Новицкий Дмитрий Александрович</dc:creator>
  <cp:lastModifiedBy>Новицкий Дмитрий Александрович</cp:lastModifiedBy>
  <cp:revision>101</cp:revision>
  <dcterms:created xsi:type="dcterms:W3CDTF">2022-05-01T18:29:55Z</dcterms:created>
  <dcterms:modified xsi:type="dcterms:W3CDTF">2022-05-16T19:30:56Z</dcterms:modified>
</cp:coreProperties>
</file>