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65" r:id="rId11"/>
    <p:sldId id="266" r:id="rId12"/>
    <p:sldId id="270" r:id="rId13"/>
    <p:sldId id="271" r:id="rId14"/>
    <p:sldId id="272" r:id="rId15"/>
    <p:sldId id="273" r:id="rId16"/>
    <p:sldId id="275" r:id="rId17"/>
    <p:sldId id="276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6C2"/>
    <a:srgbClr val="F0A6E5"/>
    <a:srgbClr val="C75FFB"/>
    <a:srgbClr val="6600FF"/>
    <a:srgbClr val="FF0000"/>
    <a:srgbClr val="FFFF66"/>
    <a:srgbClr val="3399FF"/>
    <a:srgbClr val="BBBDB3"/>
    <a:srgbClr val="FBFCF8"/>
    <a:srgbClr val="E8E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9033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6298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1613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41610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58870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758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8760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9665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180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188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417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08.05.2022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083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08.05.2022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5486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08.05.2022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00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5199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67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8911687" cy="12328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975639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754265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84378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28011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80407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6199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92296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336208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0967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298427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70183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5" y="1986958"/>
            <a:ext cx="8527081" cy="413489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568553"/>
              </p:ext>
            </p:extLst>
          </p:nvPr>
        </p:nvGraphicFramePr>
        <p:xfrm>
          <a:off x="7971062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960914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9B1743A1-DD34-D704-9C10-3FA120C058E1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-1, 0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(-1, 1), (0, 1), (1, 1), (1, 0)&gt;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448776" y="4107543"/>
            <a:ext cx="0" cy="3860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DCEF2604-698D-2792-E9D5-EA70213881A6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1), (1,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738063A1-84AA-6E50-F293-5481BEF98D51}"/>
              </a:ext>
            </a:extLst>
          </p:cNvPr>
          <p:cNvSpPr txBox="1">
            <a:spLocks/>
          </p:cNvSpPr>
          <p:nvPr/>
        </p:nvSpPr>
        <p:spPr>
          <a:xfrm>
            <a:off x="7057567" y="4506958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029752"/>
              </p:ext>
            </p:extLst>
          </p:nvPr>
        </p:nvGraphicFramePr>
        <p:xfrm>
          <a:off x="7968340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191855"/>
              </p:ext>
            </p:extLst>
          </p:nvPr>
        </p:nvGraphicFramePr>
        <p:xfrm>
          <a:off x="7965618" y="141487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373625"/>
              </p:ext>
            </p:extLst>
          </p:nvPr>
        </p:nvGraphicFramePr>
        <p:xfrm>
          <a:off x="7965618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814868"/>
              </p:ext>
            </p:extLst>
          </p:nvPr>
        </p:nvGraphicFramePr>
        <p:xfrm>
          <a:off x="7960174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735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6" grpId="0"/>
      <p:bldP spid="26" grpId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</p:spTree>
    <p:extLst>
      <p:ext uri="{BB962C8B-B14F-4D97-AF65-F5344CB8AC3E}">
        <p14:creationId xmlns:p14="http://schemas.microsoft.com/office/powerpoint/2010/main" val="6516566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C00F19-8730-A98F-E9CD-8613724E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5">
            <a:extLst>
              <a:ext uri="{FF2B5EF4-FFF2-40B4-BE49-F238E27FC236}">
                <a16:creationId xmlns:a16="http://schemas.microsoft.com/office/drawing/2014/main" id="{EE82610B-1940-8C1D-3F04-B9C30956D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144260"/>
              </p:ext>
            </p:extLst>
          </p:nvPr>
        </p:nvGraphicFramePr>
        <p:xfrm>
          <a:off x="1768933" y="15062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DF220ADB-1792-1AFF-749F-219E8BD90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39228"/>
              </p:ext>
            </p:extLst>
          </p:nvPr>
        </p:nvGraphicFramePr>
        <p:xfrm>
          <a:off x="4591961" y="15062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D7D7F8DC-6398-EC1B-9C4E-E5BA53079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73991"/>
              </p:ext>
            </p:extLst>
          </p:nvPr>
        </p:nvGraphicFramePr>
        <p:xfrm>
          <a:off x="7414989" y="15062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7" name="Таблица 5">
            <a:extLst>
              <a:ext uri="{FF2B5EF4-FFF2-40B4-BE49-F238E27FC236}">
                <a16:creationId xmlns:a16="http://schemas.microsoft.com/office/drawing/2014/main" id="{08ECE995-8E4D-BD2C-93F8-145C30F69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471416"/>
              </p:ext>
            </p:extLst>
          </p:nvPr>
        </p:nvGraphicFramePr>
        <p:xfrm>
          <a:off x="1768933" y="2927372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8" name="Объект 2">
            <a:extLst>
              <a:ext uri="{FF2B5EF4-FFF2-40B4-BE49-F238E27FC236}">
                <a16:creationId xmlns:a16="http://schemas.microsoft.com/office/drawing/2014/main" id="{92E90F1A-8388-F470-2B6F-B731BE1C3EE0}"/>
              </a:ext>
            </a:extLst>
          </p:cNvPr>
          <p:cNvSpPr txBox="1">
            <a:spLocks/>
          </p:cNvSpPr>
          <p:nvPr/>
        </p:nvSpPr>
        <p:spPr>
          <a:xfrm>
            <a:off x="5152571" y="3690314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-1, 0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(-1, 1), (0, 1), (1, 1), (1, 0)&gt;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9E96CB4-5B5D-A551-C215-07628AE8408B}"/>
              </a:ext>
            </a:extLst>
          </p:cNvPr>
          <p:cNvSpPr txBox="1">
            <a:spLocks/>
          </p:cNvSpPr>
          <p:nvPr/>
        </p:nvSpPr>
        <p:spPr>
          <a:xfrm>
            <a:off x="5152571" y="4187372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1), (1,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6A45FC78-F747-908E-029C-4AA17E61F552}"/>
              </a:ext>
            </a:extLst>
          </p:cNvPr>
          <p:cNvSpPr txBox="1">
            <a:spLocks/>
          </p:cNvSpPr>
          <p:nvPr/>
        </p:nvSpPr>
        <p:spPr>
          <a:xfrm>
            <a:off x="5152571" y="4684430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7586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Пример: нейронные сети плохо решают логические задачи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Обучать экспертную систему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Возможное решение </a:t>
            </a:r>
            <a:r>
              <a:rPr lang="ru-RU" sz="2000" dirty="0"/>
              <a:t>– разработка самообучающихся систем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Бихевиоризм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Классическое и оперантное </a:t>
            </a:r>
            <a:r>
              <a:rPr lang="ru-RU" sz="2000" dirty="0" err="1">
                <a:solidFill>
                  <a:schemeClr val="tx1"/>
                </a:solidFill>
              </a:rPr>
              <a:t>обусловливание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199737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385587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Когнитивизм</a:t>
            </a:r>
            <a:r>
              <a:rPr lang="en-US" sz="2000" dirty="0"/>
              <a:t>.</a:t>
            </a:r>
            <a:endParaRPr lang="ru-RU" sz="2000" dirty="0"/>
          </a:p>
          <a:p>
            <a:pPr algn="ctr"/>
            <a:r>
              <a:rPr lang="ru-RU" sz="2000" dirty="0"/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Если «заложить» в систему рефлексы и логическое мышление,</a:t>
            </a:r>
          </a:p>
          <a:p>
            <a:pPr algn="ctr"/>
            <a:r>
              <a:rPr lang="ru-RU" sz="2000" dirty="0"/>
              <a:t>то можно получить по-настоящему искусственный интеллект</a:t>
            </a:r>
          </a:p>
        </p:txBody>
      </p:sp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Правила игры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(методов)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эффективного применения разработанных методов решения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3035382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3668056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реализации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1377346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и их программную реализацию для поиска решения класса логических задач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6531C79-E5ED-FC33-AB1F-2B1736F75A69}"/>
              </a:ext>
            </a:extLst>
          </p:cNvPr>
          <p:cNvSpPr/>
          <p:nvPr/>
        </p:nvSpPr>
        <p:spPr>
          <a:xfrm>
            <a:off x="6701044" y="5382578"/>
            <a:ext cx="3540237" cy="830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Самообучающийся элемент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BAC8825-D313-D523-B401-E1125A055C72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5407725" y="5178384"/>
            <a:ext cx="1293319" cy="61960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94" y="1540188"/>
            <a:ext cx="10685378" cy="465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эффективного применения разработанных методов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и ширина поля: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 w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tm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значение статуса клетки,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 = {O, C}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  <a:blipFill>
                <a:blip r:embed="rId2"/>
                <a:stretch>
                  <a:fillRect l="-1001" t="-1397" b="-1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147550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25051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SVOC = {0, 1, 2, 3, 4, 5, 6, 7, 8, M}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закрытых клеток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содержащий значения, отображаемых пользователю,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SVOC ∪ SVCC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определяющий,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MC.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 двумерных кортежей, определяющий,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  <a:blipFill>
                <a:blip r:embed="rId3"/>
                <a:stretch>
                  <a:fillRect l="-391" t="-1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759820" y="3457032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36588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47682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10737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99928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или,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бинарная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 размером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l*w, l*w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бинарный вектор-столбец,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бинарный вектор-столбец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  <a:blipFill>
                <a:blip r:embed="rId2"/>
                <a:stretch>
                  <a:fillRect l="-503" t="-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21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равенство, определяющее общее количество мин на поле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общее количество мин на поле.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  <a:blipFill>
                <a:blip r:embed="rId2"/>
                <a:stretch>
                  <a:fillRect l="-447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2458" y="1728874"/>
                <a:ext cx="8527081" cy="4134898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sub>
                                <m:sup/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2458" y="1728874"/>
                <a:ext cx="8527081" cy="4134898"/>
              </a:xfrm>
              <a:blipFill>
                <a:blip r:embed="rId2"/>
                <a:stretch>
                  <a:fillRect l="-787" t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1445</TotalTime>
  <Words>1404</Words>
  <Application>Microsoft Office PowerPoint</Application>
  <PresentationFormat>Широкоэкранный</PresentationFormat>
  <Paragraphs>541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Математическая постановка задачи</vt:lpstr>
      <vt:lpstr>Свойства системы уравнений</vt:lpstr>
      <vt:lpstr>Метод 1 Однозначное определение значений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Повышение эффективности системы Сбор и анализ статистики</vt:lpstr>
      <vt:lpstr>Повышение эффективности системы Сбор и применение схем</vt:lpstr>
      <vt:lpstr>Результаты</vt:lpstr>
      <vt:lpstr>Выводы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88</cp:revision>
  <dcterms:created xsi:type="dcterms:W3CDTF">2022-05-01T18:29:55Z</dcterms:created>
  <dcterms:modified xsi:type="dcterms:W3CDTF">2022-05-08T17:32:10Z</dcterms:modified>
</cp:coreProperties>
</file>