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sldIdLst>
    <p:sldId id="282" r:id="rId2"/>
    <p:sldId id="259" r:id="rId3"/>
    <p:sldId id="260" r:id="rId4"/>
    <p:sldId id="261" r:id="rId5"/>
    <p:sldId id="262" r:id="rId6"/>
    <p:sldId id="285" r:id="rId7"/>
    <p:sldId id="263" r:id="rId8"/>
    <p:sldId id="283" r:id="rId9"/>
    <p:sldId id="268" r:id="rId10"/>
    <p:sldId id="269" r:id="rId11"/>
    <p:sldId id="265" r:id="rId12"/>
    <p:sldId id="266" r:id="rId13"/>
    <p:sldId id="270" r:id="rId14"/>
    <p:sldId id="271" r:id="rId15"/>
    <p:sldId id="281" r:id="rId16"/>
    <p:sldId id="277" r:id="rId17"/>
    <p:sldId id="288" r:id="rId18"/>
    <p:sldId id="275" r:id="rId19"/>
    <p:sldId id="287" r:id="rId20"/>
    <p:sldId id="276" r:id="rId21"/>
    <p:sldId id="274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99FF"/>
    <a:srgbClr val="F5CBA0"/>
    <a:srgbClr val="9106C2"/>
    <a:srgbClr val="F0A6E5"/>
    <a:srgbClr val="C75FFB"/>
    <a:srgbClr val="6600FF"/>
    <a:srgbClr val="FF0000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31.05.2022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31.05.2022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31.05.2022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405" y="0"/>
            <a:ext cx="2244595" cy="939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8207" cy="1569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69" y="2466625"/>
            <a:ext cx="1055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программное обеспечение для решения каузально-логических игр с использованием технологий самообучения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09103" y="5024233"/>
            <a:ext cx="7513637" cy="115109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Учащийся: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Новицкий Д.А.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Группа:       МПИ-20-4-2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доц., к.т.н. </a:t>
            </a:r>
            <a:r>
              <a:rPr kumimoji="0" lang="ru-RU" alt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Кожаринов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А.С.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175" y="124460"/>
            <a:ext cx="843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МИСиС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5ED6-4D66-563B-A300-C7692DE5F021}"/>
              </a:ext>
            </a:extLst>
          </p:cNvPr>
          <p:cNvSpPr txBox="1"/>
          <p:nvPr/>
        </p:nvSpPr>
        <p:spPr>
          <a:xfrm>
            <a:off x="3456944" y="1912628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C6F2-F456-1905-2929-4C37A0908ECB}"/>
              </a:ext>
            </a:extLst>
          </p:cNvPr>
          <p:cNvSpPr txBox="1"/>
          <p:nvPr/>
        </p:nvSpPr>
        <p:spPr>
          <a:xfrm>
            <a:off x="3068825" y="4036285"/>
            <a:ext cx="60543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ru-RU"/>
            </a:defPPr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09.04.03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6346806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14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  <a:blipFill>
                <a:blip r:embed="rId2"/>
                <a:stretch>
                  <a:fillRect l="-739" t="-458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10138669" cy="12328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 в соседних клетках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/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8ED560F3-96AA-F9C2-DDC8-0ADC620F2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434645"/>
              </p:ext>
            </p:extLst>
          </p:nvPr>
        </p:nvGraphicFramePr>
        <p:xfrm>
          <a:off x="413175" y="139599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6D54515-34BC-8347-1BBC-785FDE719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575982"/>
              </p:ext>
            </p:extLst>
          </p:nvPr>
        </p:nvGraphicFramePr>
        <p:xfrm>
          <a:off x="413175" y="415908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8195874A-739C-4E10-CB27-B97BFC027AD5}"/>
              </a:ext>
            </a:extLst>
          </p:cNvPr>
          <p:cNvSpPr txBox="1">
            <a:spLocks/>
          </p:cNvSpPr>
          <p:nvPr/>
        </p:nvSpPr>
        <p:spPr>
          <a:xfrm>
            <a:off x="820373" y="197937"/>
            <a:ext cx="4225604" cy="346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=1−1⇒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0DA93C-DF13-21A0-B69F-202F0E316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820275"/>
              </p:ext>
            </p:extLst>
          </p:nvPr>
        </p:nvGraphicFramePr>
        <p:xfrm>
          <a:off x="767061" y="121056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E8420-EBFE-A0A6-E840-22F02D03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912639"/>
              </p:ext>
            </p:extLst>
          </p:nvPr>
        </p:nvGraphicFramePr>
        <p:xfrm>
          <a:off x="767061" y="3788228"/>
          <a:ext cx="3456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62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A00FDB87-B4B6-89E8-E757-274CFFD001B7}"/>
              </a:ext>
            </a:extLst>
          </p:cNvPr>
          <p:cNvSpPr txBox="1">
            <a:spLocks/>
          </p:cNvSpPr>
          <p:nvPr/>
        </p:nvSpPr>
        <p:spPr>
          <a:xfrm>
            <a:off x="767061" y="30199"/>
            <a:ext cx="4225604" cy="699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зелёным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«фокусные»</a:t>
            </a:r>
          </a:p>
        </p:txBody>
      </p:sp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CC186C-325C-31FA-E31F-05AB704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910281"/>
              </p:ext>
            </p:extLst>
          </p:nvPr>
        </p:nvGraphicFramePr>
        <p:xfrm>
          <a:off x="1311579" y="2226514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2305721" y="4931730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EBE5388-DCFC-C851-ABB8-6EAF909F5190}"/>
              </a:ext>
            </a:extLst>
          </p:cNvPr>
          <p:cNvSpPr txBox="1">
            <a:spLocks/>
          </p:cNvSpPr>
          <p:nvPr/>
        </p:nvSpPr>
        <p:spPr>
          <a:xfrm>
            <a:off x="767061" y="30199"/>
            <a:ext cx="4225604" cy="699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зелёным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«фокусные»</a:t>
            </a:r>
          </a:p>
        </p:txBody>
      </p:sp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272" y="1428227"/>
                <a:ext cx="6607551" cy="504688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272" y="1428227"/>
                <a:ext cx="6607551" cy="5046887"/>
              </a:xfrm>
              <a:blipFill>
                <a:blip r:embed="rId2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92FEACC-E59C-39F1-8AC3-FD14E6F4E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017906"/>
              </p:ext>
            </p:extLst>
          </p:nvPr>
        </p:nvGraphicFramePr>
        <p:xfrm>
          <a:off x="814979" y="2172236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99B4EA9-7649-A6A1-EF8D-DAE4DB75B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987351"/>
              </p:ext>
            </p:extLst>
          </p:nvPr>
        </p:nvGraphicFramePr>
        <p:xfrm>
          <a:off x="814979" y="2177346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F62C3FC-809C-D262-AAFB-A38729E8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444039"/>
              </p:ext>
            </p:extLst>
          </p:nvPr>
        </p:nvGraphicFramePr>
        <p:xfrm>
          <a:off x="814979" y="2172236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BB72D02-0E6D-EC62-BF41-359C1B5AE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130215"/>
              </p:ext>
            </p:extLst>
          </p:nvPr>
        </p:nvGraphicFramePr>
        <p:xfrm>
          <a:off x="814979" y="2182456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D720AB0-C65D-90D5-58A5-6206BD128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865906"/>
              </p:ext>
            </p:extLst>
          </p:nvPr>
        </p:nvGraphicFramePr>
        <p:xfrm>
          <a:off x="814979" y="2182456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5" name="Объект 2">
            <a:extLst>
              <a:ext uri="{FF2B5EF4-FFF2-40B4-BE49-F238E27FC236}">
                <a16:creationId xmlns:a16="http://schemas.microsoft.com/office/drawing/2014/main" id="{3FB64858-52B3-7742-CB48-513D17A6A6FA}"/>
              </a:ext>
            </a:extLst>
          </p:cNvPr>
          <p:cNvSpPr txBox="1">
            <a:spLocks/>
          </p:cNvSpPr>
          <p:nvPr/>
        </p:nvSpPr>
        <p:spPr>
          <a:xfrm>
            <a:off x="430177" y="33553"/>
            <a:ext cx="4225604" cy="86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зелёным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«фокусные»</a:t>
            </a:r>
          </a:p>
        </p:txBody>
      </p:sp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8" y="369090"/>
            <a:ext cx="10450244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Очерёдность применения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среднее время одного цикла: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  <a:blipFill>
                <a:blip r:embed="rId2"/>
                <a:stretch>
                  <a:fillRect l="-854" t="-2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3971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23971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000" r="-117403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результатов работы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8451" r="-1174038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результатов работы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211429" r="-117403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неудачной проверки,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311429" r="-117403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удачной проверки.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E68C2B-ED27-DD5A-FD43-79DECF9F2ADD}"/>
              </a:ext>
            </a:extLst>
          </p:cNvPr>
          <p:cNvSpPr txBox="1"/>
          <p:nvPr/>
        </p:nvSpPr>
        <p:spPr>
          <a:xfrm>
            <a:off x="1711481" y="5078864"/>
            <a:ext cx="8529799" cy="8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очерёдность применения методов, исходя из сортировки методов по увеличению среднего времени одного цикла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87140"/>
            <a:ext cx="10450244" cy="8323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057A2047-5611-75D3-E29C-5DF6B6DDF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112085"/>
              </p:ext>
            </p:extLst>
          </p:nvPr>
        </p:nvGraphicFramePr>
        <p:xfrm>
          <a:off x="1468994" y="2055052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7" name="Таблица 5">
            <a:extLst>
              <a:ext uri="{FF2B5EF4-FFF2-40B4-BE49-F238E27FC236}">
                <a16:creationId xmlns:a16="http://schemas.microsoft.com/office/drawing/2014/main" id="{FF47C991-FBFD-E43E-7873-3D48B3901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864941"/>
              </p:ext>
            </p:extLst>
          </p:nvPr>
        </p:nvGraphicFramePr>
        <p:xfrm>
          <a:off x="5268036" y="205505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CCB97896-8960-CCF8-D2CA-06DBB6EE1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670881"/>
              </p:ext>
            </p:extLst>
          </p:nvPr>
        </p:nvGraphicFramePr>
        <p:xfrm>
          <a:off x="9697078" y="2070289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35" name="Объект 2">
            <a:extLst>
              <a:ext uri="{FF2B5EF4-FFF2-40B4-BE49-F238E27FC236}">
                <a16:creationId xmlns:a16="http://schemas.microsoft.com/office/drawing/2014/main" id="{F116D4DA-921E-15EE-5032-A03C6C7D509C}"/>
              </a:ext>
            </a:extLst>
          </p:cNvPr>
          <p:cNvSpPr txBox="1">
            <a:spLocks/>
          </p:cNvSpPr>
          <p:nvPr/>
        </p:nvSpPr>
        <p:spPr>
          <a:xfrm>
            <a:off x="10776911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695C040D-5885-F592-036E-495F31432BF7}"/>
              </a:ext>
            </a:extLst>
          </p:cNvPr>
          <p:cNvSpPr txBox="1">
            <a:spLocks/>
          </p:cNvSpPr>
          <p:nvPr/>
        </p:nvSpPr>
        <p:spPr>
          <a:xfrm>
            <a:off x="11410529" y="3339780"/>
            <a:ext cx="244542" cy="269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0D0FAA73-5BED-01D0-8F4B-979244DD6F06}"/>
              </a:ext>
            </a:extLst>
          </p:cNvPr>
          <p:cNvSpPr txBox="1">
            <a:spLocks/>
          </p:cNvSpPr>
          <p:nvPr/>
        </p:nvSpPr>
        <p:spPr>
          <a:xfrm>
            <a:off x="10794744" y="330866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Объект 2">
            <a:extLst>
              <a:ext uri="{FF2B5EF4-FFF2-40B4-BE49-F238E27FC236}">
                <a16:creationId xmlns:a16="http://schemas.microsoft.com/office/drawing/2014/main" id="{52717069-6A21-054F-ADEF-7811B874BBEA}"/>
              </a:ext>
            </a:extLst>
          </p:cNvPr>
          <p:cNvSpPr txBox="1">
            <a:spLocks/>
          </p:cNvSpPr>
          <p:nvPr/>
        </p:nvSpPr>
        <p:spPr>
          <a:xfrm>
            <a:off x="10105852" y="3311984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5ADA955D-7A3A-1444-E545-397D3ECB3505}"/>
              </a:ext>
            </a:extLst>
          </p:cNvPr>
          <p:cNvSpPr txBox="1">
            <a:spLocks/>
          </p:cNvSpPr>
          <p:nvPr/>
        </p:nvSpPr>
        <p:spPr>
          <a:xfrm>
            <a:off x="10105852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Объект 2">
            <a:extLst>
              <a:ext uri="{FF2B5EF4-FFF2-40B4-BE49-F238E27FC236}">
                <a16:creationId xmlns:a16="http://schemas.microsoft.com/office/drawing/2014/main" id="{DDA2CEC2-73D4-DCC9-CF20-2FB3A158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34" y="4359248"/>
            <a:ext cx="7632803" cy="21830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значений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 координат фокусных клеток (зелёные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 координат целевых (закрытых) клеток (оранжевые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 целевых клетках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BF4CC08D-9929-9435-FAFD-DC0CAEEB2461}"/>
              </a:ext>
            </a:extLst>
          </p:cNvPr>
          <p:cNvSpPr txBox="1">
            <a:spLocks/>
          </p:cNvSpPr>
          <p:nvPr/>
        </p:nvSpPr>
        <p:spPr>
          <a:xfrm>
            <a:off x="45882" y="1228518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55C86F00-E83C-1C44-CB8E-2D358778EC72}"/>
              </a:ext>
            </a:extLst>
          </p:cNvPr>
          <p:cNvSpPr txBox="1">
            <a:spLocks/>
          </p:cNvSpPr>
          <p:nvPr/>
        </p:nvSpPr>
        <p:spPr>
          <a:xfrm>
            <a:off x="4168589" y="1330458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CE373E01-9CE1-920B-41F8-27395A4C088E}"/>
              </a:ext>
            </a:extLst>
          </p:cNvPr>
          <p:cNvSpPr txBox="1">
            <a:spLocks/>
          </p:cNvSpPr>
          <p:nvPr/>
        </p:nvSpPr>
        <p:spPr>
          <a:xfrm>
            <a:off x="8935554" y="1330458"/>
            <a:ext cx="3467047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graphicFrame>
        <p:nvGraphicFramePr>
          <p:cNvPr id="44" name="Таблица 5">
            <a:extLst>
              <a:ext uri="{FF2B5EF4-FFF2-40B4-BE49-F238E27FC236}">
                <a16:creationId xmlns:a16="http://schemas.microsoft.com/office/drawing/2014/main" id="{EE00FBEA-F3B9-3904-5AD8-24742BC2E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086385"/>
              </p:ext>
            </p:extLst>
          </p:nvPr>
        </p:nvGraphicFramePr>
        <p:xfrm>
          <a:off x="9697078" y="4563270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FB6BD14-ADBF-C074-96F8-FA12C5784DCA}"/>
              </a:ext>
            </a:extLst>
          </p:cNvPr>
          <p:cNvCxnSpPr>
            <a:cxnSpLocks/>
          </p:cNvCxnSpPr>
          <p:nvPr/>
        </p:nvCxnSpPr>
        <p:spPr>
          <a:xfrm>
            <a:off x="10635175" y="4107766"/>
            <a:ext cx="0" cy="32822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4DF351C1-961C-9F19-5F75-3647BBC510A2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33316"/>
            <a:ext cx="10450244" cy="79848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448" y="1460465"/>
                <a:ext cx="6566329" cy="420797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и столбцов матриц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элементы которой хранят состояния сохраняемых в памяти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координаты фокусных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значения в фокусных клетках,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{0, 1, 2, 3, 4, 5, 6, 7, 8}⊂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координаты целевых клеток,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Кортеж, содержащий значения в целевых клетках,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𝑆𝑉𝐺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448" y="1460465"/>
                <a:ext cx="6566329" cy="4207977"/>
              </a:xfrm>
              <a:blipFill>
                <a:blip r:embed="rId2"/>
                <a:stretch>
                  <a:fillRect l="-742" t="-580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бъект 2">
            <a:extLst>
              <a:ext uri="{FF2B5EF4-FFF2-40B4-BE49-F238E27FC236}">
                <a16:creationId xmlns:a16="http://schemas.microsoft.com/office/drawing/2014/main" id="{4DF351C1-961C-9F19-5F75-3647BBC510A2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  <p:graphicFrame>
        <p:nvGraphicFramePr>
          <p:cNvPr id="19" name="Таблица 5">
            <a:extLst>
              <a:ext uri="{FF2B5EF4-FFF2-40B4-BE49-F238E27FC236}">
                <a16:creationId xmlns:a16="http://schemas.microsoft.com/office/drawing/2014/main" id="{AF76B6ED-2ADA-ADD5-C809-F8F808549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596483"/>
              </p:ext>
            </p:extLst>
          </p:nvPr>
        </p:nvGraphicFramePr>
        <p:xfrm>
          <a:off x="7972923" y="103573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25378272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2749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052379"/>
                  </a:ext>
                </a:extLst>
              </a:tr>
              <a:tr h="63753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274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274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7524E-93AB-A35F-7AE1-2B3876397505}"/>
              </a:ext>
            </a:extLst>
          </p:cNvPr>
          <p:cNvCxnSpPr>
            <a:cxnSpLocks/>
          </p:cNvCxnSpPr>
          <p:nvPr/>
        </p:nvCxnSpPr>
        <p:spPr>
          <a:xfrm>
            <a:off x="8707902" y="1035737"/>
            <a:ext cx="241502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409397B-16EC-86C8-A48C-9DF4C3DE7B4A}"/>
              </a:ext>
            </a:extLst>
          </p:cNvPr>
          <p:cNvCxnSpPr>
            <a:cxnSpLocks/>
          </p:cNvCxnSpPr>
          <p:nvPr/>
        </p:nvCxnSpPr>
        <p:spPr>
          <a:xfrm>
            <a:off x="7972923" y="1732312"/>
            <a:ext cx="0" cy="18234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1F76F175-71CC-FE66-A620-309C8AB998EE}"/>
              </a:ext>
            </a:extLst>
          </p:cNvPr>
          <p:cNvSpPr txBox="1">
            <a:spLocks/>
          </p:cNvSpPr>
          <p:nvPr/>
        </p:nvSpPr>
        <p:spPr>
          <a:xfrm>
            <a:off x="10771987" y="420730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5D6C8D8-A0AC-F53C-7348-B380BE9EB93E}"/>
              </a:ext>
            </a:extLst>
          </p:cNvPr>
          <p:cNvSpPr txBox="1">
            <a:spLocks/>
          </p:cNvSpPr>
          <p:nvPr/>
        </p:nvSpPr>
        <p:spPr>
          <a:xfrm>
            <a:off x="7409679" y="3058679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4E62CC64-296D-61CD-632A-0C2820E36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148721"/>
              </p:ext>
            </p:extLst>
          </p:nvPr>
        </p:nvGraphicFramePr>
        <p:xfrm>
          <a:off x="8602923" y="403770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256" y="6017366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=≪2, 2&gt;,&lt;2, 3&gt;&gt;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56" y="6017366"/>
                <a:ext cx="2993524" cy="447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7894" y="6017365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=&lt;1, 2&gt;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894" y="6017365"/>
                <a:ext cx="2993524" cy="447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6256" y="6504579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=≪1, 1&gt;,&lt;1, 4&gt;&gt;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56" y="6504579"/>
                <a:ext cx="2993524" cy="447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8925" y="6504579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925" y="6504579"/>
                <a:ext cx="2993524" cy="447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48863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81846"/>
                  </p:ext>
                </p:extLst>
              </p:nvPr>
            </p:nvGraphicFramePr>
            <p:xfrm>
              <a:off x="168812" y="1296189"/>
              <a:ext cx="12023188" cy="17411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с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43615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ru-RU" sz="1600" b="0" i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787191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81846"/>
                  </p:ext>
                </p:extLst>
              </p:nvPr>
            </p:nvGraphicFramePr>
            <p:xfrm>
              <a:off x="168812" y="1296189"/>
              <a:ext cx="12023188" cy="17578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32194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87" r="-304" b="-469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374079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88525" r="-304" b="-3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374079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5484" r="-304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32194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en-US" sz="1600" b="0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ru-RU" sz="1600" b="0" i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03" t="-383333" r="-304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EE73D3-977E-CD75-4F9B-ED55A5EA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3483539"/>
            <a:ext cx="6091000" cy="29917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0E63AB-2209-11BA-7068-324422C95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941" y="3483539"/>
            <a:ext cx="5927187" cy="29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216" y="1384495"/>
            <a:ext cx="2911254" cy="33000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сложности: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Новобранец (25 полей)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Любитель (50 полей)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Ветеран (1000 полей)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решённых полей –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95,6%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096203-6B94-DC87-F48E-AC38929F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1" y="1384494"/>
            <a:ext cx="8351111" cy="4101905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183D9DE-1BB2-E2BA-A7A4-ECB0446ACFE3}"/>
              </a:ext>
            </a:extLst>
          </p:cNvPr>
          <p:cNvGraphicFramePr>
            <a:graphicFrameLocks noGrp="1"/>
          </p:cNvGraphicFramePr>
          <p:nvPr/>
        </p:nvGraphicFramePr>
        <p:xfrm>
          <a:off x="531811" y="5486399"/>
          <a:ext cx="10561553" cy="128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141">
                  <a:extLst>
                    <a:ext uri="{9D8B030D-6E8A-4147-A177-3AD203B41FA5}">
                      <a16:colId xmlns:a16="http://schemas.microsoft.com/office/drawing/2014/main" val="3209906237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1257278008"/>
                    </a:ext>
                  </a:extLst>
                </a:gridCol>
                <a:gridCol w="2827606">
                  <a:extLst>
                    <a:ext uri="{9D8B030D-6E8A-4147-A177-3AD203B41FA5}">
                      <a16:colId xmlns:a16="http://schemas.microsoft.com/office/drawing/2014/main" val="1418702207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255037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сложности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не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9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Новобранец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0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Любитель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3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99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решения логических игр с применением нейронных сетей недостаточно высоко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618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Улучшать БЗ экспертных систем («обучать»)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214006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3" y="5460168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решение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самообучающихся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881" y="1718612"/>
            <a:ext cx="9487513" cy="46048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сравнительный анализ процессов обучения человека и машины;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 класс игр и выбран пример для реализации;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обзор методов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4 метода для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сбора и применения схем;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программа, реализующая разработанные методы;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результаты работы и проведён их анализ;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публикация в сборнике тезисов «77-е Дни науки НИТУ МИСиС».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E1428-6278-B43F-1FB0-BAA2865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41" y="329899"/>
            <a:ext cx="8911687" cy="6404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7F866-B28F-B2EF-E949-420E286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BDFA0D2-A5DF-00F1-9C84-79D555A5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683" y="1614697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ACF8-F23B-5292-D62C-C437D395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51" y="1607090"/>
            <a:ext cx="2553469" cy="2553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4FD3E-A605-6218-8CA9-5B74691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81" y="4569647"/>
            <a:ext cx="9064813" cy="16642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046F6-F2E9-ABD0-8484-CA8B5C3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026" y="1607090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886264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54535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Бихевиоризм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Классическое и оперантное </a:t>
            </a:r>
            <a:r>
              <a:rPr lang="ru-RU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обусловливание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14871" y="235807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689555" y="154392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5453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Когнитивизм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88626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14871" y="406839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689555" y="325424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886264" y="5224656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«заложить» в систему рефлексы и логическое мышление,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можно получить по-настоящему искусственный интеллект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/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методов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самообучающегося элемента на основе методов решения 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4126917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4759591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 класса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2468881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(метод) и их программную реализацию для поиска решения выбранного класса логических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4" y="1582392"/>
            <a:ext cx="8911687" cy="4579257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эффективность применения разработанных методов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на основе разработанных методов находит решение «Сапёра»;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 «Сапёра».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3831" y="1398517"/>
                <a:ext cx="9684336" cy="441848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Дано: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содержащий данные о полях «Сапёра»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=1075,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&gt;.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𝑜𝑑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определяющий, находится ли в заданной клетке мина или нет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3831" y="1398517"/>
                <a:ext cx="9684336" cy="4418483"/>
              </a:xfrm>
              <a:blipFill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102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4767" y="1290120"/>
                <a:ext cx="4870929" cy="29739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поиска решения задачи определим следующие параметры и переменные: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и столбцов матриц: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мин на поле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значение статуса клетки,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SS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{O, C}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767" y="1290120"/>
                <a:ext cx="4870929" cy="2973958"/>
              </a:xfrm>
              <a:blipFill>
                <a:blip r:embed="rId2"/>
                <a:stretch>
                  <a:fillRect l="-1126" t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3BDA16D-FD03-D71F-41DE-D01704A72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163838"/>
              </p:ext>
            </p:extLst>
          </p:nvPr>
        </p:nvGraphicFramePr>
        <p:xfrm>
          <a:off x="6095999" y="90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F91D2C-7D52-C3B0-E4C7-51D69764F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013341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302" y="4098747"/>
                <a:ext cx="10902461" cy="252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значения открытых клеток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𝑉𝑂𝐶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{0, 1, 2, 3, 4, 5, 6, 7, 8, M}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Матрица, содержащая значения закрытых клеток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SVCC = {E, MF, Q}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содержащая значения клеток, отображаемых пользователю,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SVOC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∪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SVCC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определяющая, есть ли в клетке мина или нет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Матрица, элементами которой являются матрицы, определяющая, является ли клетка с координатами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соседней для клетки с координатами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2" y="4098747"/>
                <a:ext cx="10902461" cy="2520000"/>
              </a:xfrm>
              <a:prstGeom prst="rect">
                <a:avLst/>
              </a:prstGeom>
              <a:blipFill>
                <a:blip r:embed="rId3"/>
                <a:stretch>
                  <a:fillRect l="-391" t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856E161-5EAD-12A1-BBEA-B39B1B1D480F}"/>
              </a:ext>
            </a:extLst>
          </p:cNvPr>
          <p:cNvCxnSpPr>
            <a:cxnSpLocks/>
          </p:cNvCxnSpPr>
          <p:nvPr/>
        </p:nvCxnSpPr>
        <p:spPr>
          <a:xfrm>
            <a:off x="6780628" y="909000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C3CE27-4DFC-95B1-5FFB-3A0F18FB1C4D}"/>
              </a:ext>
            </a:extLst>
          </p:cNvPr>
          <p:cNvCxnSpPr>
            <a:cxnSpLocks/>
          </p:cNvCxnSpPr>
          <p:nvPr/>
        </p:nvCxnSpPr>
        <p:spPr>
          <a:xfrm>
            <a:off x="6095999" y="1589649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2">
            <a:extLst>
              <a:ext uri="{FF2B5EF4-FFF2-40B4-BE49-F238E27FC236}">
                <a16:creationId xmlns:a16="http://schemas.microsoft.com/office/drawing/2014/main" id="{5C3D727A-633F-8439-7EDF-80172DEFA63B}"/>
              </a:ext>
            </a:extLst>
          </p:cNvPr>
          <p:cNvSpPr txBox="1">
            <a:spLocks/>
          </p:cNvSpPr>
          <p:nvPr/>
        </p:nvSpPr>
        <p:spPr>
          <a:xfrm>
            <a:off x="8615999" y="685583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CFAA6865-C0D9-6ED9-43E6-88A1840F0D3B}"/>
              </a:ext>
            </a:extLst>
          </p:cNvPr>
          <p:cNvSpPr txBox="1">
            <a:spLocks/>
          </p:cNvSpPr>
          <p:nvPr/>
        </p:nvSpPr>
        <p:spPr>
          <a:xfrm>
            <a:off x="5509218" y="3089564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54E20FB3-39E5-DD56-8F8F-A358B7524650}"/>
              </a:ext>
            </a:extLst>
          </p:cNvPr>
          <p:cNvSpPr txBox="1">
            <a:spLocks/>
          </p:cNvSpPr>
          <p:nvPr/>
        </p:nvSpPr>
        <p:spPr>
          <a:xfrm>
            <a:off x="6676306" y="3457032"/>
            <a:ext cx="1939693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61A585F1-ABDA-D5F0-0CFA-8254024E1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193420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09E913CC-0E9D-4E8A-79B2-F7523A4EA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39705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1A1DEFD7-E4BF-F093-5070-272F1B5ED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336371"/>
              </p:ext>
            </p:extLst>
          </p:nvPr>
        </p:nvGraphicFramePr>
        <p:xfrm>
          <a:off x="9035074" y="874036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23A92129-C297-FED6-1F0F-121C39706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364935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7" name="Объект 2">
            <a:extLst>
              <a:ext uri="{FF2B5EF4-FFF2-40B4-BE49-F238E27FC236}">
                <a16:creationId xmlns:a16="http://schemas.microsoft.com/office/drawing/2014/main" id="{6BAD7075-5207-A077-2F39-41C02B323CC2}"/>
              </a:ext>
            </a:extLst>
          </p:cNvPr>
          <p:cNvSpPr txBox="1">
            <a:spLocks/>
          </p:cNvSpPr>
          <p:nvPr/>
        </p:nvSpPr>
        <p:spPr>
          <a:xfrm>
            <a:off x="1730655" y="849954"/>
            <a:ext cx="4213906" cy="346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69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𝑉𝑂𝐶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  <a:blipFill>
                <a:blip r:embed="rId2"/>
                <a:stretch>
                  <a:fillRect l="-503" t="-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B4947D-8FE4-3D64-5503-6414EBBE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27492"/>
              </p:ext>
            </p:extLst>
          </p:nvPr>
        </p:nvGraphicFramePr>
        <p:xfrm>
          <a:off x="1139483" y="3161280"/>
          <a:ext cx="8179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9">
                  <a:extLst>
                    <a:ext uri="{9D8B030D-6E8A-4147-A177-3AD203B41FA5}">
                      <a16:colId xmlns:a16="http://schemas.microsoft.com/office/drawing/2014/main" val="4185316265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38276214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46498707"/>
                    </a:ext>
                  </a:extLst>
                </a:gridCol>
                <a:gridCol w="6024098">
                  <a:extLst>
                    <a:ext uri="{9D8B030D-6E8A-4147-A177-3AD203B41FA5}">
                      <a16:colId xmlns:a16="http://schemas.microsoft.com/office/drawing/2014/main" val="7031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000"/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бинарная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матрица размером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l*w, l*w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0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05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828923"/>
                  </p:ext>
                </p:extLst>
              </p:nvPr>
            </p:nvGraphicFramePr>
            <p:xfrm>
              <a:off x="1139483" y="5193248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828923"/>
                  </p:ext>
                </p:extLst>
              </p:nvPr>
            </p:nvGraphicFramePr>
            <p:xfrm>
              <a:off x="1139483" y="5193248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8197" r="-11462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106452" r="-114623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209836" r="-114623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309836" r="-11462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70" t="-3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67506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81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математический аппарат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 для вычисления общего количества мин на поле: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  <a:blipFill>
                <a:blip r:embed="rId2"/>
                <a:stretch>
                  <a:fillRect l="-391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4116</TotalTime>
  <Words>1831</Words>
  <Application>Microsoft Office PowerPoint</Application>
  <PresentationFormat>Широкоэкранный</PresentationFormat>
  <Paragraphs>565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Используемый математический аппарат</vt:lpstr>
      <vt:lpstr>Используемый математический аппарат</vt:lpstr>
      <vt:lpstr>Используемый математический аппарат</vt:lpstr>
      <vt:lpstr>Свойства системы уравнений</vt:lpstr>
      <vt:lpstr>Метод 1 Однозначное определение значений в соседних клетках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Очерёдность применения методов</vt:lpstr>
      <vt:lpstr>Сбор и применение схем</vt:lpstr>
      <vt:lpstr>Сбор и применение схем</vt:lpstr>
      <vt:lpstr>Результаты</vt:lpstr>
      <vt:lpstr>Результаты</vt:lpstr>
      <vt:lpstr>Выводы</vt:lpstr>
      <vt:lpstr>Спасибо за внимание!</vt:lpstr>
      <vt:lpstr>Используемые средства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181</cp:revision>
  <dcterms:created xsi:type="dcterms:W3CDTF">2022-05-01T18:29:55Z</dcterms:created>
  <dcterms:modified xsi:type="dcterms:W3CDTF">2022-05-31T12:18:11Z</dcterms:modified>
</cp:coreProperties>
</file>