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0"/>
  </p:notesMasterIdLst>
  <p:sldIdLst>
    <p:sldId id="282" r:id="rId2"/>
    <p:sldId id="259" r:id="rId3"/>
    <p:sldId id="260" r:id="rId4"/>
    <p:sldId id="292" r:id="rId5"/>
    <p:sldId id="261" r:id="rId6"/>
    <p:sldId id="262" r:id="rId7"/>
    <p:sldId id="291" r:id="rId8"/>
    <p:sldId id="285" r:id="rId9"/>
    <p:sldId id="290" r:id="rId10"/>
    <p:sldId id="289" r:id="rId11"/>
    <p:sldId id="263" r:id="rId12"/>
    <p:sldId id="294" r:id="rId13"/>
    <p:sldId id="283" r:id="rId14"/>
    <p:sldId id="268" r:id="rId15"/>
    <p:sldId id="269" r:id="rId16"/>
    <p:sldId id="295" r:id="rId17"/>
    <p:sldId id="265" r:id="rId18"/>
    <p:sldId id="266" r:id="rId19"/>
    <p:sldId id="270" r:id="rId20"/>
    <p:sldId id="271" r:id="rId21"/>
    <p:sldId id="281" r:id="rId22"/>
    <p:sldId id="277" r:id="rId23"/>
    <p:sldId id="288" r:id="rId24"/>
    <p:sldId id="275" r:id="rId25"/>
    <p:sldId id="287" r:id="rId26"/>
    <p:sldId id="276" r:id="rId27"/>
    <p:sldId id="274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CC0000"/>
    <a:srgbClr val="0000CC"/>
    <a:srgbClr val="6699FF"/>
    <a:srgbClr val="66CCFF"/>
    <a:srgbClr val="F5CBA0"/>
    <a:srgbClr val="9106C2"/>
    <a:srgbClr val="F0A6E5"/>
    <a:srgbClr val="C75FFB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>
        <p:scale>
          <a:sx n="70" d="100"/>
          <a:sy n="70" d="100"/>
        </p:scale>
        <p:origin x="21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947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8112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90516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50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4210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256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3708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122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89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9418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4394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01.06.2022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08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01.06.2022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732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01.06.2022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519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7493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93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405" y="0"/>
            <a:ext cx="2244595" cy="9394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8207" cy="15696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869" y="2466625"/>
            <a:ext cx="10557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и программное обеспечение для решения каузально-логических игр с использованием технологий самообучения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09103" y="5024233"/>
            <a:ext cx="7513637" cy="115109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Учащийся: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Новицкий Д.А.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Группа:       МПИ-20-4-2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Руководитель: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доц., к.т.н. </a:t>
            </a:r>
            <a:r>
              <a:rPr kumimoji="0" lang="ru-RU" alt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Кожаринов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А.С.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175" y="124460"/>
            <a:ext cx="8436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ФЕДЕРАЛЬНОЕ ГОСУДАРСТВЕННОЕ АВТОНОМНОЕ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«НАЦИОНАЛЬНЫЙ ИССЛЕДОВАТЕЛЬСКИЙ ТЕХНОЛОГИЧЕСКИЙ УНИВЕРСИТЕТ «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МИСиС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A5ED6-4D66-563B-A300-C7692DE5F021}"/>
              </a:ext>
            </a:extLst>
          </p:cNvPr>
          <p:cNvSpPr txBox="1"/>
          <p:nvPr/>
        </p:nvSpPr>
        <p:spPr>
          <a:xfrm>
            <a:off x="3456944" y="1912628"/>
            <a:ext cx="527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5C6F2-F456-1905-2929-4C37A0908ECB}"/>
              </a:ext>
            </a:extLst>
          </p:cNvPr>
          <p:cNvSpPr txBox="1"/>
          <p:nvPr/>
        </p:nvSpPr>
        <p:spPr>
          <a:xfrm>
            <a:off x="3068825" y="4036285"/>
            <a:ext cx="60543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ru-RU"/>
            </a:defPPr>
            <a:lvl1pPr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09.04.03 Прикладная информатика</a:t>
            </a:r>
          </a:p>
        </p:txBody>
      </p:sp>
    </p:spTree>
    <p:extLst>
      <p:ext uri="{BB962C8B-B14F-4D97-AF65-F5344CB8AC3E}">
        <p14:creationId xmlns:p14="http://schemas.microsoft.com/office/powerpoint/2010/main" val="6346806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812" y="1534703"/>
                <a:ext cx="11369456" cy="440383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Для элементов кортежа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верны следующие утверждения: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5, 6, …, 10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3, 4,…,16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при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≤24,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6, 7,…,65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при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≤49,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 1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13, 14,…,999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при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≤999,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Найти: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12" y="1534703"/>
                <a:ext cx="11369456" cy="4403831"/>
              </a:xfrm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0756E414-8103-7057-6628-BD6E5E32F6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531009"/>
                  </p:ext>
                </p:extLst>
              </p:nvPr>
            </p:nvGraphicFramePr>
            <p:xfrm>
              <a:off x="921695" y="5591252"/>
              <a:ext cx="9910428" cy="694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0575">
                      <a:extLst>
                        <a:ext uri="{9D8B030D-6E8A-4147-A177-3AD203B41FA5}">
                          <a16:colId xmlns:a16="http://schemas.microsoft.com/office/drawing/2014/main" val="2231174534"/>
                        </a:ext>
                      </a:extLst>
                    </a:gridCol>
                    <a:gridCol w="823163">
                      <a:extLst>
                        <a:ext uri="{9D8B030D-6E8A-4147-A177-3AD203B41FA5}">
                          <a16:colId xmlns:a16="http://schemas.microsoft.com/office/drawing/2014/main" val="1040801513"/>
                        </a:ext>
                      </a:extLst>
                    </a:gridCol>
                    <a:gridCol w="530424">
                      <a:extLst>
                        <a:ext uri="{9D8B030D-6E8A-4147-A177-3AD203B41FA5}">
                          <a16:colId xmlns:a16="http://schemas.microsoft.com/office/drawing/2014/main" val="1679442449"/>
                        </a:ext>
                      </a:extLst>
                    </a:gridCol>
                    <a:gridCol w="7436266">
                      <a:extLst>
                        <a:ext uri="{9D8B030D-6E8A-4147-A177-3AD203B41FA5}">
                          <a16:colId xmlns:a16="http://schemas.microsoft.com/office/drawing/2014/main" val="5934114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𝑜𝑑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матрица, размером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h*w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определяющая,</a:t>
                          </a:r>
                          <a:r>
                            <a:rPr lang="ru-RU" b="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находится ли в заданной клетке поля мина или отсутствует.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RU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𝑖𝑑</m:t>
                                  </m:r>
                                </m:sub>
                              </m:sSub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𝑜𝑑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0, 1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oMath>
                          </a14:m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6497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0756E414-8103-7057-6628-BD6E5E32F6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531009"/>
                  </p:ext>
                </p:extLst>
              </p:nvPr>
            </p:nvGraphicFramePr>
            <p:xfrm>
              <a:off x="921695" y="5591252"/>
              <a:ext cx="9910428" cy="694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0575">
                      <a:extLst>
                        <a:ext uri="{9D8B030D-6E8A-4147-A177-3AD203B41FA5}">
                          <a16:colId xmlns:a16="http://schemas.microsoft.com/office/drawing/2014/main" val="2231174534"/>
                        </a:ext>
                      </a:extLst>
                    </a:gridCol>
                    <a:gridCol w="823163">
                      <a:extLst>
                        <a:ext uri="{9D8B030D-6E8A-4147-A177-3AD203B41FA5}">
                          <a16:colId xmlns:a16="http://schemas.microsoft.com/office/drawing/2014/main" val="1040801513"/>
                        </a:ext>
                      </a:extLst>
                    </a:gridCol>
                    <a:gridCol w="530424">
                      <a:extLst>
                        <a:ext uri="{9D8B030D-6E8A-4147-A177-3AD203B41FA5}">
                          <a16:colId xmlns:a16="http://schemas.microsoft.com/office/drawing/2014/main" val="1679442449"/>
                        </a:ext>
                      </a:extLst>
                    </a:gridCol>
                    <a:gridCol w="7436266">
                      <a:extLst>
                        <a:ext uri="{9D8B030D-6E8A-4147-A177-3AD203B41FA5}">
                          <a16:colId xmlns:a16="http://schemas.microsoft.com/office/drawing/2014/main" val="593411455"/>
                        </a:ext>
                      </a:extLst>
                    </a:gridCol>
                  </a:tblGrid>
                  <a:tr h="694563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296" t="-4348" r="-968148" b="-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279" t="-4348" b="-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4977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325452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33009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51" y="2161263"/>
                <a:ext cx="5131813" cy="194818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Теперь необходимо задать правила игры, используя входные данные и определяя новые. Для этого определим 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такой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51" y="2161263"/>
                <a:ext cx="5131813" cy="1948186"/>
              </a:xfrm>
              <a:blipFill>
                <a:blip r:embed="rId2"/>
                <a:stretch>
                  <a:fillRect l="-10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5">
                <a:extLst>
                  <a:ext uri="{FF2B5EF4-FFF2-40B4-BE49-F238E27FC236}">
                    <a16:creationId xmlns:a16="http://schemas.microsoft.com/office/drawing/2014/main" id="{041B5525-2417-A113-9C14-743D27398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2477690"/>
                  </p:ext>
                </p:extLst>
              </p:nvPr>
            </p:nvGraphicFramePr>
            <p:xfrm>
              <a:off x="158492" y="4733548"/>
              <a:ext cx="11572137" cy="1827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84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942894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VCC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закрытых клеток.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𝑉𝐶𝐶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∈ SVCC = {E, MF}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клеток, отображаемых пользователю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𝑉𝐶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SVOC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∪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SVCC</a:t>
                          </a:r>
                          <a:r>
                            <a:rPr lang="ru-RU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определяющая, есть ли в клетке мина или нет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{0, 1}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элементами которой являются матрицы, определяющие, является ли клетка с координатами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соседней для клетки с координатами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{0, 1}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5">
                <a:extLst>
                  <a:ext uri="{FF2B5EF4-FFF2-40B4-BE49-F238E27FC236}">
                    <a16:creationId xmlns:a16="http://schemas.microsoft.com/office/drawing/2014/main" id="{041B5525-2417-A113-9C14-743D27398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2477690"/>
                  </p:ext>
                </p:extLst>
              </p:nvPr>
            </p:nvGraphicFramePr>
            <p:xfrm>
              <a:off x="158492" y="4733548"/>
              <a:ext cx="11572137" cy="1827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84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942894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VCC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9375" b="-3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109375" b="-2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209375" b="-1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663639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181651" b="-100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7AE39E13-3167-E3A7-A5B8-3D815B943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723767"/>
              </p:ext>
            </p:extLst>
          </p:nvPr>
        </p:nvGraphicFramePr>
        <p:xfrm>
          <a:off x="10349052" y="1551672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7E5C3A0B-0CE3-39A3-8DE1-051A784FE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729699"/>
              </p:ext>
            </p:extLst>
          </p:nvPr>
        </p:nvGraphicFramePr>
        <p:xfrm>
          <a:off x="10349052" y="3780856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0DF6C56-5F4B-B0F9-2ADF-1C9CEE639D8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9386511" y="1866672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49D6D99-7C4E-CAD9-4EBD-36FCC5887495}"/>
              </a:ext>
            </a:extLst>
          </p:cNvPr>
          <p:cNvCxnSpPr>
            <a:cxnSpLocks/>
          </p:cNvCxnSpPr>
          <p:nvPr/>
        </p:nvCxnSpPr>
        <p:spPr>
          <a:xfrm>
            <a:off x="9386511" y="4066930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C4C9F28D-F99D-2392-4501-63E1D6F01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056"/>
              </p:ext>
            </p:extLst>
          </p:nvPr>
        </p:nvGraphicFramePr>
        <p:xfrm>
          <a:off x="7330241" y="92471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F54B83E-3184-C618-1490-38BE23630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241" y="2814719"/>
            <a:ext cx="630000" cy="630000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A94E5941-833B-DED3-C6A2-4CF2D050A3E1}"/>
              </a:ext>
            </a:extLst>
          </p:cNvPr>
          <p:cNvSpPr/>
          <p:nvPr/>
        </p:nvSpPr>
        <p:spPr>
          <a:xfrm>
            <a:off x="8275242" y="281471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6B5665E-3BFF-20C9-EB0B-7AE6F7606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239" y="3780855"/>
            <a:ext cx="630001" cy="630001"/>
          </a:xfrm>
          <a:prstGeom prst="rect">
            <a:avLst/>
          </a:prstGeom>
        </p:spPr>
      </p:pic>
      <p:graphicFrame>
        <p:nvGraphicFramePr>
          <p:cNvPr id="42" name="Таблица 5">
            <a:extLst>
              <a:ext uri="{FF2B5EF4-FFF2-40B4-BE49-F238E27FC236}">
                <a16:creationId xmlns:a16="http://schemas.microsoft.com/office/drawing/2014/main" id="{773B57F1-45F4-10A9-C929-1E5584CA17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400380"/>
              </p:ext>
            </p:extLst>
          </p:nvPr>
        </p:nvGraphicFramePr>
        <p:xfrm>
          <a:off x="9103925" y="1148404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43" name="Таблица 5">
            <a:extLst>
              <a:ext uri="{FF2B5EF4-FFF2-40B4-BE49-F238E27FC236}">
                <a16:creationId xmlns:a16="http://schemas.microsoft.com/office/drawing/2014/main" id="{8DA5289B-ACAD-56E5-3D2D-53BFB3BD6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757161"/>
              </p:ext>
            </p:extLst>
          </p:nvPr>
        </p:nvGraphicFramePr>
        <p:xfrm>
          <a:off x="6000114" y="11844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B0D8CAB-2B53-C4B3-BF2A-C0BE7771FC2C}"/>
              </a:ext>
            </a:extLst>
          </p:cNvPr>
          <p:cNvSpPr/>
          <p:nvPr/>
        </p:nvSpPr>
        <p:spPr>
          <a:xfrm>
            <a:off x="6630115" y="306966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9B954693-2A7F-2AE2-527E-37B3B76D1655}"/>
              </a:ext>
            </a:extLst>
          </p:cNvPr>
          <p:cNvSpPr/>
          <p:nvPr/>
        </p:nvSpPr>
        <p:spPr>
          <a:xfrm>
            <a:off x="7260114" y="306966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12264A9-9983-A87B-1390-1897FE635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114" y="2444404"/>
            <a:ext cx="630001" cy="6300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8ADA5526-80AA-DFDA-85DE-70FEDC413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113" y="1809661"/>
            <a:ext cx="630001" cy="630001"/>
          </a:xfrm>
          <a:prstGeom prst="rect">
            <a:avLst/>
          </a:prstGeom>
        </p:spPr>
      </p:pic>
      <p:sp>
        <p:nvSpPr>
          <p:cNvPr id="48" name="Объект 2">
            <a:extLst>
              <a:ext uri="{FF2B5EF4-FFF2-40B4-BE49-F238E27FC236}">
                <a16:creationId xmlns:a16="http://schemas.microsoft.com/office/drawing/2014/main" id="{5C240E2E-0C8A-66EA-0C27-A6A61DF21A25}"/>
              </a:ext>
            </a:extLst>
          </p:cNvPr>
          <p:cNvSpPr txBox="1">
            <a:spLocks/>
          </p:cNvSpPr>
          <p:nvPr/>
        </p:nvSpPr>
        <p:spPr>
          <a:xfrm>
            <a:off x="10218172" y="862528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9677E24-6F4B-58DC-6C98-8485AF285D80}"/>
              </a:ext>
            </a:extLst>
          </p:cNvPr>
          <p:cNvCxnSpPr>
            <a:cxnSpLocks/>
          </p:cNvCxnSpPr>
          <p:nvPr/>
        </p:nvCxnSpPr>
        <p:spPr>
          <a:xfrm>
            <a:off x="8588277" y="2892928"/>
            <a:ext cx="92998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66131F8E-A5C4-AD4E-ECAE-C6A2FD87B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26468"/>
              </p:ext>
            </p:extLst>
          </p:nvPr>
        </p:nvGraphicFramePr>
        <p:xfrm>
          <a:off x="6519807" y="164924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997B3B4A-84D2-1F55-03EF-FE4BCEB42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807" y="3547205"/>
            <a:ext cx="630000" cy="630000"/>
          </a:xfrm>
          <a:prstGeom prst="rect">
            <a:avLst/>
          </a:prstGeom>
        </p:spPr>
      </p:pic>
      <p:graphicFrame>
        <p:nvGraphicFramePr>
          <p:cNvPr id="52" name="Таблица 51">
            <a:extLst>
              <a:ext uri="{FF2B5EF4-FFF2-40B4-BE49-F238E27FC236}">
                <a16:creationId xmlns:a16="http://schemas.microsoft.com/office/drawing/2014/main" id="{773A7951-DD63-C0F0-3437-DC6101AD3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562708"/>
              </p:ext>
            </p:extLst>
          </p:nvPr>
        </p:nvGraphicFramePr>
        <p:xfrm>
          <a:off x="9708929" y="1620743"/>
          <a:ext cx="1917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18602"/>
                  </a:ext>
                </a:extLst>
              </a:tr>
            </a:tbl>
          </a:graphicData>
        </a:graphic>
      </p:graphicFrame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4273F16B-8977-9CDF-8A38-9CE6376E5B14}"/>
              </a:ext>
            </a:extLst>
          </p:cNvPr>
          <p:cNvSpPr/>
          <p:nvPr/>
        </p:nvSpPr>
        <p:spPr>
          <a:xfrm>
            <a:off x="7149807" y="354720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C8200D7-DF5A-0374-030B-F7082FE1F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806" y="3543013"/>
            <a:ext cx="630001" cy="630001"/>
          </a:xfrm>
          <a:prstGeom prst="rect">
            <a:avLst/>
          </a:prstGeom>
        </p:spPr>
      </p:pic>
      <p:graphicFrame>
        <p:nvGraphicFramePr>
          <p:cNvPr id="55" name="Таблица 5">
            <a:extLst>
              <a:ext uri="{FF2B5EF4-FFF2-40B4-BE49-F238E27FC236}">
                <a16:creationId xmlns:a16="http://schemas.microsoft.com/office/drawing/2014/main" id="{B350D0A4-EB59-E130-D5F2-97FFE8E14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341539"/>
              </p:ext>
            </p:extLst>
          </p:nvPr>
        </p:nvGraphicFramePr>
        <p:xfrm>
          <a:off x="9023277" y="156694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56" name="Таблица 5">
            <a:extLst>
              <a:ext uri="{FF2B5EF4-FFF2-40B4-BE49-F238E27FC236}">
                <a16:creationId xmlns:a16="http://schemas.microsoft.com/office/drawing/2014/main" id="{3CDACDAE-044F-DE08-5960-3513946A4F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860025"/>
              </p:ext>
            </p:extLst>
          </p:nvPr>
        </p:nvGraphicFramePr>
        <p:xfrm>
          <a:off x="5873278" y="160294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EE7A963-6B6C-E85F-BF95-C8D9DCB90C50}"/>
              </a:ext>
            </a:extLst>
          </p:cNvPr>
          <p:cNvSpPr/>
          <p:nvPr/>
        </p:nvSpPr>
        <p:spPr>
          <a:xfrm>
            <a:off x="6503279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4A1C55F8-47E4-40EA-C093-00B467011E44}"/>
              </a:ext>
            </a:extLst>
          </p:cNvPr>
          <p:cNvSpPr/>
          <p:nvPr/>
        </p:nvSpPr>
        <p:spPr>
          <a:xfrm>
            <a:off x="7133278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769A60A5-2696-55B9-32EB-AEBC25F7F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278" y="2862940"/>
            <a:ext cx="630001" cy="6300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2A23F222-9B18-E0E7-1667-72CF07E09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277" y="2228197"/>
            <a:ext cx="630001" cy="630001"/>
          </a:xfrm>
          <a:prstGeom prst="rect">
            <a:avLst/>
          </a:prstGeom>
        </p:spPr>
      </p:pic>
      <p:sp>
        <p:nvSpPr>
          <p:cNvPr id="61" name="Объект 2">
            <a:extLst>
              <a:ext uri="{FF2B5EF4-FFF2-40B4-BE49-F238E27FC236}">
                <a16:creationId xmlns:a16="http://schemas.microsoft.com/office/drawing/2014/main" id="{6D8FA85F-7FEE-EF17-9FDA-A8B38C188C35}"/>
              </a:ext>
            </a:extLst>
          </p:cNvPr>
          <p:cNvSpPr txBox="1">
            <a:spLocks/>
          </p:cNvSpPr>
          <p:nvPr/>
        </p:nvSpPr>
        <p:spPr>
          <a:xfrm>
            <a:off x="10091336" y="128106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Таблица 5">
            <a:extLst>
              <a:ext uri="{FF2B5EF4-FFF2-40B4-BE49-F238E27FC236}">
                <a16:creationId xmlns:a16="http://schemas.microsoft.com/office/drawing/2014/main" id="{B4700FED-550A-501E-9921-E8885A64F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692309"/>
              </p:ext>
            </p:extLst>
          </p:nvPr>
        </p:nvGraphicFramePr>
        <p:xfrm>
          <a:off x="9536416" y="2288112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63" name="Таблица 62">
            <a:extLst>
              <a:ext uri="{FF2B5EF4-FFF2-40B4-BE49-F238E27FC236}">
                <a16:creationId xmlns:a16="http://schemas.microsoft.com/office/drawing/2014/main" id="{8E9E5AF3-328C-E8C7-E237-BE15EFEB07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451641"/>
              </p:ext>
            </p:extLst>
          </p:nvPr>
        </p:nvGraphicFramePr>
        <p:xfrm>
          <a:off x="9536417" y="3895085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8589F33-8DA2-9EB5-612E-C41C1260AC67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8573875" y="2603112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568EFAB-7211-508F-D48C-46C9C83469AD}"/>
              </a:ext>
            </a:extLst>
          </p:cNvPr>
          <p:cNvCxnSpPr>
            <a:cxnSpLocks/>
          </p:cNvCxnSpPr>
          <p:nvPr/>
        </p:nvCxnSpPr>
        <p:spPr>
          <a:xfrm>
            <a:off x="8573876" y="4181159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Таблица 65">
            <a:extLst>
              <a:ext uri="{FF2B5EF4-FFF2-40B4-BE49-F238E27FC236}">
                <a16:creationId xmlns:a16="http://schemas.microsoft.com/office/drawing/2014/main" id="{940CF9B6-1FD8-BDBD-0400-3FDE179B7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48346"/>
              </p:ext>
            </p:extLst>
          </p:nvPr>
        </p:nvGraphicFramePr>
        <p:xfrm>
          <a:off x="6517605" y="166115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E4848C21-AA54-89AF-8BF8-7914EA79E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91" y="3866159"/>
            <a:ext cx="630000" cy="630000"/>
          </a:xfrm>
          <a:prstGeom prst="rect">
            <a:avLst/>
          </a:prstGeom>
        </p:spPr>
      </p:pic>
      <p:graphicFrame>
        <p:nvGraphicFramePr>
          <p:cNvPr id="68" name="Таблица 5">
            <a:extLst>
              <a:ext uri="{FF2B5EF4-FFF2-40B4-BE49-F238E27FC236}">
                <a16:creationId xmlns:a16="http://schemas.microsoft.com/office/drawing/2014/main" id="{6C69E5BA-D38D-1442-3184-55B13E903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918131"/>
              </p:ext>
            </p:extLst>
          </p:nvPr>
        </p:nvGraphicFramePr>
        <p:xfrm>
          <a:off x="5880294" y="160294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CF682534-AA9C-E595-A322-CE1D3CFF67C9}"/>
              </a:ext>
            </a:extLst>
          </p:cNvPr>
          <p:cNvSpPr/>
          <p:nvPr/>
        </p:nvSpPr>
        <p:spPr>
          <a:xfrm>
            <a:off x="6510295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42080F47-05AE-B062-C4DD-DB6C1BCF8F91}"/>
              </a:ext>
            </a:extLst>
          </p:cNvPr>
          <p:cNvSpPr/>
          <p:nvPr/>
        </p:nvSpPr>
        <p:spPr>
          <a:xfrm>
            <a:off x="7140294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4E70D423-89E6-4EC8-8227-7059106F6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94" y="2862940"/>
            <a:ext cx="630001" cy="6300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C94855D-5E6F-CF76-E4E0-47C3DAEC1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93" y="2228197"/>
            <a:ext cx="630001" cy="630001"/>
          </a:xfrm>
          <a:prstGeom prst="rect">
            <a:avLst/>
          </a:prstGeom>
        </p:spPr>
      </p:pic>
      <p:sp>
        <p:nvSpPr>
          <p:cNvPr id="73" name="Объект 2">
            <a:extLst>
              <a:ext uri="{FF2B5EF4-FFF2-40B4-BE49-F238E27FC236}">
                <a16:creationId xmlns:a16="http://schemas.microsoft.com/office/drawing/2014/main" id="{0F29867B-82E0-100B-D04B-86F616C9006A}"/>
              </a:ext>
            </a:extLst>
          </p:cNvPr>
          <p:cNvSpPr txBox="1">
            <a:spLocks/>
          </p:cNvSpPr>
          <p:nvPr/>
        </p:nvSpPr>
        <p:spPr>
          <a:xfrm>
            <a:off x="9933617" y="128106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" name="Таблица 5">
            <a:extLst>
              <a:ext uri="{FF2B5EF4-FFF2-40B4-BE49-F238E27FC236}">
                <a16:creationId xmlns:a16="http://schemas.microsoft.com/office/drawing/2014/main" id="{F807C79C-5B9C-10FF-6C39-1F98FC34A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544056"/>
              </p:ext>
            </p:extLst>
          </p:nvPr>
        </p:nvGraphicFramePr>
        <p:xfrm>
          <a:off x="8740046" y="1546286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8" grpId="0"/>
      <p:bldP spid="48" grpId="1"/>
      <p:bldP spid="53" grpId="0" animBg="1"/>
      <p:bldP spid="53" grpId="1" animBg="1"/>
      <p:bldP spid="57" grpId="0" animBg="1"/>
      <p:bldP spid="57" grpId="1" animBg="1"/>
      <p:bldP spid="58" grpId="0" animBg="1"/>
      <p:bldP spid="58" grpId="1" animBg="1"/>
      <p:bldP spid="61" grpId="0"/>
      <p:bldP spid="61" grpId="1"/>
      <p:bldP spid="69" grpId="0" animBg="1"/>
      <p:bldP spid="70" grpId="0" animBg="1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5206BD-D082-18EF-FCDD-C05E8241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21CA23A-4528-5F07-94F7-9E1C810815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54404"/>
              </p:ext>
            </p:extLst>
          </p:nvPr>
        </p:nvGraphicFramePr>
        <p:xfrm>
          <a:off x="-4615610" y="-2071402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D2EF6AD-EB2D-CD53-5258-5DAFA47000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115217"/>
              </p:ext>
            </p:extLst>
          </p:nvPr>
        </p:nvGraphicFramePr>
        <p:xfrm>
          <a:off x="-4615610" y="157782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CCA7271-7710-AA11-9423-A88A87DAD7F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-5578151" y="-1756402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71DEDE8-1425-B332-9DB1-234ED57573DA}"/>
              </a:ext>
            </a:extLst>
          </p:cNvPr>
          <p:cNvCxnSpPr>
            <a:cxnSpLocks/>
          </p:cNvCxnSpPr>
          <p:nvPr/>
        </p:nvCxnSpPr>
        <p:spPr>
          <a:xfrm>
            <a:off x="-5578151" y="443856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D6ED5BF-BE83-86A2-D67A-FDA608681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25096"/>
              </p:ext>
            </p:extLst>
          </p:nvPr>
        </p:nvGraphicFramePr>
        <p:xfrm>
          <a:off x="-7634421" y="-2698355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5B56E1-05C7-CCE7-129A-89180C90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9421" y="-808355"/>
            <a:ext cx="630000" cy="630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26345-F628-22A3-4915-8EEAABCC17E3}"/>
              </a:ext>
            </a:extLst>
          </p:cNvPr>
          <p:cNvSpPr/>
          <p:nvPr/>
        </p:nvSpPr>
        <p:spPr>
          <a:xfrm>
            <a:off x="-6689420" y="-80835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186683-54A0-BB1F-BB23-2290746B5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4423" y="157781"/>
            <a:ext cx="630001" cy="630001"/>
          </a:xfrm>
          <a:prstGeom prst="rect">
            <a:avLst/>
          </a:prstGeom>
        </p:spPr>
      </p:pic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B757A92-C6F3-5E56-CE99-E915726D60C0}"/>
              </a:ext>
            </a:extLst>
          </p:cNvPr>
          <p:cNvCxnSpPr>
            <a:cxnSpLocks/>
          </p:cNvCxnSpPr>
          <p:nvPr/>
        </p:nvCxnSpPr>
        <p:spPr>
          <a:xfrm>
            <a:off x="-5736262" y="3030001"/>
            <a:ext cx="92998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E5ED85A2-D7A6-5027-F462-0B551AE3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22859"/>
              </p:ext>
            </p:extLst>
          </p:nvPr>
        </p:nvGraphicFramePr>
        <p:xfrm>
          <a:off x="-7804732" y="1786322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A27E115-1769-5F0A-E44F-97193FD9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04732" y="3684278"/>
            <a:ext cx="630000" cy="630000"/>
          </a:xfrm>
          <a:prstGeom prst="rect">
            <a:avLst/>
          </a:prstGeom>
        </p:spPr>
      </p:pic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758D7C0A-B92A-8433-3165-74F54A56FC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639101"/>
              </p:ext>
            </p:extLst>
          </p:nvPr>
        </p:nvGraphicFramePr>
        <p:xfrm>
          <a:off x="-4615610" y="1757816"/>
          <a:ext cx="1917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18602"/>
                  </a:ext>
                </a:extLst>
              </a:tr>
            </a:tbl>
          </a:graphicData>
        </a:graphic>
      </p:graphicFrame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5AB300D-B585-2C0F-DD21-A4F0312201A5}"/>
              </a:ext>
            </a:extLst>
          </p:cNvPr>
          <p:cNvSpPr/>
          <p:nvPr/>
        </p:nvSpPr>
        <p:spPr>
          <a:xfrm>
            <a:off x="-7174732" y="368427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209C46A-4756-9085-62AE-F406A625E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44733" y="3680086"/>
            <a:ext cx="630001" cy="630001"/>
          </a:xfrm>
          <a:prstGeom prst="rect">
            <a:avLst/>
          </a:prstGeom>
        </p:spPr>
      </p:pic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D8F7F3EC-ABC5-4CEF-99A0-53DA75D73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159191"/>
              </p:ext>
            </p:extLst>
          </p:nvPr>
        </p:nvGraphicFramePr>
        <p:xfrm>
          <a:off x="-4785921" y="6154458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7CE583DF-7824-EDD6-EAA6-B2922E680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569879"/>
              </p:ext>
            </p:extLst>
          </p:nvPr>
        </p:nvGraphicFramePr>
        <p:xfrm>
          <a:off x="-4785920" y="7761431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6A134C4-2C25-4F0C-EE2F-316B92A6D6E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-5748462" y="6469458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DDECF77-B6DE-F3F0-D12D-314C436D5B0B}"/>
              </a:ext>
            </a:extLst>
          </p:cNvPr>
          <p:cNvCxnSpPr>
            <a:cxnSpLocks/>
          </p:cNvCxnSpPr>
          <p:nvPr/>
        </p:nvCxnSpPr>
        <p:spPr>
          <a:xfrm>
            <a:off x="-5748461" y="8047505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6556DC9-CE89-AB5D-14F4-4A22580CC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151323"/>
              </p:ext>
            </p:extLst>
          </p:nvPr>
        </p:nvGraphicFramePr>
        <p:xfrm>
          <a:off x="-7804732" y="5527505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B14F9A7-D678-20A3-73BA-FCE0ACAD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77546" y="7732505"/>
            <a:ext cx="630000" cy="630000"/>
          </a:xfrm>
          <a:prstGeom prst="rect">
            <a:avLst/>
          </a:prstGeom>
        </p:spPr>
      </p:pic>
      <p:graphicFrame>
        <p:nvGraphicFramePr>
          <p:cNvPr id="37" name="Таблица 5">
            <a:extLst>
              <a:ext uri="{FF2B5EF4-FFF2-40B4-BE49-F238E27FC236}">
                <a16:creationId xmlns:a16="http://schemas.microsoft.com/office/drawing/2014/main" id="{076F122B-C43A-7CB1-2500-1D062F87C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316227"/>
              </p:ext>
            </p:extLst>
          </p:nvPr>
        </p:nvGraphicFramePr>
        <p:xfrm>
          <a:off x="17114686" y="-3349402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8" name="Таблица 5">
            <a:extLst>
              <a:ext uri="{FF2B5EF4-FFF2-40B4-BE49-F238E27FC236}">
                <a16:creationId xmlns:a16="http://schemas.microsoft.com/office/drawing/2014/main" id="{7B6A517B-53A1-A10D-C020-D01D69E494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516413"/>
              </p:ext>
            </p:extLst>
          </p:nvPr>
        </p:nvGraphicFramePr>
        <p:xfrm>
          <a:off x="14010875" y="-3313402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6AABE95-6549-5971-802B-47AF7496459D}"/>
              </a:ext>
            </a:extLst>
          </p:cNvPr>
          <p:cNvSpPr/>
          <p:nvPr/>
        </p:nvSpPr>
        <p:spPr>
          <a:xfrm>
            <a:off x="14640876" y="-1428144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A0D59813-74DA-C6AF-3035-F69FBA19E100}"/>
              </a:ext>
            </a:extLst>
          </p:cNvPr>
          <p:cNvSpPr/>
          <p:nvPr/>
        </p:nvSpPr>
        <p:spPr>
          <a:xfrm>
            <a:off x="15270875" y="-1428144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34F6A3AF-BFA6-8EC4-1E9D-F99330B9D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0875" y="-2053402"/>
            <a:ext cx="630001" cy="63000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B548D74A-45CE-7FCF-6065-CD7085DF4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0874" y="-2688145"/>
            <a:ext cx="630001" cy="630001"/>
          </a:xfrm>
          <a:prstGeom prst="rect">
            <a:avLst/>
          </a:prstGeom>
        </p:spPr>
      </p:pic>
      <p:sp>
        <p:nvSpPr>
          <p:cNvPr id="43" name="Объект 2">
            <a:extLst>
              <a:ext uri="{FF2B5EF4-FFF2-40B4-BE49-F238E27FC236}">
                <a16:creationId xmlns:a16="http://schemas.microsoft.com/office/drawing/2014/main" id="{D9EE102F-DF34-6CDC-E806-8D42C4053DAA}"/>
              </a:ext>
            </a:extLst>
          </p:cNvPr>
          <p:cNvSpPr txBox="1">
            <a:spLocks/>
          </p:cNvSpPr>
          <p:nvPr/>
        </p:nvSpPr>
        <p:spPr>
          <a:xfrm>
            <a:off x="18228933" y="-3635278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Таблица 5">
            <a:extLst>
              <a:ext uri="{FF2B5EF4-FFF2-40B4-BE49-F238E27FC236}">
                <a16:creationId xmlns:a16="http://schemas.microsoft.com/office/drawing/2014/main" id="{64297125-0026-7253-3DDA-1433AAB94E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73698"/>
              </p:ext>
            </p:extLst>
          </p:nvPr>
        </p:nvGraphicFramePr>
        <p:xfrm>
          <a:off x="17160874" y="407856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45" name="Таблица 5">
            <a:extLst>
              <a:ext uri="{FF2B5EF4-FFF2-40B4-BE49-F238E27FC236}">
                <a16:creationId xmlns:a16="http://schemas.microsoft.com/office/drawing/2014/main" id="{3E0E2A6B-333A-AEB0-BCD0-41B8389EFD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326742"/>
              </p:ext>
            </p:extLst>
          </p:nvPr>
        </p:nvGraphicFramePr>
        <p:xfrm>
          <a:off x="14010875" y="443856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27E4F973-A85E-1DCE-05DE-D1E3E883C211}"/>
              </a:ext>
            </a:extLst>
          </p:cNvPr>
          <p:cNvSpPr/>
          <p:nvPr/>
        </p:nvSpPr>
        <p:spPr>
          <a:xfrm>
            <a:off x="14640876" y="2329114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9ADBA1FE-30B4-44F2-4BD9-EF5C4D66464B}"/>
              </a:ext>
            </a:extLst>
          </p:cNvPr>
          <p:cNvSpPr/>
          <p:nvPr/>
        </p:nvSpPr>
        <p:spPr>
          <a:xfrm>
            <a:off x="15270875" y="2329114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4CD7D1C-F328-10CA-2A09-46BB6BF1D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0875" y="1703856"/>
            <a:ext cx="630001" cy="63000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C510447E-F149-06FA-DC81-2A3A599DA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0874" y="1069113"/>
            <a:ext cx="630001" cy="630001"/>
          </a:xfrm>
          <a:prstGeom prst="rect">
            <a:avLst/>
          </a:prstGeom>
        </p:spPr>
      </p:pic>
      <p:sp>
        <p:nvSpPr>
          <p:cNvPr id="50" name="Объект 2">
            <a:extLst>
              <a:ext uri="{FF2B5EF4-FFF2-40B4-BE49-F238E27FC236}">
                <a16:creationId xmlns:a16="http://schemas.microsoft.com/office/drawing/2014/main" id="{65874B36-B04A-85B2-9620-6C2785B8B5EB}"/>
              </a:ext>
            </a:extLst>
          </p:cNvPr>
          <p:cNvSpPr txBox="1">
            <a:spLocks/>
          </p:cNvSpPr>
          <p:nvPr/>
        </p:nvSpPr>
        <p:spPr>
          <a:xfrm>
            <a:off x="18228933" y="121980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Таблица 5">
            <a:extLst>
              <a:ext uri="{FF2B5EF4-FFF2-40B4-BE49-F238E27FC236}">
                <a16:creationId xmlns:a16="http://schemas.microsoft.com/office/drawing/2014/main" id="{CD7C7A70-FC99-EDE9-07E9-75ECDA686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817019"/>
              </p:ext>
            </p:extLst>
          </p:nvPr>
        </p:nvGraphicFramePr>
        <p:xfrm>
          <a:off x="14254934" y="3949458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D8DD1909-67AB-1E7A-D99B-47FBDFF2348C}"/>
              </a:ext>
            </a:extLst>
          </p:cNvPr>
          <p:cNvSpPr/>
          <p:nvPr/>
        </p:nvSpPr>
        <p:spPr>
          <a:xfrm>
            <a:off x="14884935" y="58347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8C478AD0-3354-940C-3699-BCBA0820C7FC}"/>
              </a:ext>
            </a:extLst>
          </p:cNvPr>
          <p:cNvSpPr/>
          <p:nvPr/>
        </p:nvSpPr>
        <p:spPr>
          <a:xfrm>
            <a:off x="15514934" y="58347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C33363B9-CBD7-A034-BAF9-7AA6F5DF9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934" y="5209458"/>
            <a:ext cx="630001" cy="6300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6553B3FC-4DB0-D8C5-9283-5D85704AD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933" y="4574715"/>
            <a:ext cx="630001" cy="630001"/>
          </a:xfrm>
          <a:prstGeom prst="rect">
            <a:avLst/>
          </a:prstGeom>
        </p:spPr>
      </p:pic>
      <p:sp>
        <p:nvSpPr>
          <p:cNvPr id="56" name="Объект 2">
            <a:extLst>
              <a:ext uri="{FF2B5EF4-FFF2-40B4-BE49-F238E27FC236}">
                <a16:creationId xmlns:a16="http://schemas.microsoft.com/office/drawing/2014/main" id="{0AF924D4-84ED-E038-4EDA-A13F2AF464D7}"/>
              </a:ext>
            </a:extLst>
          </p:cNvPr>
          <p:cNvSpPr txBox="1">
            <a:spLocks/>
          </p:cNvSpPr>
          <p:nvPr/>
        </p:nvSpPr>
        <p:spPr>
          <a:xfrm>
            <a:off x="18308257" y="3627582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" name="Таблица 5">
            <a:extLst>
              <a:ext uri="{FF2B5EF4-FFF2-40B4-BE49-F238E27FC236}">
                <a16:creationId xmlns:a16="http://schemas.microsoft.com/office/drawing/2014/main" id="{B6897E14-7F2B-6765-AA24-5E7355BED8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41087"/>
              </p:ext>
            </p:extLst>
          </p:nvPr>
        </p:nvGraphicFramePr>
        <p:xfrm>
          <a:off x="17114686" y="3892804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6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5" grpId="0" animBg="1"/>
      <p:bldP spid="25" grpId="1" animBg="1"/>
      <p:bldP spid="39" grpId="0" animBg="1"/>
      <p:bldP spid="39" grpId="1" animBg="1"/>
      <p:bldP spid="40" grpId="0" animBg="1"/>
      <p:bldP spid="40" grpId="1" animBg="1"/>
      <p:bldP spid="43" grpId="0"/>
      <p:bldP spid="43" grpId="1"/>
      <p:bldP spid="46" grpId="0" animBg="1"/>
      <p:bldP spid="46" grpId="1" animBg="1"/>
      <p:bldP spid="47" grpId="0" animBg="1"/>
      <p:bldP spid="47" grpId="1" animBg="1"/>
      <p:bldP spid="50" grpId="0"/>
      <p:bldP spid="50" grpId="1"/>
      <p:bldP spid="52" grpId="0" animBg="1"/>
      <p:bldP spid="53" grpId="0" animBg="1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869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ru-RU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𝑉𝑂𝐶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Поскольку часть значений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неизвестны, заменим их на переменные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соответственно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acc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  <a:blipFill>
                <a:blip r:embed="rId2"/>
                <a:stretch>
                  <a:fillRect l="-503" t="-6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AB4947D-8FE4-3D64-5503-6414EBBE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2649"/>
              </p:ext>
            </p:extLst>
          </p:nvPr>
        </p:nvGraphicFramePr>
        <p:xfrm>
          <a:off x="1139483" y="2975510"/>
          <a:ext cx="8179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29">
                  <a:extLst>
                    <a:ext uri="{9D8B030D-6E8A-4147-A177-3AD203B41FA5}">
                      <a16:colId xmlns:a16="http://schemas.microsoft.com/office/drawing/2014/main" val="4185316265"/>
                    </a:ext>
                  </a:extLst>
                </a:gridCol>
                <a:gridCol w="690435">
                  <a:extLst>
                    <a:ext uri="{9D8B030D-6E8A-4147-A177-3AD203B41FA5}">
                      <a16:colId xmlns:a16="http://schemas.microsoft.com/office/drawing/2014/main" val="38276214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46498707"/>
                    </a:ext>
                  </a:extLst>
                </a:gridCol>
                <a:gridCol w="6024098">
                  <a:extLst>
                    <a:ext uri="{9D8B030D-6E8A-4147-A177-3AD203B41FA5}">
                      <a16:colId xmlns:a16="http://schemas.microsoft.com/office/drawing/2014/main" val="70311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450000"/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где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1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бинарная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матрица размером 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l*w, l*w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70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705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746933"/>
                  </p:ext>
                </p:extLst>
              </p:nvPr>
            </p:nvGraphicFramePr>
            <p:xfrm>
              <a:off x="1139483" y="5194835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746933"/>
                  </p:ext>
                </p:extLst>
              </p:nvPr>
            </p:nvGraphicFramePr>
            <p:xfrm>
              <a:off x="1139483" y="5194835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8197" r="-11462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108197" r="-11462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208197" r="-11462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308197" r="-11462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670" t="-3081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767506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B456D-7F25-822F-2130-6D826BE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81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Введём равенство для вычисления общего количества мин на поле: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 учётом замены неизвестных значений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данное равенство можно переписать в виде уравнения: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Таким образом, можно записать итоговую систему уравнений: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  <a:blipFill>
                <a:blip r:embed="rId2"/>
                <a:stretch>
                  <a:fillRect l="-391" t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779D1-CA1B-CFE0-8FDC-AA4D0B0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0901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8A5A1-918F-52B7-8508-A05977E5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системы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Дискретная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принимают дискретные значения);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принимает только значения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1);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(матрицы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разряжены);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Зависимая (нельзя вычислить значение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напрямую);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Размер системы: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>
                  <a:lnSpc>
                    <a:spcPct val="114000"/>
                  </a:lnSpc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Детерминированная (имеет единственное решение):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Aft>
                    <a:spcPts val="120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те уравнения, для которых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  <a:blipFill>
                <a:blip r:embed="rId2"/>
                <a:stretch>
                  <a:fillRect l="-739" t="-458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5F658-A615-77C9-FF00-5BC13AA0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525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82E39C-FE30-A8BE-E786-FA4BF715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0576289-D39B-AB1D-B8BC-BA7075EE9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01943"/>
              </p:ext>
            </p:extLst>
          </p:nvPr>
        </p:nvGraphicFramePr>
        <p:xfrm>
          <a:off x="531812" y="1260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35353CF-75C5-459D-0BBD-01B7E41F89E0}"/>
              </a:ext>
            </a:extLst>
          </p:cNvPr>
          <p:cNvSpPr/>
          <p:nvPr/>
        </p:nvSpPr>
        <p:spPr>
          <a:xfrm>
            <a:off x="1161812" y="2520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9D1833A-E034-EFB9-1578-B8BAA05331FE}"/>
              </a:ext>
            </a:extLst>
          </p:cNvPr>
          <p:cNvSpPr/>
          <p:nvPr/>
        </p:nvSpPr>
        <p:spPr>
          <a:xfrm>
            <a:off x="1161812" y="3150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AB4B4E1-D1DB-271F-5699-2E47B0070E86}"/>
              </a:ext>
            </a:extLst>
          </p:cNvPr>
          <p:cNvSpPr/>
          <p:nvPr/>
        </p:nvSpPr>
        <p:spPr>
          <a:xfrm>
            <a:off x="1791812" y="3150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756114F5-E3D0-E6A4-129F-4DECAA48EF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20420280"/>
                  </p:ext>
                </p:extLst>
              </p:nvPr>
            </p:nvGraphicFramePr>
            <p:xfrm>
              <a:off x="3783215" y="553500"/>
              <a:ext cx="2556000" cy="5869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9000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639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63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63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63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63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63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63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63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63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756114F5-E3D0-E6A4-129F-4DECAA48EF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20420280"/>
                  </p:ext>
                </p:extLst>
              </p:nvPr>
            </p:nvGraphicFramePr>
            <p:xfrm>
              <a:off x="3783215" y="553500"/>
              <a:ext cx="2556000" cy="5869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9000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52" t="-806" r="-301905" b="-67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52" t="-806" r="-201905" b="-67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52" t="-806" r="-101905" b="-67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952" t="-806" r="-1905" b="-67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63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63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63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63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63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63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63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63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3116EA24-F402-E99D-54A4-C5DAC994C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86711"/>
              </p:ext>
            </p:extLst>
          </p:nvPr>
        </p:nvGraphicFramePr>
        <p:xfrm>
          <a:off x="7684767" y="0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AEC9BBF-5D9E-FE3F-4AB0-3A1406F205FF}"/>
              </a:ext>
            </a:extLst>
          </p:cNvPr>
          <p:cNvSpPr/>
          <p:nvPr/>
        </p:nvSpPr>
        <p:spPr>
          <a:xfrm>
            <a:off x="8314767" y="1260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CE95BAC-070F-FC75-B9DF-98305F5CB111}"/>
              </a:ext>
            </a:extLst>
          </p:cNvPr>
          <p:cNvSpPr/>
          <p:nvPr/>
        </p:nvSpPr>
        <p:spPr>
          <a:xfrm>
            <a:off x="8314767" y="1890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E17B13E-0516-3723-4E1B-A6179037E5A0}"/>
              </a:ext>
            </a:extLst>
          </p:cNvPr>
          <p:cNvSpPr/>
          <p:nvPr/>
        </p:nvSpPr>
        <p:spPr>
          <a:xfrm>
            <a:off x="8944767" y="1890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AE47615-F463-FF3A-9289-C228B9C670AB}"/>
              </a:ext>
            </a:extLst>
          </p:cNvPr>
          <p:cNvSpPr/>
          <p:nvPr/>
        </p:nvSpPr>
        <p:spPr>
          <a:xfrm>
            <a:off x="8314767" y="64591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74D4EE7-4404-13A8-36CA-379949639B90}"/>
              </a:ext>
            </a:extLst>
          </p:cNvPr>
          <p:cNvSpPr/>
          <p:nvPr/>
        </p:nvSpPr>
        <p:spPr>
          <a:xfrm>
            <a:off x="8944767" y="1260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7AB8833-54C3-7004-B78C-E85314A022D1}"/>
              </a:ext>
            </a:extLst>
          </p:cNvPr>
          <p:cNvSpPr/>
          <p:nvPr/>
        </p:nvSpPr>
        <p:spPr>
          <a:xfrm>
            <a:off x="8944767" y="64591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9D8A6B6-247E-EC53-4D74-E23BD54B26B5}"/>
              </a:ext>
            </a:extLst>
          </p:cNvPr>
          <p:cNvSpPr/>
          <p:nvPr/>
        </p:nvSpPr>
        <p:spPr>
          <a:xfrm>
            <a:off x="9574767" y="1890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CD17875-E8FC-E8BA-0AC2-4DC9C6A9C7E4}"/>
              </a:ext>
            </a:extLst>
          </p:cNvPr>
          <p:cNvSpPr/>
          <p:nvPr/>
        </p:nvSpPr>
        <p:spPr>
          <a:xfrm>
            <a:off x="10204767" y="1890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1F3A1FCE-98C5-B0B3-F808-9C9EFD02A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46913"/>
              </p:ext>
            </p:extLst>
          </p:nvPr>
        </p:nvGraphicFramePr>
        <p:xfrm>
          <a:off x="-362486" y="4016725"/>
          <a:ext cx="378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5661CB6-5493-F576-2FB1-735478D27AF1}"/>
              </a:ext>
            </a:extLst>
          </p:cNvPr>
          <p:cNvSpPr/>
          <p:nvPr/>
        </p:nvSpPr>
        <p:spPr>
          <a:xfrm>
            <a:off x="267514" y="590672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4487489-0327-7744-EE9C-487CC01BD2D2}"/>
              </a:ext>
            </a:extLst>
          </p:cNvPr>
          <p:cNvSpPr/>
          <p:nvPr/>
        </p:nvSpPr>
        <p:spPr>
          <a:xfrm>
            <a:off x="897514" y="590672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44D1E48-18EA-D72F-91CB-C5E61AB730C7}"/>
              </a:ext>
            </a:extLst>
          </p:cNvPr>
          <p:cNvSpPr/>
          <p:nvPr/>
        </p:nvSpPr>
        <p:spPr>
          <a:xfrm>
            <a:off x="2787514" y="590672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E126D85-310F-4916-3C66-EA79B72B06C2}"/>
              </a:ext>
            </a:extLst>
          </p:cNvPr>
          <p:cNvSpPr/>
          <p:nvPr/>
        </p:nvSpPr>
        <p:spPr>
          <a:xfrm>
            <a:off x="1527514" y="590672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42EE45D6-DCCD-6168-966A-D594ABB9D836}"/>
              </a:ext>
            </a:extLst>
          </p:cNvPr>
          <p:cNvSpPr/>
          <p:nvPr/>
        </p:nvSpPr>
        <p:spPr>
          <a:xfrm>
            <a:off x="2157514" y="590672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22D596E7-0FAD-C72A-839A-EE915AFD3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59145"/>
              </p:ext>
            </p:extLst>
          </p:nvPr>
        </p:nvGraphicFramePr>
        <p:xfrm>
          <a:off x="7250188" y="2778913"/>
          <a:ext cx="3780000" cy="31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7304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585DCA9-6100-5AA1-DB7A-70D8700E1A99}"/>
              </a:ext>
            </a:extLst>
          </p:cNvPr>
          <p:cNvSpPr/>
          <p:nvPr/>
        </p:nvSpPr>
        <p:spPr>
          <a:xfrm>
            <a:off x="7880188" y="466891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F718F6E-D907-C54F-23DD-97BBB3A2EC78}"/>
              </a:ext>
            </a:extLst>
          </p:cNvPr>
          <p:cNvSpPr/>
          <p:nvPr/>
        </p:nvSpPr>
        <p:spPr>
          <a:xfrm>
            <a:off x="8510188" y="466891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68FBBAC-218A-59B0-246A-1E3BBEC2D818}"/>
              </a:ext>
            </a:extLst>
          </p:cNvPr>
          <p:cNvSpPr/>
          <p:nvPr/>
        </p:nvSpPr>
        <p:spPr>
          <a:xfrm>
            <a:off x="10400188" y="466891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4AE2540-F191-8C7F-35FB-AB35DD7D14F6}"/>
              </a:ext>
            </a:extLst>
          </p:cNvPr>
          <p:cNvSpPr/>
          <p:nvPr/>
        </p:nvSpPr>
        <p:spPr>
          <a:xfrm>
            <a:off x="9770188" y="466891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26BC3B7-00FF-7688-D0C1-4A48A5E9B478}"/>
              </a:ext>
            </a:extLst>
          </p:cNvPr>
          <p:cNvSpPr/>
          <p:nvPr/>
        </p:nvSpPr>
        <p:spPr>
          <a:xfrm>
            <a:off x="7880188" y="529891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A88CCF4-5EB8-F309-3FFD-98E3B640E577}"/>
              </a:ext>
            </a:extLst>
          </p:cNvPr>
          <p:cNvSpPr/>
          <p:nvPr/>
        </p:nvSpPr>
        <p:spPr>
          <a:xfrm>
            <a:off x="8510188" y="529891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28B5F0E-5A33-CD84-2F4A-CF0592A07169}"/>
              </a:ext>
            </a:extLst>
          </p:cNvPr>
          <p:cNvSpPr/>
          <p:nvPr/>
        </p:nvSpPr>
        <p:spPr>
          <a:xfrm>
            <a:off x="10400188" y="529891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33083CA2-8343-9982-A1D1-167ECD06D245}"/>
              </a:ext>
            </a:extLst>
          </p:cNvPr>
          <p:cNvSpPr/>
          <p:nvPr/>
        </p:nvSpPr>
        <p:spPr>
          <a:xfrm>
            <a:off x="9140188" y="529891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225BBED-E95C-F7C9-749A-12469569B53D}"/>
              </a:ext>
            </a:extLst>
          </p:cNvPr>
          <p:cNvSpPr/>
          <p:nvPr/>
        </p:nvSpPr>
        <p:spPr>
          <a:xfrm>
            <a:off x="9770188" y="529891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25915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A320F-04B1-5585-5894-A9CB3A2A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369"/>
            <a:ext cx="10138669" cy="12328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1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Однозначное определение значений в соседних клетках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5415" y="1909647"/>
                <a:ext cx="6796585" cy="371322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клетки с координатами (2, 2)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верно следующее уравнение: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числу в клетке с координатами (2, 2)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415" y="1909647"/>
                <a:ext cx="6796585" cy="3713229"/>
              </a:xfrm>
              <a:blipFill>
                <a:blip r:embed="rId2"/>
                <a:stretch>
                  <a:fillRect l="-628" r="-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576D-53FD-7D54-44E7-08DD5D5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9390E51-3229-BE5C-2C9F-48E4A513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12784"/>
              </p:ext>
            </p:extLst>
          </p:nvPr>
        </p:nvGraphicFramePr>
        <p:xfrm>
          <a:off x="156148" y="216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7B50E7-1DD9-C517-D74E-F78C11542213}"/>
              </a:ext>
            </a:extLst>
          </p:cNvPr>
          <p:cNvSpPr/>
          <p:nvPr/>
        </p:nvSpPr>
        <p:spPr>
          <a:xfrm>
            <a:off x="786148" y="3429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33566D3-F488-2DED-420C-1F5398FC2BA3}"/>
              </a:ext>
            </a:extLst>
          </p:cNvPr>
          <p:cNvSpPr/>
          <p:nvPr/>
        </p:nvSpPr>
        <p:spPr>
          <a:xfrm>
            <a:off x="786148" y="4059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D3FE4C9-9342-E0DE-0DB1-11307A6FB0F2}"/>
              </a:ext>
            </a:extLst>
          </p:cNvPr>
          <p:cNvSpPr/>
          <p:nvPr/>
        </p:nvSpPr>
        <p:spPr>
          <a:xfrm>
            <a:off x="1416148" y="4059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BA6CFE81-7DB9-EDF0-B638-274D205349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1813571"/>
                  </p:ext>
                </p:extLst>
              </p:nvPr>
            </p:nvGraphicFramePr>
            <p:xfrm>
              <a:off x="2918754" y="1924665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BA6CFE81-7DB9-EDF0-B638-274D205349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1813571"/>
                  </p:ext>
                </p:extLst>
              </p:nvPr>
            </p:nvGraphicFramePr>
            <p:xfrm>
              <a:off x="2918754" y="1924665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31122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20808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41" t="-806" r="-1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1905" t="-806" r="-2857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BA8A940E-E9A7-AB60-786F-8B2EF4C423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9779" y="5861123"/>
                <a:ext cx="8412442" cy="8255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находится мина,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отсутствует мина,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BA8A940E-E9A7-AB60-786F-8B2EF4C42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79" y="5861123"/>
                <a:ext cx="8412442" cy="825508"/>
              </a:xfrm>
              <a:prstGeom prst="rect">
                <a:avLst/>
              </a:prstGeom>
              <a:blipFill>
                <a:blip r:embed="rId4"/>
                <a:stretch>
                  <a:fillRect l="-580" t="-36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59749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4553-F9B0-CCE0-87ED-DAB320C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5407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2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30480-C14E-8FBD-D7ED-3737C2C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5FE8420-EBFE-A0A6-E840-22F02D034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489039"/>
              </p:ext>
            </p:extLst>
          </p:nvPr>
        </p:nvGraphicFramePr>
        <p:xfrm>
          <a:off x="107595" y="2446197"/>
          <a:ext cx="3456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6626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838" y="1288200"/>
                <a:ext cx="5927162" cy="54643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клеток с координатами (2, 3) и с координатами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(3, 3)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Вычтем второе уравнение из первого: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метод 1: в</a:t>
                </a: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в клетках с координатами (3, 3) и (2, 3)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838" y="1288200"/>
                <a:ext cx="5927162" cy="5464393"/>
              </a:xfrm>
              <a:prstGeom prst="rect">
                <a:avLst/>
              </a:prstGeom>
              <a:blipFill>
                <a:blip r:embed="rId2"/>
                <a:stretch>
                  <a:fillRect l="-926" r="-7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B79A86D1-DF67-EDC2-1EB5-CB8A9857F9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7313639"/>
                  </p:ext>
                </p:extLst>
              </p:nvPr>
            </p:nvGraphicFramePr>
            <p:xfrm>
              <a:off x="3662678" y="2044602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B79A86D1-DF67-EDC2-1EB5-CB8A9857F9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7313639"/>
                  </p:ext>
                </p:extLst>
              </p:nvPr>
            </p:nvGraphicFramePr>
            <p:xfrm>
              <a:off x="3662678" y="2044602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31122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20808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41" t="-806" r="-1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1905" t="-806" r="-2857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19306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учётом общего количества мин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4449" y="1259970"/>
                <a:ext cx="6607551" cy="54506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клетки с координатами (2, 3) и для всех закрытых клеток поля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Вычтем первое уравнение из второго: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метод 1: в</a:t>
                </a: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общего количества мин на поле и значения в клетке с координатами (3, 3)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449" y="1259970"/>
                <a:ext cx="6607551" cy="5450693"/>
              </a:xfrm>
              <a:prstGeom prst="rect">
                <a:avLst/>
              </a:prstGeom>
              <a:blipFill>
                <a:blip r:embed="rId2"/>
                <a:stretch>
                  <a:fillRect l="-646" r="-1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EDD8B75C-9E03-673A-9CE9-EAA1D952B17D}"/>
              </a:ext>
            </a:extLst>
          </p:cNvPr>
          <p:cNvSpPr txBox="1">
            <a:spLocks/>
          </p:cNvSpPr>
          <p:nvPr/>
        </p:nvSpPr>
        <p:spPr>
          <a:xfrm>
            <a:off x="862262" y="4969611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E40EE8C9-775C-0321-E942-BBA2DCAF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24997"/>
              </p:ext>
            </p:extLst>
          </p:nvPr>
        </p:nvGraphicFramePr>
        <p:xfrm>
          <a:off x="-99648" y="237371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A03B572-FB28-B29E-AB6E-5FE9D7CB7750}"/>
              </a:ext>
            </a:extLst>
          </p:cNvPr>
          <p:cNvSpPr/>
          <p:nvPr/>
        </p:nvSpPr>
        <p:spPr>
          <a:xfrm>
            <a:off x="530352" y="363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C6FD879-9E39-7F53-D4D3-75D0B89AF2A8}"/>
              </a:ext>
            </a:extLst>
          </p:cNvPr>
          <p:cNvSpPr/>
          <p:nvPr/>
        </p:nvSpPr>
        <p:spPr>
          <a:xfrm>
            <a:off x="53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C2E2669-BD2F-2423-225C-D8360FFFF8D6}"/>
              </a:ext>
            </a:extLst>
          </p:cNvPr>
          <p:cNvSpPr/>
          <p:nvPr/>
        </p:nvSpPr>
        <p:spPr>
          <a:xfrm>
            <a:off x="116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8A311C1-30D5-FAC9-361C-5FC545B9CD0A}"/>
              </a:ext>
            </a:extLst>
          </p:cNvPr>
          <p:cNvSpPr/>
          <p:nvPr/>
        </p:nvSpPr>
        <p:spPr>
          <a:xfrm>
            <a:off x="530352" y="301962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3C2B65-D1ED-F1AD-1B1C-5044D9022759}"/>
              </a:ext>
            </a:extLst>
          </p:cNvPr>
          <p:cNvSpPr/>
          <p:nvPr/>
        </p:nvSpPr>
        <p:spPr>
          <a:xfrm>
            <a:off x="1160352" y="363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43702DA-9F97-7D4A-E840-8ACACDB02CBC}"/>
              </a:ext>
            </a:extLst>
          </p:cNvPr>
          <p:cNvSpPr/>
          <p:nvPr/>
        </p:nvSpPr>
        <p:spPr>
          <a:xfrm>
            <a:off x="1160352" y="301962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9D394E1-205F-833C-C9C4-577004C02018}"/>
              </a:ext>
            </a:extLst>
          </p:cNvPr>
          <p:cNvSpPr/>
          <p:nvPr/>
        </p:nvSpPr>
        <p:spPr>
          <a:xfrm>
            <a:off x="179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93FCBDC-E737-9A24-BE84-245FA9BA55F6}"/>
              </a:ext>
            </a:extLst>
          </p:cNvPr>
          <p:cNvSpPr/>
          <p:nvPr/>
        </p:nvSpPr>
        <p:spPr>
          <a:xfrm>
            <a:off x="242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634A9610-88BD-FE6E-3845-6336000A3A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1932725"/>
                  </p:ext>
                </p:extLst>
              </p:nvPr>
            </p:nvGraphicFramePr>
            <p:xfrm>
              <a:off x="3151128" y="2058221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634A9610-88BD-FE6E-3845-6336000A3A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1932725"/>
                  </p:ext>
                </p:extLst>
              </p:nvPr>
            </p:nvGraphicFramePr>
            <p:xfrm>
              <a:off x="3151128" y="2058221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" t="-806" r="-30707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41" t="-806" r="-2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806" r="-10808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2857" t="-806" r="-1905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235563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C40C-8EC0-BB39-9455-2F26B1E0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86485"/>
            <a:ext cx="8911687" cy="71232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рассматриваемой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02F1850-946C-DCA7-14AF-9047EE81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A18F812-1ED8-7BA9-FC1F-2B2E4C34B7E5}"/>
              </a:ext>
            </a:extLst>
          </p:cNvPr>
          <p:cNvSpPr/>
          <p:nvPr/>
        </p:nvSpPr>
        <p:spPr>
          <a:xfrm>
            <a:off x="2504049" y="3344593"/>
            <a:ext cx="3112477" cy="1048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Самообучающаяся система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BB938A0-69D7-0997-252B-157F7DD7A69A}"/>
              </a:ext>
            </a:extLst>
          </p:cNvPr>
          <p:cNvSpPr/>
          <p:nvPr/>
        </p:nvSpPr>
        <p:spPr>
          <a:xfrm>
            <a:off x="370449" y="1925697"/>
            <a:ext cx="3559126" cy="1048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 эффективное решение для широкого круга задач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32AF47DF-1E12-1E42-6A76-290E93898B90}"/>
              </a:ext>
            </a:extLst>
          </p:cNvPr>
          <p:cNvSpPr/>
          <p:nvPr/>
        </p:nvSpPr>
        <p:spPr>
          <a:xfrm>
            <a:off x="4459456" y="4822066"/>
            <a:ext cx="3559126" cy="10480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 возможность самообучаться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34A4725-C13B-732C-5E34-8F1E3BD557D7}"/>
              </a:ext>
            </a:extLst>
          </p:cNvPr>
          <p:cNvSpPr/>
          <p:nvPr/>
        </p:nvSpPr>
        <p:spPr>
          <a:xfrm>
            <a:off x="370448" y="4822066"/>
            <a:ext cx="3559126" cy="10480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находить эффективное решение в неопределённых ситуациях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31DA65E-B460-1E50-7BE5-3487CD8F01F0}"/>
              </a:ext>
            </a:extLst>
          </p:cNvPr>
          <p:cNvSpPr/>
          <p:nvPr/>
        </p:nvSpPr>
        <p:spPr>
          <a:xfrm>
            <a:off x="4459456" y="1925697"/>
            <a:ext cx="3559126" cy="1048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«объяснить» найденное решение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F54DF672-58DB-36A3-F7F0-FFA837D5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2426" y="1266092"/>
            <a:ext cx="3695111" cy="5106573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самообучающихся систем позволит сильно упростить жизнь человеку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самообучающихся систем – трудоёмкая задача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Самообучающаяся система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 эффективное решение для широкого круга задач;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 эффективное решение в неопределённых ситуациях;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«объяснить» найденное решение;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 возможность самообучаться.</a:t>
            </a:r>
          </a:p>
          <a:p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7961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4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3636" y="1428227"/>
                <a:ext cx="7838364" cy="504688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клеток с координатами (2, 2) и с координатами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(2, 1)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(3, 3) находится мина, то есть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 уравнение 1 записывается в следующем виде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+1=1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метод 1: выполним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в клетках с координатами (2, 2) и (2, 1)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Однако, исходя из второго исходного уравнения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предположение неверное.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3636" y="1428227"/>
                <a:ext cx="7838364" cy="5046887"/>
              </a:xfrm>
              <a:blipFill>
                <a:blip r:embed="rId2"/>
                <a:stretch>
                  <a:fillRect l="-467" r="-78" b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2CDAE4B0-D35F-C4E9-924C-447ED2C17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0069"/>
              </p:ext>
            </p:extLst>
          </p:nvPr>
        </p:nvGraphicFramePr>
        <p:xfrm>
          <a:off x="164183" y="1152907"/>
          <a:ext cx="378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9C41713-A0C1-B600-72D7-4BD79B0078C2}"/>
              </a:ext>
            </a:extLst>
          </p:cNvPr>
          <p:cNvSpPr/>
          <p:nvPr/>
        </p:nvSpPr>
        <p:spPr>
          <a:xfrm>
            <a:off x="79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F74B30-1367-BD32-93FD-7A29EEDBEF31}"/>
              </a:ext>
            </a:extLst>
          </p:cNvPr>
          <p:cNvSpPr/>
          <p:nvPr/>
        </p:nvSpPr>
        <p:spPr>
          <a:xfrm>
            <a:off x="142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9D558D-8103-20A2-8B88-9FFCA7EEF3B8}"/>
              </a:ext>
            </a:extLst>
          </p:cNvPr>
          <p:cNvSpPr/>
          <p:nvPr/>
        </p:nvSpPr>
        <p:spPr>
          <a:xfrm>
            <a:off x="331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2EC5F88-4872-FB80-00BF-F39B80C2DFFC}"/>
              </a:ext>
            </a:extLst>
          </p:cNvPr>
          <p:cNvSpPr/>
          <p:nvPr/>
        </p:nvSpPr>
        <p:spPr>
          <a:xfrm>
            <a:off x="205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FA8CD18-5ECF-13CE-780E-567083C7AB8F}"/>
              </a:ext>
            </a:extLst>
          </p:cNvPr>
          <p:cNvSpPr/>
          <p:nvPr/>
        </p:nvSpPr>
        <p:spPr>
          <a:xfrm>
            <a:off x="268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EB764A12-727D-4C35-84C7-CC3F19D3F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497717"/>
                  </p:ext>
                </p:extLst>
              </p:nvPr>
            </p:nvGraphicFramePr>
            <p:xfrm>
              <a:off x="1451576" y="4038032"/>
              <a:ext cx="1835214" cy="22201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3990780652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720015495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212802864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781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206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33428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2941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82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EB764A12-727D-4C35-84C7-CC3F19D3F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497717"/>
                  </p:ext>
                </p:extLst>
              </p:nvPr>
            </p:nvGraphicFramePr>
            <p:xfrm>
              <a:off x="1451576" y="4038032"/>
              <a:ext cx="1835214" cy="22201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3990780652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720015495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2128028644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210204" b="-20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108081" b="-20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571" t="-806" r="-1905" b="-207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1781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206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3342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2941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826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EB50C05-08EE-7B0A-9446-11E8056B7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182" y="3034950"/>
            <a:ext cx="630001" cy="6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2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8" y="369090"/>
            <a:ext cx="10450244" cy="73892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Очерёдность применения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метода вычисляем среднее время одного цикла: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  <a:blipFill>
                <a:blip r:embed="rId2"/>
                <a:stretch>
                  <a:fillRect l="-854" t="-2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239712"/>
                  </p:ext>
                </p:extLst>
              </p:nvPr>
            </p:nvGraphicFramePr>
            <p:xfrm>
              <a:off x="1711482" y="3122603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результатов работы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результатов работы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неудачной проверки,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удачной проверки.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239712"/>
                  </p:ext>
                </p:extLst>
              </p:nvPr>
            </p:nvGraphicFramePr>
            <p:xfrm>
              <a:off x="1711482" y="3122603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000" r="-117403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результатов работы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8451" r="-1174038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результатов работы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211429" r="-1174038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неудачной проверки,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311429" r="-117403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удачной проверки.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E68C2B-ED27-DD5A-FD43-79DECF9F2ADD}"/>
              </a:ext>
            </a:extLst>
          </p:cNvPr>
          <p:cNvSpPr txBox="1"/>
          <p:nvPr/>
        </p:nvSpPr>
        <p:spPr>
          <a:xfrm>
            <a:off x="1711481" y="5078864"/>
            <a:ext cx="8529799" cy="83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очерёдность применения методов, исходя из сортировки методов по увеличению среднего времени одного цикла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869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287140"/>
            <a:ext cx="10450244" cy="8323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Таблица 5">
            <a:extLst>
              <a:ext uri="{FF2B5EF4-FFF2-40B4-BE49-F238E27FC236}">
                <a16:creationId xmlns:a16="http://schemas.microsoft.com/office/drawing/2014/main" id="{057A2047-5611-75D3-E29C-5DF6B6DDF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112085"/>
              </p:ext>
            </p:extLst>
          </p:nvPr>
        </p:nvGraphicFramePr>
        <p:xfrm>
          <a:off x="1468994" y="2055052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7" name="Таблица 5">
            <a:extLst>
              <a:ext uri="{FF2B5EF4-FFF2-40B4-BE49-F238E27FC236}">
                <a16:creationId xmlns:a16="http://schemas.microsoft.com/office/drawing/2014/main" id="{FF47C991-FBFD-E43E-7873-3D48B3901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864941"/>
              </p:ext>
            </p:extLst>
          </p:nvPr>
        </p:nvGraphicFramePr>
        <p:xfrm>
          <a:off x="5268036" y="2055052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CCB97896-8960-CCF8-D2CA-06DBB6EE1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670881"/>
              </p:ext>
            </p:extLst>
          </p:nvPr>
        </p:nvGraphicFramePr>
        <p:xfrm>
          <a:off x="9697078" y="2070289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35" name="Объект 2">
            <a:extLst>
              <a:ext uri="{FF2B5EF4-FFF2-40B4-BE49-F238E27FC236}">
                <a16:creationId xmlns:a16="http://schemas.microsoft.com/office/drawing/2014/main" id="{F116D4DA-921E-15EE-5032-A03C6C7D509C}"/>
              </a:ext>
            </a:extLst>
          </p:cNvPr>
          <p:cNvSpPr txBox="1">
            <a:spLocks/>
          </p:cNvSpPr>
          <p:nvPr/>
        </p:nvSpPr>
        <p:spPr>
          <a:xfrm>
            <a:off x="10776911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695C040D-5885-F592-036E-495F31432BF7}"/>
              </a:ext>
            </a:extLst>
          </p:cNvPr>
          <p:cNvSpPr txBox="1">
            <a:spLocks/>
          </p:cNvSpPr>
          <p:nvPr/>
        </p:nvSpPr>
        <p:spPr>
          <a:xfrm>
            <a:off x="11410529" y="3339780"/>
            <a:ext cx="244542" cy="2697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Объект 2">
            <a:extLst>
              <a:ext uri="{FF2B5EF4-FFF2-40B4-BE49-F238E27FC236}">
                <a16:creationId xmlns:a16="http://schemas.microsoft.com/office/drawing/2014/main" id="{0D0FAA73-5BED-01D0-8F4B-979244DD6F06}"/>
              </a:ext>
            </a:extLst>
          </p:cNvPr>
          <p:cNvSpPr txBox="1">
            <a:spLocks/>
          </p:cNvSpPr>
          <p:nvPr/>
        </p:nvSpPr>
        <p:spPr>
          <a:xfrm>
            <a:off x="10794744" y="330866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Объект 2">
            <a:extLst>
              <a:ext uri="{FF2B5EF4-FFF2-40B4-BE49-F238E27FC236}">
                <a16:creationId xmlns:a16="http://schemas.microsoft.com/office/drawing/2014/main" id="{52717069-6A21-054F-ADEF-7811B874BBEA}"/>
              </a:ext>
            </a:extLst>
          </p:cNvPr>
          <p:cNvSpPr txBox="1">
            <a:spLocks/>
          </p:cNvSpPr>
          <p:nvPr/>
        </p:nvSpPr>
        <p:spPr>
          <a:xfrm>
            <a:off x="10105852" y="3311984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Объект 2">
            <a:extLst>
              <a:ext uri="{FF2B5EF4-FFF2-40B4-BE49-F238E27FC236}">
                <a16:creationId xmlns:a16="http://schemas.microsoft.com/office/drawing/2014/main" id="{5ADA955D-7A3A-1444-E545-397D3ECB3505}"/>
              </a:ext>
            </a:extLst>
          </p:cNvPr>
          <p:cNvSpPr txBox="1">
            <a:spLocks/>
          </p:cNvSpPr>
          <p:nvPr/>
        </p:nvSpPr>
        <p:spPr>
          <a:xfrm>
            <a:off x="10105852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Объект 2">
            <a:extLst>
              <a:ext uri="{FF2B5EF4-FFF2-40B4-BE49-F238E27FC236}">
                <a16:creationId xmlns:a16="http://schemas.microsoft.com/office/drawing/2014/main" id="{DDA2CEC2-73D4-DCC9-CF20-2FB3A158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634" y="4359248"/>
            <a:ext cx="7632803" cy="21830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значений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Кортеж координат фокусных клеток (зелёные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Кортеж координат целевых (закрытых) клеток (оранжевые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в целевых клетках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Объект 2">
            <a:extLst>
              <a:ext uri="{FF2B5EF4-FFF2-40B4-BE49-F238E27FC236}">
                <a16:creationId xmlns:a16="http://schemas.microsoft.com/office/drawing/2014/main" id="{BF4CC08D-9929-9435-FAFD-DC0CAEEB2461}"/>
              </a:ext>
            </a:extLst>
          </p:cNvPr>
          <p:cNvSpPr txBox="1">
            <a:spLocks/>
          </p:cNvSpPr>
          <p:nvPr/>
        </p:nvSpPr>
        <p:spPr>
          <a:xfrm>
            <a:off x="45882" y="1228518"/>
            <a:ext cx="4736224" cy="87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однозначного определения значений в соседних клетках</a:t>
            </a: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id="{55C86F00-E83C-1C44-CB8E-2D358778EC72}"/>
              </a:ext>
            </a:extLst>
          </p:cNvPr>
          <p:cNvSpPr txBox="1">
            <a:spLocks/>
          </p:cNvSpPr>
          <p:nvPr/>
        </p:nvSpPr>
        <p:spPr>
          <a:xfrm>
            <a:off x="4168589" y="1330458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1</a:t>
            </a:r>
          </a:p>
        </p:txBody>
      </p:sp>
      <p:sp>
        <p:nvSpPr>
          <p:cNvPr id="43" name="Объект 2">
            <a:extLst>
              <a:ext uri="{FF2B5EF4-FFF2-40B4-BE49-F238E27FC236}">
                <a16:creationId xmlns:a16="http://schemas.microsoft.com/office/drawing/2014/main" id="{CE373E01-9CE1-920B-41F8-27395A4C088E}"/>
              </a:ext>
            </a:extLst>
          </p:cNvPr>
          <p:cNvSpPr txBox="1">
            <a:spLocks/>
          </p:cNvSpPr>
          <p:nvPr/>
        </p:nvSpPr>
        <p:spPr>
          <a:xfrm>
            <a:off x="8935554" y="1330458"/>
            <a:ext cx="3467047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гипотез</a:t>
            </a:r>
          </a:p>
        </p:txBody>
      </p:sp>
      <p:graphicFrame>
        <p:nvGraphicFramePr>
          <p:cNvPr id="44" name="Таблица 5">
            <a:extLst>
              <a:ext uri="{FF2B5EF4-FFF2-40B4-BE49-F238E27FC236}">
                <a16:creationId xmlns:a16="http://schemas.microsoft.com/office/drawing/2014/main" id="{EE00FBEA-F3B9-3904-5AD8-24742BC2E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086385"/>
              </p:ext>
            </p:extLst>
          </p:nvPr>
        </p:nvGraphicFramePr>
        <p:xfrm>
          <a:off x="9697078" y="4563270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FB6BD14-ADBF-C074-96F8-FA12C5784DCA}"/>
              </a:ext>
            </a:extLst>
          </p:cNvPr>
          <p:cNvCxnSpPr>
            <a:cxnSpLocks/>
          </p:cNvCxnSpPr>
          <p:nvPr/>
        </p:nvCxnSpPr>
        <p:spPr>
          <a:xfrm>
            <a:off x="10635175" y="4107766"/>
            <a:ext cx="0" cy="32822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4DF351C1-961C-9F19-5F75-3647BBC510A2}"/>
              </a:ext>
            </a:extLst>
          </p:cNvPr>
          <p:cNvSpPr txBox="1">
            <a:spLocks/>
          </p:cNvSpPr>
          <p:nvPr/>
        </p:nvSpPr>
        <p:spPr>
          <a:xfrm>
            <a:off x="301192" y="100272"/>
            <a:ext cx="4225604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</p:spTree>
    <p:extLst>
      <p:ext uri="{BB962C8B-B14F-4D97-AF65-F5344CB8AC3E}">
        <p14:creationId xmlns:p14="http://schemas.microsoft.com/office/powerpoint/2010/main" val="145402306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33316"/>
            <a:ext cx="10450244" cy="79848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448" y="1460465"/>
                <a:ext cx="6566329" cy="420797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схема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и столбцов матриц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элементы которой хранят состояния сохраняемых в памяти клеток,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координаты фокусных клеток,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значения в фокусных клетках,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VF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{0, 1, 2, 3, 4, 5, 6, 7, 8}⊂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координаты целевых клеток,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значения в целевых клетках,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𝑆𝑉𝐺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448" y="1460465"/>
                <a:ext cx="6566329" cy="4207977"/>
              </a:xfrm>
              <a:blipFill>
                <a:blip r:embed="rId2"/>
                <a:stretch>
                  <a:fillRect l="-742" t="-580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бъект 2">
            <a:extLst>
              <a:ext uri="{FF2B5EF4-FFF2-40B4-BE49-F238E27FC236}">
                <a16:creationId xmlns:a16="http://schemas.microsoft.com/office/drawing/2014/main" id="{4DF351C1-961C-9F19-5F75-3647BBC510A2}"/>
              </a:ext>
            </a:extLst>
          </p:cNvPr>
          <p:cNvSpPr txBox="1">
            <a:spLocks/>
          </p:cNvSpPr>
          <p:nvPr/>
        </p:nvSpPr>
        <p:spPr>
          <a:xfrm>
            <a:off x="301192" y="100272"/>
            <a:ext cx="4225604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  <p:graphicFrame>
        <p:nvGraphicFramePr>
          <p:cNvPr id="19" name="Таблица 5">
            <a:extLst>
              <a:ext uri="{FF2B5EF4-FFF2-40B4-BE49-F238E27FC236}">
                <a16:creationId xmlns:a16="http://schemas.microsoft.com/office/drawing/2014/main" id="{AF76B6ED-2ADA-ADD5-C809-F8F8085491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596483"/>
              </p:ext>
            </p:extLst>
          </p:nvPr>
        </p:nvGraphicFramePr>
        <p:xfrm>
          <a:off x="7972923" y="103573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25378272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2749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052379"/>
                  </a:ext>
                </a:extLst>
              </a:tr>
              <a:tr h="63753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274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274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7524E-93AB-A35F-7AE1-2B3876397505}"/>
              </a:ext>
            </a:extLst>
          </p:cNvPr>
          <p:cNvCxnSpPr>
            <a:cxnSpLocks/>
          </p:cNvCxnSpPr>
          <p:nvPr/>
        </p:nvCxnSpPr>
        <p:spPr>
          <a:xfrm>
            <a:off x="8707902" y="1035737"/>
            <a:ext cx="241502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409397B-16EC-86C8-A48C-9DF4C3DE7B4A}"/>
              </a:ext>
            </a:extLst>
          </p:cNvPr>
          <p:cNvCxnSpPr>
            <a:cxnSpLocks/>
          </p:cNvCxnSpPr>
          <p:nvPr/>
        </p:nvCxnSpPr>
        <p:spPr>
          <a:xfrm>
            <a:off x="7972923" y="1732312"/>
            <a:ext cx="0" cy="18234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бъект 2">
            <a:extLst>
              <a:ext uri="{FF2B5EF4-FFF2-40B4-BE49-F238E27FC236}">
                <a16:creationId xmlns:a16="http://schemas.microsoft.com/office/drawing/2014/main" id="{1F76F175-71CC-FE66-A620-309C8AB998EE}"/>
              </a:ext>
            </a:extLst>
          </p:cNvPr>
          <p:cNvSpPr txBox="1">
            <a:spLocks/>
          </p:cNvSpPr>
          <p:nvPr/>
        </p:nvSpPr>
        <p:spPr>
          <a:xfrm>
            <a:off x="10771987" y="420730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35D6C8D8-A0AC-F53C-7348-B380BE9EB93E}"/>
              </a:ext>
            </a:extLst>
          </p:cNvPr>
          <p:cNvSpPr txBox="1">
            <a:spLocks/>
          </p:cNvSpPr>
          <p:nvPr/>
        </p:nvSpPr>
        <p:spPr>
          <a:xfrm>
            <a:off x="7409679" y="3058679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4E62CC64-296D-61CD-632A-0C2820E36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148721"/>
              </p:ext>
            </p:extLst>
          </p:nvPr>
        </p:nvGraphicFramePr>
        <p:xfrm>
          <a:off x="8602923" y="4037702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6256" y="6017366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=≪2, 2&gt;,&lt;2, 3&gt;&gt;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56" y="6017366"/>
                <a:ext cx="2993524" cy="447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57894" y="6017365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=&lt;1, 2&gt;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894" y="6017365"/>
                <a:ext cx="2993524" cy="447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6256" y="6504579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=≪1, 1&gt;,&lt;1, 4&gt;&gt;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56" y="6504579"/>
                <a:ext cx="2993524" cy="447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8925" y="6504579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925" y="6504579"/>
                <a:ext cx="2993524" cy="447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48863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857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46FBDB27-C155-576B-8A2A-F1FF8DFAC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81846"/>
                  </p:ext>
                </p:extLst>
              </p:nvPr>
            </p:nvGraphicFramePr>
            <p:xfrm>
              <a:off x="168812" y="1296189"/>
              <a:ext cx="12023188" cy="17411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1594">
                      <a:extLst>
                        <a:ext uri="{9D8B030D-6E8A-4147-A177-3AD203B41FA5}">
                          <a16:colId xmlns:a16="http://schemas.microsoft.com/office/drawing/2014/main" val="519100349"/>
                        </a:ext>
                      </a:extLst>
                    </a:gridCol>
                    <a:gridCol w="6011594">
                      <a:extLst>
                        <a:ext uri="{9D8B030D-6E8A-4147-A177-3AD203B41FA5}">
                          <a16:colId xmlns:a16="http://schemas.microsoft.com/office/drawing/2014/main" val="6798120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метода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с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3582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однозначного определения значений в соседних клетках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227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6273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1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43615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733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2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ru-RU" sz="1600" b="0" i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3553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гипотез</a:t>
                          </a:r>
                          <a:endParaRPr lang="ru-RU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787191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58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46FBDB27-C155-576B-8A2A-F1FF8DFAC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81846"/>
                  </p:ext>
                </p:extLst>
              </p:nvPr>
            </p:nvGraphicFramePr>
            <p:xfrm>
              <a:off x="168812" y="1296189"/>
              <a:ext cx="12023188" cy="17578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1594">
                      <a:extLst>
                        <a:ext uri="{9D8B030D-6E8A-4147-A177-3AD203B41FA5}">
                          <a16:colId xmlns:a16="http://schemas.microsoft.com/office/drawing/2014/main" val="519100349"/>
                        </a:ext>
                      </a:extLst>
                    </a:gridCol>
                    <a:gridCol w="6011594">
                      <a:extLst>
                        <a:ext uri="{9D8B030D-6E8A-4147-A177-3AD203B41FA5}">
                          <a16:colId xmlns:a16="http://schemas.microsoft.com/office/drawing/2014/main" val="679812008"/>
                        </a:ext>
                      </a:extLst>
                    </a:gridCol>
                  </a:tblGrid>
                  <a:tr h="32194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метода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1887" r="-304" b="-469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358233"/>
                      </a:ext>
                    </a:extLst>
                  </a:tr>
                  <a:tr h="374079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однозначного определения значений в соседних клетках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88525" r="-304" b="-3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627353"/>
                      </a:ext>
                    </a:extLst>
                  </a:tr>
                  <a:tr h="374079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1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185484" r="-304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733397"/>
                      </a:ext>
                    </a:extLst>
                  </a:tr>
                  <a:tr h="321945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2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ru-RU" sz="1600" b="0" i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3553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гипотез</a:t>
                          </a:r>
                          <a:endParaRPr lang="ru-RU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203" t="-383333" r="-304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580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EE73D3-977E-CD75-4F9B-ED55A5EA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" y="3483539"/>
            <a:ext cx="6091000" cy="29917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0E63AB-2209-11BA-7068-324422C95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941" y="3483539"/>
            <a:ext cx="5927187" cy="29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3223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857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D6E86-4C48-9326-1311-B12F123B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216" y="1384495"/>
            <a:ext cx="2911254" cy="330004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сложности: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Новобранец (25 полей)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Любитель (50 полей)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Ветеран (1000 полей)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решённых полей –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95,6%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096203-6B94-DC87-F48E-AC38929F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1" y="1384494"/>
            <a:ext cx="8351111" cy="4101905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183D9DE-1BB2-E2BA-A7A4-ECB0446ACFE3}"/>
              </a:ext>
            </a:extLst>
          </p:cNvPr>
          <p:cNvGraphicFramePr>
            <a:graphicFrameLocks noGrp="1"/>
          </p:cNvGraphicFramePr>
          <p:nvPr/>
        </p:nvGraphicFramePr>
        <p:xfrm>
          <a:off x="531811" y="5486399"/>
          <a:ext cx="10561553" cy="1287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141">
                  <a:extLst>
                    <a:ext uri="{9D8B030D-6E8A-4147-A177-3AD203B41FA5}">
                      <a16:colId xmlns:a16="http://schemas.microsoft.com/office/drawing/2014/main" val="3209906237"/>
                    </a:ext>
                  </a:extLst>
                </a:gridCol>
                <a:gridCol w="2475914">
                  <a:extLst>
                    <a:ext uri="{9D8B030D-6E8A-4147-A177-3AD203B41FA5}">
                      <a16:colId xmlns:a16="http://schemas.microsoft.com/office/drawing/2014/main" val="1257278008"/>
                    </a:ext>
                  </a:extLst>
                </a:gridCol>
                <a:gridCol w="2827606">
                  <a:extLst>
                    <a:ext uri="{9D8B030D-6E8A-4147-A177-3AD203B41FA5}">
                      <a16:colId xmlns:a16="http://schemas.microsoft.com/office/drawing/2014/main" val="1418702207"/>
                    </a:ext>
                  </a:extLst>
                </a:gridCol>
                <a:gridCol w="3094892">
                  <a:extLst>
                    <a:ext uri="{9D8B030D-6E8A-4147-A177-3AD203B41FA5}">
                      <a16:colId xmlns:a16="http://schemas.microsoft.com/office/drawing/2014/main" val="255037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сложности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количество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решённых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не решённых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98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Новобранец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0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Любитель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3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Ветеран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9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995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1237-B2A8-A5B3-F4CF-8055F7DE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7665"/>
            <a:ext cx="8911687" cy="74023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4E917-2592-1646-6CDB-27E53E9B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881" y="1718612"/>
            <a:ext cx="9487513" cy="460482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сравнительный анализ процессов обучения человека и машины;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Определён класс игр и выбран пример для реализации;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обзор методов поиска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4 метода для поиска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сбора и применения схем;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программа, реализующая разработанные методы;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результаты работы и проведён их анализ;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публикация в сборнике тезисов «77-е Дни науки НИТУ МИСиС».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12D04-8B7C-1A97-B415-94CC5F5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1623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BD41-6FAC-605E-58EA-F9BE6F9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D298D-97F2-3C7A-2A19-7CA5C61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718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E1428-6278-B43F-1FB0-BAA28652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441" y="329899"/>
            <a:ext cx="8911687" cy="64044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E7F866-B28F-B2EF-E949-420E286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BDFA0D2-A5DF-00F1-9C84-79D555A5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683" y="1614697"/>
            <a:ext cx="254586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1ACF8-F23B-5292-D62C-C437D395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51" y="1607090"/>
            <a:ext cx="2553469" cy="25534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94FD3E-A605-6218-8CA9-5B746915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81" y="4569647"/>
            <a:ext cx="9064813" cy="16642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1046F6-F2E9-ABD0-8484-CA8B5C310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026" y="1607090"/>
            <a:ext cx="255346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88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4" y="446239"/>
            <a:ext cx="10480431" cy="68308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1561AD1-ED85-9407-62B9-127C98F4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340" y="1800441"/>
            <a:ext cx="10480431" cy="3812568"/>
          </a:xfrm>
        </p:spPr>
        <p:txBody>
          <a:bodyPr>
            <a:normAutofit lnSpcReduction="10000"/>
          </a:bodyPr>
          <a:lstStyle/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самообучающихся систем (СОС) позволит сильно упростить жизнь человеку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свойства СОС: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 эффективное решение для широкого круга задач;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 эффективное решение в неопределённых ситуациях;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«объяснить» найденное решение;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способна находить решение «не знакомых» задач с минимальной помощью человека.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Вывод: разработка СОС – трудоёмкая задача</a:t>
            </a:r>
          </a:p>
          <a:p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3" y="469822"/>
            <a:ext cx="10480431" cy="68308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Предпосылки к проведению данной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1561AD1-ED85-9407-62B9-127C98F4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340" y="1800441"/>
            <a:ext cx="10313965" cy="38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начальные этапы построения СОС: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этап – определение стратегии работы СОС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этап – определение примерного функционала СОС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этап – определение используемых средств для построения СОС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Четвёртый этап – определение базовых правил для построения СОС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найдём решение для каждого этапа. Это возможно сделать, решая с нуля некоторую задачу таким способом, каким это делала бы СОС</a:t>
            </a:r>
          </a:p>
        </p:txBody>
      </p:sp>
    </p:spTree>
    <p:extLst>
      <p:ext uri="{BB962C8B-B14F-4D97-AF65-F5344CB8AC3E}">
        <p14:creationId xmlns:p14="http://schemas.microsoft.com/office/powerpoint/2010/main" val="387894614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EA19E84-2026-C07D-5C7F-F72C59443361}"/>
              </a:ext>
            </a:extLst>
          </p:cNvPr>
          <p:cNvSpPr/>
          <p:nvPr/>
        </p:nvSpPr>
        <p:spPr>
          <a:xfrm>
            <a:off x="765387" y="1335787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игры</a:t>
            </a: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(условие задачи)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AFCF39-E539-F684-C00C-FB30BFBF24FC}"/>
              </a:ext>
            </a:extLst>
          </p:cNvPr>
          <p:cNvSpPr/>
          <p:nvPr/>
        </p:nvSpPr>
        <p:spPr>
          <a:xfrm>
            <a:off x="765387" y="2468881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содержательной и математической постановок задачи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CFE1F0-E4D8-AB82-DC24-949803E82D6B}"/>
              </a:ext>
            </a:extLst>
          </p:cNvPr>
          <p:cNvSpPr/>
          <p:nvPr/>
        </p:nvSpPr>
        <p:spPr>
          <a:xfrm>
            <a:off x="765387" y="3601975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методов решения задачи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900091A-8684-77FD-E7FD-C5FE75459642}"/>
              </a:ext>
            </a:extLst>
          </p:cNvPr>
          <p:cNvSpPr/>
          <p:nvPr/>
        </p:nvSpPr>
        <p:spPr>
          <a:xfrm>
            <a:off x="765387" y="4735069"/>
            <a:ext cx="4642338" cy="8866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самообучающегося элемента на основе методов решения задачи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AB0CB83-1841-0862-721F-2783BD1795A0}"/>
              </a:ext>
            </a:extLst>
          </p:cNvPr>
          <p:cNvSpPr/>
          <p:nvPr/>
        </p:nvSpPr>
        <p:spPr>
          <a:xfrm>
            <a:off x="765387" y="5868163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разработанных методов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1EA75041-154E-9EE5-DB78-4FE1AA8471B3}"/>
              </a:ext>
            </a:extLst>
          </p:cNvPr>
          <p:cNvSpPr/>
          <p:nvPr/>
        </p:nvSpPr>
        <p:spPr>
          <a:xfrm>
            <a:off x="2931811" y="2232828"/>
            <a:ext cx="309490" cy="23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B4CE728-7AA8-BCE4-7731-8FC70B2C5789}"/>
              </a:ext>
            </a:extLst>
          </p:cNvPr>
          <p:cNvSpPr/>
          <p:nvPr/>
        </p:nvSpPr>
        <p:spPr>
          <a:xfrm>
            <a:off x="2931811" y="3355510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0FA508E-E99D-CB09-6AE2-B613BF53A80C}"/>
              </a:ext>
            </a:extLst>
          </p:cNvPr>
          <p:cNvSpPr/>
          <p:nvPr/>
        </p:nvSpPr>
        <p:spPr>
          <a:xfrm>
            <a:off x="2931811" y="4488604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BFCA155E-8B90-341F-6037-BFD7156A22D5}"/>
              </a:ext>
            </a:extLst>
          </p:cNvPr>
          <p:cNvSpPr/>
          <p:nvPr/>
        </p:nvSpPr>
        <p:spPr>
          <a:xfrm>
            <a:off x="2931811" y="5634304"/>
            <a:ext cx="309490" cy="233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DAC3D-3133-DA3A-635B-CD88B6CA86A8}"/>
              </a:ext>
            </a:extLst>
          </p:cNvPr>
          <p:cNvSpPr txBox="1"/>
          <p:nvPr/>
        </p:nvSpPr>
        <p:spPr>
          <a:xfrm>
            <a:off x="5901529" y="4126917"/>
            <a:ext cx="60983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769CE-6D09-743F-B8C1-75773312F20E}"/>
              </a:ext>
            </a:extLst>
          </p:cNvPr>
          <p:cNvSpPr txBox="1"/>
          <p:nvPr/>
        </p:nvSpPr>
        <p:spPr>
          <a:xfrm>
            <a:off x="5901529" y="4759591"/>
            <a:ext cx="5622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Представитель класса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5901529" y="2468881"/>
            <a:ext cx="60983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(метод) и их программную реализацию для поиска решения выбранного класса логических задач.</a:t>
            </a:r>
          </a:p>
        </p:txBody>
      </p: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454" y="1751205"/>
            <a:ext cx="8911687" cy="390400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о полях «Сапёра».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решения, содержащие элементы самообучения;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эффективность применения разработанных методов;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которая реализует методы поиска решения;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наиболее эффективный способ решения.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86" y="1266489"/>
                <a:ext cx="6527320" cy="19589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Дано: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содержащий данные о полях «Сапёра»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=25,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=50,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=1000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86" y="1266489"/>
                <a:ext cx="6527320" cy="1958970"/>
              </a:xfrm>
              <a:blipFill>
                <a:blip r:embed="rId2"/>
                <a:stretch>
                  <a:fillRect l="-747" t="-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F6B761E4-5BAE-90AF-B032-D7CFEAA280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1909" y="3225459"/>
              <a:ext cx="7612218" cy="3549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90435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394937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общее количество мин на поле,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статусов клеток поля.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 истинных значений клеток поля.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𝑉𝑂𝐶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𝑆𝑉𝑂𝐶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={0, 1, 2, 3, 4, 5, 6, 7, 8,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«Новобранец»,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«Новичок»,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«Ветеран».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5022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F6B761E4-5BAE-90AF-B032-D7CFEAA280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1909" y="3225459"/>
              <a:ext cx="7612218" cy="3549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90435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394937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общее количество мин на поле,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514" t="-172477" b="-280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514" t="-275000" b="-1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663934" r="-86194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«Новобранец»,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763934" r="-8619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«Новичок»,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863934" r="-8619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«Ветеран».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50224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Таблица 5">
            <a:extLst>
              <a:ext uri="{FF2B5EF4-FFF2-40B4-BE49-F238E27FC236}">
                <a16:creationId xmlns:a16="http://schemas.microsoft.com/office/drawing/2014/main" id="{888C2A3C-2588-ADE2-608F-5D7CD8F71254}"/>
              </a:ext>
            </a:extLst>
          </p:cNvPr>
          <p:cNvGraphicFramePr>
            <a:graphicFrameLocks/>
          </p:cNvGraphicFramePr>
          <p:nvPr/>
        </p:nvGraphicFramePr>
        <p:xfrm>
          <a:off x="9321064" y="1506065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2CA16C6-8EEB-D89E-06F5-61C702A58FBF}"/>
              </a:ext>
            </a:extLst>
          </p:cNvPr>
          <p:cNvCxnSpPr>
            <a:cxnSpLocks/>
          </p:cNvCxnSpPr>
          <p:nvPr/>
        </p:nvCxnSpPr>
        <p:spPr>
          <a:xfrm>
            <a:off x="10005693" y="1506065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5DF74D4-DE4E-A0AA-4687-F052CB8031EA}"/>
              </a:ext>
            </a:extLst>
          </p:cNvPr>
          <p:cNvCxnSpPr>
            <a:cxnSpLocks/>
          </p:cNvCxnSpPr>
          <p:nvPr/>
        </p:nvCxnSpPr>
        <p:spPr>
          <a:xfrm>
            <a:off x="9321064" y="2186714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1A35562-2E07-1E8C-7333-FC495E861274}"/>
              </a:ext>
            </a:extLst>
          </p:cNvPr>
          <p:cNvSpPr txBox="1">
            <a:spLocks/>
          </p:cNvSpPr>
          <p:nvPr/>
        </p:nvSpPr>
        <p:spPr>
          <a:xfrm>
            <a:off x="11484720" y="897344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CFF9AD46-74AC-B3E6-501D-B52478EE7A6A}"/>
              </a:ext>
            </a:extLst>
          </p:cNvPr>
          <p:cNvSpPr txBox="1">
            <a:spLocks/>
          </p:cNvSpPr>
          <p:nvPr/>
        </p:nvSpPr>
        <p:spPr>
          <a:xfrm>
            <a:off x="8750090" y="3616381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4A09517-27ED-2E1C-2454-AB513C17A351}"/>
              </a:ext>
            </a:extLst>
          </p:cNvPr>
          <p:cNvSpPr txBox="1">
            <a:spLocks/>
          </p:cNvSpPr>
          <p:nvPr/>
        </p:nvSpPr>
        <p:spPr>
          <a:xfrm>
            <a:off x="9889588" y="4107844"/>
            <a:ext cx="1946068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 = 3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7170C2FB-3AF2-14F8-009A-72DDB5179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591025"/>
              </p:ext>
            </p:extLst>
          </p:nvPr>
        </p:nvGraphicFramePr>
        <p:xfrm>
          <a:off x="9279656" y="4706714"/>
          <a:ext cx="2556000" cy="191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971F9BE3-6E5B-2242-4EF9-EC13B3054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481523"/>
              </p:ext>
            </p:extLst>
          </p:nvPr>
        </p:nvGraphicFramePr>
        <p:xfrm>
          <a:off x="9279656" y="4706714"/>
          <a:ext cx="2556000" cy="191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16" name="Объект 2">
            <a:extLst>
              <a:ext uri="{FF2B5EF4-FFF2-40B4-BE49-F238E27FC236}">
                <a16:creationId xmlns:a16="http://schemas.microsoft.com/office/drawing/2014/main" id="{6681F141-82AF-3F0B-0E3A-D7FC0AFC71B7}"/>
              </a:ext>
            </a:extLst>
          </p:cNvPr>
          <p:cNvSpPr txBox="1">
            <a:spLocks/>
          </p:cNvSpPr>
          <p:nvPr/>
        </p:nvSpPr>
        <p:spPr>
          <a:xfrm>
            <a:off x="8348054" y="544895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B99E7ED8-A170-43BE-7D4A-72F502E43708}"/>
              </a:ext>
            </a:extLst>
          </p:cNvPr>
          <p:cNvSpPr txBox="1">
            <a:spLocks/>
          </p:cNvSpPr>
          <p:nvPr/>
        </p:nvSpPr>
        <p:spPr>
          <a:xfrm>
            <a:off x="8348030" y="548057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0E120B-5ABB-6554-EB90-E8100CC97860}"/>
              </a:ext>
            </a:extLst>
          </p:cNvPr>
          <p:cNvSpPr/>
          <p:nvPr/>
        </p:nvSpPr>
        <p:spPr>
          <a:xfrm>
            <a:off x="9951065" y="21360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0078DA0-F403-9319-F587-1699FEBBF2F2}"/>
              </a:ext>
            </a:extLst>
          </p:cNvPr>
          <p:cNvSpPr/>
          <p:nvPr/>
        </p:nvSpPr>
        <p:spPr>
          <a:xfrm>
            <a:off x="9951065" y="2763694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88CFDED-9B48-EC3C-5BED-11339921C897}"/>
              </a:ext>
            </a:extLst>
          </p:cNvPr>
          <p:cNvSpPr/>
          <p:nvPr/>
        </p:nvSpPr>
        <p:spPr>
          <a:xfrm>
            <a:off x="9951065" y="33913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5F9076-6A5C-1A19-6145-B85A893288E6}"/>
              </a:ext>
            </a:extLst>
          </p:cNvPr>
          <p:cNvSpPr/>
          <p:nvPr/>
        </p:nvSpPr>
        <p:spPr>
          <a:xfrm>
            <a:off x="10581064" y="33913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" name="Таблица 5">
            <a:extLst>
              <a:ext uri="{FF2B5EF4-FFF2-40B4-BE49-F238E27FC236}">
                <a16:creationId xmlns:a16="http://schemas.microsoft.com/office/drawing/2014/main" id="{47B39687-AF6C-369F-CF8B-F0486546E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966752"/>
              </p:ext>
            </p:extLst>
          </p:nvPr>
        </p:nvGraphicFramePr>
        <p:xfrm>
          <a:off x="11079876" y="2299311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68977944-7CCA-7AFF-0DFB-2D5A33E0B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698377"/>
              </p:ext>
            </p:extLst>
          </p:nvPr>
        </p:nvGraphicFramePr>
        <p:xfrm>
          <a:off x="11079876" y="4528495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274E5CD-1BBF-FFAA-DCF7-E7D45B26807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117335" y="2614311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22F571C-5839-DBA9-A75E-97242E1ED009}"/>
              </a:ext>
            </a:extLst>
          </p:cNvPr>
          <p:cNvCxnSpPr>
            <a:cxnSpLocks/>
          </p:cNvCxnSpPr>
          <p:nvPr/>
        </p:nvCxnSpPr>
        <p:spPr>
          <a:xfrm>
            <a:off x="10117335" y="4814569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5F4956A9-ED41-B80E-3C4D-B2E1FA93B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31488"/>
              </p:ext>
            </p:extLst>
          </p:nvPr>
        </p:nvGraphicFramePr>
        <p:xfrm>
          <a:off x="8061065" y="1672358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B8CCA45-D0B2-01FF-9137-4DEB298EC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065" y="3560852"/>
            <a:ext cx="630000" cy="630000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5D61CF3-6E32-12A5-554A-EE1697C73396}"/>
              </a:ext>
            </a:extLst>
          </p:cNvPr>
          <p:cNvSpPr/>
          <p:nvPr/>
        </p:nvSpPr>
        <p:spPr>
          <a:xfrm>
            <a:off x="8391857" y="454363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E0488454-AF3C-939F-8639-B133D47056F5}"/>
              </a:ext>
            </a:extLst>
          </p:cNvPr>
          <p:cNvCxnSpPr>
            <a:cxnSpLocks/>
          </p:cNvCxnSpPr>
          <p:nvPr/>
        </p:nvCxnSpPr>
        <p:spPr>
          <a:xfrm>
            <a:off x="9020462" y="2796616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Таблица 47">
            <a:extLst>
              <a:ext uri="{FF2B5EF4-FFF2-40B4-BE49-F238E27FC236}">
                <a16:creationId xmlns:a16="http://schemas.microsoft.com/office/drawing/2014/main" id="{35E8027E-2062-7938-4971-90DF2C30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516551"/>
              </p:ext>
            </p:extLst>
          </p:nvPr>
        </p:nvGraphicFramePr>
        <p:xfrm>
          <a:off x="6964192" y="1854663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42793BB9-4513-659E-97C4-CDA38967C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192" y="3743157"/>
            <a:ext cx="630000" cy="630000"/>
          </a:xfrm>
          <a:prstGeom prst="rect">
            <a:avLst/>
          </a:prstGeom>
        </p:spPr>
      </p:pic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778290DD-B795-D009-51BF-F5B6808346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145207"/>
              </p:ext>
            </p:extLst>
          </p:nvPr>
        </p:nvGraphicFramePr>
        <p:xfrm>
          <a:off x="10153314" y="1826157"/>
          <a:ext cx="1917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18602"/>
                  </a:ext>
                </a:extLst>
              </a:tr>
            </a:tbl>
          </a:graphicData>
        </a:graphic>
      </p:graphicFrame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2DFC1EA-DBCF-3BC3-16FD-677DE1DD5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462" y="4535675"/>
            <a:ext cx="630001" cy="6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3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17" grpId="0"/>
      <p:bldP spid="6" grpId="0" animBg="1"/>
      <p:bldP spid="6" grpId="1" animBg="1"/>
      <p:bldP spid="6" grpId="2" animBg="1"/>
      <p:bldP spid="6" grpId="3" animBg="1"/>
      <p:bldP spid="6" grpId="4" animBg="1"/>
      <p:bldP spid="19" grpId="0" animBg="1"/>
      <p:bldP spid="19" grpId="1" animBg="1"/>
      <p:bldP spid="19" grpId="2" animBg="1"/>
      <p:bldP spid="19" grpId="3" animBg="1"/>
      <p:bldP spid="19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0" animBg="1"/>
      <p:bldP spid="21" grpId="1" animBg="1"/>
      <p:bldP spid="21" grpId="2" animBg="1"/>
      <p:bldP spid="21" grpId="3" animBg="1"/>
      <p:bldP spid="21" grpId="4" animBg="1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86" y="1266489"/>
                <a:ext cx="6527320" cy="19589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Дано: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содержащий данные о полях «Сапёра»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=25,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=50,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=1000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86" y="1266489"/>
                <a:ext cx="6527320" cy="1958970"/>
              </a:xfrm>
              <a:blipFill>
                <a:blip r:embed="rId2"/>
                <a:stretch>
                  <a:fillRect l="-747" t="-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F6B761E4-5BAE-90AF-B032-D7CFEAA280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352088"/>
                  </p:ext>
                </p:extLst>
              </p:nvPr>
            </p:nvGraphicFramePr>
            <p:xfrm>
              <a:off x="541909" y="3225459"/>
              <a:ext cx="7612218" cy="3549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90435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394937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общее количество мин на поле,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статусов клеток поля.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 истинных значений клеток поля.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𝑉𝑂𝐶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𝑆𝑉𝑂𝐶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={0, 1, 2, 3, 4, 5, 6, 7, 8,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«Новобранец»,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«Новичок»,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«Ветеран».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5022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F6B761E4-5BAE-90AF-B032-D7CFEAA280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352088"/>
                  </p:ext>
                </p:extLst>
              </p:nvPr>
            </p:nvGraphicFramePr>
            <p:xfrm>
              <a:off x="541909" y="3225459"/>
              <a:ext cx="7612218" cy="3549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90435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394937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общее количество мин на поле,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514" t="-172477" b="-280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514" t="-275000" b="-1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663934" r="-86194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«Новобранец»,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763934" r="-8619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«Новичок»,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863934" r="-8619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«Ветеран».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50224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Таблица 5">
            <a:extLst>
              <a:ext uri="{FF2B5EF4-FFF2-40B4-BE49-F238E27FC236}">
                <a16:creationId xmlns:a16="http://schemas.microsoft.com/office/drawing/2014/main" id="{47B39687-AF6C-369F-CF8B-F0486546E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889883"/>
              </p:ext>
            </p:extLst>
          </p:nvPr>
        </p:nvGraphicFramePr>
        <p:xfrm>
          <a:off x="-4270266" y="-2675370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68977944-7CCA-7AFF-0DFB-2D5A33E0B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822653"/>
              </p:ext>
            </p:extLst>
          </p:nvPr>
        </p:nvGraphicFramePr>
        <p:xfrm>
          <a:off x="-4270266" y="-446186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274E5CD-1BBF-FFAA-DCF7-E7D45B26807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-5232807" y="-2360370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22F571C-5839-DBA9-A75E-97242E1ED009}"/>
              </a:ext>
            </a:extLst>
          </p:cNvPr>
          <p:cNvCxnSpPr>
            <a:cxnSpLocks/>
          </p:cNvCxnSpPr>
          <p:nvPr/>
        </p:nvCxnSpPr>
        <p:spPr>
          <a:xfrm>
            <a:off x="-5232807" y="-160112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5F4956A9-ED41-B80E-3C4D-B2E1FA93B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34672"/>
              </p:ext>
            </p:extLst>
          </p:nvPr>
        </p:nvGraphicFramePr>
        <p:xfrm>
          <a:off x="-7289077" y="-3302323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B8CCA45-D0B2-01FF-9137-4DEB298EC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59077" y="-1413829"/>
            <a:ext cx="630000" cy="630000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5D61CF3-6E32-12A5-554A-EE1697C73396}"/>
              </a:ext>
            </a:extLst>
          </p:cNvPr>
          <p:cNvSpPr/>
          <p:nvPr/>
        </p:nvSpPr>
        <p:spPr>
          <a:xfrm>
            <a:off x="-6974077" y="-430274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E0488454-AF3C-939F-8639-B133D47056F5}"/>
              </a:ext>
            </a:extLst>
          </p:cNvPr>
          <p:cNvCxnSpPr>
            <a:cxnSpLocks/>
          </p:cNvCxnSpPr>
          <p:nvPr/>
        </p:nvCxnSpPr>
        <p:spPr>
          <a:xfrm>
            <a:off x="-5232807" y="2492707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Таблица 47">
            <a:extLst>
              <a:ext uri="{FF2B5EF4-FFF2-40B4-BE49-F238E27FC236}">
                <a16:creationId xmlns:a16="http://schemas.microsoft.com/office/drawing/2014/main" id="{35E8027E-2062-7938-4971-90DF2C30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553"/>
              </p:ext>
            </p:extLst>
          </p:nvPr>
        </p:nvGraphicFramePr>
        <p:xfrm>
          <a:off x="-7289077" y="1550754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42793BB9-4513-659E-97C4-CDA38967C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59077" y="3439248"/>
            <a:ext cx="630000" cy="630000"/>
          </a:xfrm>
          <a:prstGeom prst="rect">
            <a:avLst/>
          </a:prstGeom>
        </p:spPr>
      </p:pic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778290DD-B795-D009-51BF-F5B6808346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603903"/>
              </p:ext>
            </p:extLst>
          </p:nvPr>
        </p:nvGraphicFramePr>
        <p:xfrm>
          <a:off x="-4099955" y="1522248"/>
          <a:ext cx="1917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18602"/>
                  </a:ext>
                </a:extLst>
              </a:tr>
            </a:tbl>
          </a:graphicData>
        </a:graphic>
      </p:graphicFrame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D2FAF9C-CB9E-1CB7-FB70-E74890C9A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44079" y="-446187"/>
            <a:ext cx="630001" cy="630001"/>
          </a:xfrm>
          <a:prstGeom prst="rect">
            <a:avLst/>
          </a:prstGeom>
        </p:spPr>
      </p:pic>
      <p:graphicFrame>
        <p:nvGraphicFramePr>
          <p:cNvPr id="61" name="Таблица 5">
            <a:extLst>
              <a:ext uri="{FF2B5EF4-FFF2-40B4-BE49-F238E27FC236}">
                <a16:creationId xmlns:a16="http://schemas.microsoft.com/office/drawing/2014/main" id="{3376948A-0FCF-8C99-9983-00AEA6F801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392834"/>
              </p:ext>
            </p:extLst>
          </p:nvPr>
        </p:nvGraphicFramePr>
        <p:xfrm>
          <a:off x="712488" y="-37411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459B1B6B-ECB6-4C48-D8AB-96CD03147DFD}"/>
              </a:ext>
            </a:extLst>
          </p:cNvPr>
          <p:cNvCxnSpPr>
            <a:cxnSpLocks/>
          </p:cNvCxnSpPr>
          <p:nvPr/>
        </p:nvCxnSpPr>
        <p:spPr>
          <a:xfrm>
            <a:off x="1397117" y="-3741104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EF5CC14B-9FA0-F645-0F9E-F225AFEEDDA9}"/>
              </a:ext>
            </a:extLst>
          </p:cNvPr>
          <p:cNvCxnSpPr>
            <a:cxnSpLocks/>
          </p:cNvCxnSpPr>
          <p:nvPr/>
        </p:nvCxnSpPr>
        <p:spPr>
          <a:xfrm>
            <a:off x="712488" y="-3060455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бъект 2">
            <a:extLst>
              <a:ext uri="{FF2B5EF4-FFF2-40B4-BE49-F238E27FC236}">
                <a16:creationId xmlns:a16="http://schemas.microsoft.com/office/drawing/2014/main" id="{CF770F23-FCB1-C8D7-5E2F-2DF73CB46383}"/>
              </a:ext>
            </a:extLst>
          </p:cNvPr>
          <p:cNvSpPr txBox="1">
            <a:spLocks/>
          </p:cNvSpPr>
          <p:nvPr/>
        </p:nvSpPr>
        <p:spPr>
          <a:xfrm>
            <a:off x="2876144" y="-4349825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F4E11786-28DF-8F77-6764-0796270DD08D}"/>
              </a:ext>
            </a:extLst>
          </p:cNvPr>
          <p:cNvSpPr txBox="1">
            <a:spLocks/>
          </p:cNvSpPr>
          <p:nvPr/>
        </p:nvSpPr>
        <p:spPr>
          <a:xfrm>
            <a:off x="141514" y="-163078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Объект 2">
            <a:extLst>
              <a:ext uri="{FF2B5EF4-FFF2-40B4-BE49-F238E27FC236}">
                <a16:creationId xmlns:a16="http://schemas.microsoft.com/office/drawing/2014/main" id="{7DB6D052-2F75-AB4F-A520-811829DB242C}"/>
              </a:ext>
            </a:extLst>
          </p:cNvPr>
          <p:cNvSpPr txBox="1">
            <a:spLocks/>
          </p:cNvSpPr>
          <p:nvPr/>
        </p:nvSpPr>
        <p:spPr>
          <a:xfrm>
            <a:off x="1281012" y="-1139325"/>
            <a:ext cx="1946068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 = 3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C801A731-403D-A7F6-B39C-B0EF8F0DE729}"/>
              </a:ext>
            </a:extLst>
          </p:cNvPr>
          <p:cNvSpPr/>
          <p:nvPr/>
        </p:nvSpPr>
        <p:spPr>
          <a:xfrm>
            <a:off x="1342489" y="-3111104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E330CE31-C957-8847-E1A5-BFE92B02B7CF}"/>
              </a:ext>
            </a:extLst>
          </p:cNvPr>
          <p:cNvSpPr/>
          <p:nvPr/>
        </p:nvSpPr>
        <p:spPr>
          <a:xfrm>
            <a:off x="1342489" y="-248347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5FE0921C-AA11-D7C8-EFF9-7C9A9F87BEA7}"/>
              </a:ext>
            </a:extLst>
          </p:cNvPr>
          <p:cNvSpPr/>
          <p:nvPr/>
        </p:nvSpPr>
        <p:spPr>
          <a:xfrm>
            <a:off x="1342489" y="-185584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D52224C2-D498-73E6-106F-EDD83B83B460}"/>
              </a:ext>
            </a:extLst>
          </p:cNvPr>
          <p:cNvSpPr/>
          <p:nvPr/>
        </p:nvSpPr>
        <p:spPr>
          <a:xfrm>
            <a:off x="1972488" y="-185584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8" name="Таблица 5">
            <a:extLst>
              <a:ext uri="{FF2B5EF4-FFF2-40B4-BE49-F238E27FC236}">
                <a16:creationId xmlns:a16="http://schemas.microsoft.com/office/drawing/2014/main" id="{62D56EB2-7705-326E-2798-FFB05884FC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774010"/>
              </p:ext>
            </p:extLst>
          </p:nvPr>
        </p:nvGraphicFramePr>
        <p:xfrm>
          <a:off x="15494643" y="-335944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84" name="Таблица 83">
            <a:extLst>
              <a:ext uri="{FF2B5EF4-FFF2-40B4-BE49-F238E27FC236}">
                <a16:creationId xmlns:a16="http://schemas.microsoft.com/office/drawing/2014/main" id="{19081B80-B6E9-94B4-BE45-9AB119A6B5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351571"/>
              </p:ext>
            </p:extLst>
          </p:nvPr>
        </p:nvGraphicFramePr>
        <p:xfrm>
          <a:off x="15453235" y="-158791"/>
          <a:ext cx="2556000" cy="191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86" name="Объект 2">
            <a:extLst>
              <a:ext uri="{FF2B5EF4-FFF2-40B4-BE49-F238E27FC236}">
                <a16:creationId xmlns:a16="http://schemas.microsoft.com/office/drawing/2014/main" id="{A86D6375-469F-2F58-53B1-1CC930C85D8A}"/>
              </a:ext>
            </a:extLst>
          </p:cNvPr>
          <p:cNvSpPr txBox="1">
            <a:spLocks/>
          </p:cNvSpPr>
          <p:nvPr/>
        </p:nvSpPr>
        <p:spPr>
          <a:xfrm>
            <a:off x="14521633" y="583449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D1E02894-4218-6CD6-E381-0336135EEFEC}"/>
              </a:ext>
            </a:extLst>
          </p:cNvPr>
          <p:cNvSpPr/>
          <p:nvPr/>
        </p:nvSpPr>
        <p:spPr>
          <a:xfrm>
            <a:off x="16124644" y="-272944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F6FA1F33-DC97-9DB6-1416-E316EF3730EE}"/>
              </a:ext>
            </a:extLst>
          </p:cNvPr>
          <p:cNvSpPr/>
          <p:nvPr/>
        </p:nvSpPr>
        <p:spPr>
          <a:xfrm>
            <a:off x="16124644" y="-2101811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696EC2BB-EEE2-ECFF-322C-5FB5C0577863}"/>
              </a:ext>
            </a:extLst>
          </p:cNvPr>
          <p:cNvSpPr/>
          <p:nvPr/>
        </p:nvSpPr>
        <p:spPr>
          <a:xfrm>
            <a:off x="16124644" y="-147418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777486A1-A584-71CA-F824-119587E1C38E}"/>
              </a:ext>
            </a:extLst>
          </p:cNvPr>
          <p:cNvSpPr/>
          <p:nvPr/>
        </p:nvSpPr>
        <p:spPr>
          <a:xfrm>
            <a:off x="16754643" y="-147418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2" name="Таблица 5">
            <a:extLst>
              <a:ext uri="{FF2B5EF4-FFF2-40B4-BE49-F238E27FC236}">
                <a16:creationId xmlns:a16="http://schemas.microsoft.com/office/drawing/2014/main" id="{A928960D-ADD6-18A5-ABBE-2CA3EA8B74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515183"/>
              </p:ext>
            </p:extLst>
          </p:nvPr>
        </p:nvGraphicFramePr>
        <p:xfrm>
          <a:off x="15453235" y="2438858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97" name="Таблица 96">
            <a:extLst>
              <a:ext uri="{FF2B5EF4-FFF2-40B4-BE49-F238E27FC236}">
                <a16:creationId xmlns:a16="http://schemas.microsoft.com/office/drawing/2014/main" id="{18B24EA0-0BD7-E668-B97C-E286BFF51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882605"/>
              </p:ext>
            </p:extLst>
          </p:nvPr>
        </p:nvGraphicFramePr>
        <p:xfrm>
          <a:off x="15411827" y="5639507"/>
          <a:ext cx="2556000" cy="191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98" name="Таблица 97">
            <a:extLst>
              <a:ext uri="{FF2B5EF4-FFF2-40B4-BE49-F238E27FC236}">
                <a16:creationId xmlns:a16="http://schemas.microsoft.com/office/drawing/2014/main" id="{D414541A-8084-0057-AE68-5EDFD00BF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55999"/>
              </p:ext>
            </p:extLst>
          </p:nvPr>
        </p:nvGraphicFramePr>
        <p:xfrm>
          <a:off x="15411827" y="5627580"/>
          <a:ext cx="2556000" cy="191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100" name="Объект 2">
            <a:extLst>
              <a:ext uri="{FF2B5EF4-FFF2-40B4-BE49-F238E27FC236}">
                <a16:creationId xmlns:a16="http://schemas.microsoft.com/office/drawing/2014/main" id="{558FEEA5-0E6C-E6E3-9BA4-B4C9642A9C5B}"/>
              </a:ext>
            </a:extLst>
          </p:cNvPr>
          <p:cNvSpPr txBox="1">
            <a:spLocks/>
          </p:cNvSpPr>
          <p:nvPr/>
        </p:nvSpPr>
        <p:spPr>
          <a:xfrm>
            <a:off x="14438793" y="640217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6A55FD78-9211-249A-85CE-D159428C0E0F}"/>
              </a:ext>
            </a:extLst>
          </p:cNvPr>
          <p:cNvSpPr/>
          <p:nvPr/>
        </p:nvSpPr>
        <p:spPr>
          <a:xfrm>
            <a:off x="16083236" y="306885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0DDD1BA2-9F06-152F-F511-1454A1233C84}"/>
              </a:ext>
            </a:extLst>
          </p:cNvPr>
          <p:cNvSpPr/>
          <p:nvPr/>
        </p:nvSpPr>
        <p:spPr>
          <a:xfrm>
            <a:off x="16083236" y="369648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D0F2940D-68A9-71C1-DEBD-081C49CFEEA2}"/>
              </a:ext>
            </a:extLst>
          </p:cNvPr>
          <p:cNvSpPr/>
          <p:nvPr/>
        </p:nvSpPr>
        <p:spPr>
          <a:xfrm>
            <a:off x="16083236" y="4324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04F2705C-6E49-B1A1-6477-610A8BE76446}"/>
              </a:ext>
            </a:extLst>
          </p:cNvPr>
          <p:cNvSpPr/>
          <p:nvPr/>
        </p:nvSpPr>
        <p:spPr>
          <a:xfrm>
            <a:off x="16713235" y="4324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10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64" grpId="0"/>
      <p:bldP spid="64" grpId="1"/>
      <p:bldP spid="65" grpId="0"/>
      <p:bldP spid="65" grpId="1"/>
      <p:bldP spid="66" grpId="0"/>
      <p:bldP spid="66" grpId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86" grpId="0"/>
      <p:bldP spid="86" grpId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100" grpId="0"/>
      <p:bldP spid="101" grpId="0" animBg="1"/>
      <p:bldP spid="102" grpId="0" animBg="1"/>
      <p:bldP spid="103" grpId="0" animBg="1"/>
      <p:bldP spid="1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61F533-B7E4-899F-81A4-BD2E7277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6A09620-C276-9E6F-5EFA-12A641D7E4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352222"/>
              </p:ext>
            </p:extLst>
          </p:nvPr>
        </p:nvGraphicFramePr>
        <p:xfrm>
          <a:off x="9951064" y="1262135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5A93926-AEF4-33F9-2900-7EE87B9FDE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565742"/>
              </p:ext>
            </p:extLst>
          </p:nvPr>
        </p:nvGraphicFramePr>
        <p:xfrm>
          <a:off x="9951064" y="3491319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0795FC1-D4A2-9F63-3425-7C5456CC84E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988523" y="1577135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5D6CDB5-6737-8835-D472-CC1903F44776}"/>
              </a:ext>
            </a:extLst>
          </p:cNvPr>
          <p:cNvCxnSpPr>
            <a:cxnSpLocks/>
          </p:cNvCxnSpPr>
          <p:nvPr/>
        </p:nvCxnSpPr>
        <p:spPr>
          <a:xfrm>
            <a:off x="8988523" y="3777393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B4FFD857-7C02-C847-B57F-0FE820AD2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15655"/>
              </p:ext>
            </p:extLst>
          </p:nvPr>
        </p:nvGraphicFramePr>
        <p:xfrm>
          <a:off x="6932253" y="635182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B56BEF4-28F0-462B-383F-0E2E0AD9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253" y="2523676"/>
            <a:ext cx="630000" cy="630000"/>
          </a:xfrm>
          <a:prstGeom prst="rect">
            <a:avLst/>
          </a:prstGeom>
        </p:spPr>
      </p:pic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EB71D56B-9FE7-5346-5012-CA0537E3AF96}"/>
              </a:ext>
            </a:extLst>
          </p:cNvPr>
          <p:cNvSpPr/>
          <p:nvPr/>
        </p:nvSpPr>
        <p:spPr>
          <a:xfrm>
            <a:off x="7247253" y="3507231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98856F2-7B09-DEC6-5F6C-B7143967C547}"/>
              </a:ext>
            </a:extLst>
          </p:cNvPr>
          <p:cNvCxnSpPr>
            <a:cxnSpLocks/>
          </p:cNvCxnSpPr>
          <p:nvPr/>
        </p:nvCxnSpPr>
        <p:spPr>
          <a:xfrm>
            <a:off x="2722206" y="2820012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289FD4DA-F6BD-2928-CAFB-FD8180756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42031"/>
              </p:ext>
            </p:extLst>
          </p:nvPr>
        </p:nvGraphicFramePr>
        <p:xfrm>
          <a:off x="665936" y="187805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C8F070BB-5E6E-420F-DF6F-D6CD224B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36" y="3766553"/>
            <a:ext cx="630000" cy="630000"/>
          </a:xfrm>
          <a:prstGeom prst="rect">
            <a:avLst/>
          </a:prstGeom>
        </p:spPr>
      </p:pic>
      <p:graphicFrame>
        <p:nvGraphicFramePr>
          <p:cNvPr id="42" name="Таблица 41">
            <a:extLst>
              <a:ext uri="{FF2B5EF4-FFF2-40B4-BE49-F238E27FC236}">
                <a16:creationId xmlns:a16="http://schemas.microsoft.com/office/drawing/2014/main" id="{7A3E2C4C-8F2A-1236-3E5C-130DA7695E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65242"/>
              </p:ext>
            </p:extLst>
          </p:nvPr>
        </p:nvGraphicFramePr>
        <p:xfrm>
          <a:off x="3855058" y="1849553"/>
          <a:ext cx="1917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18602"/>
                  </a:ext>
                </a:extLst>
              </a:tr>
            </a:tbl>
          </a:graphicData>
        </a:graphic>
      </p:graphicFrame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EA34C31-88F4-6260-57CC-6955EE49F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253" y="3491318"/>
            <a:ext cx="630001" cy="6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3906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5028</TotalTime>
  <Words>3215</Words>
  <Application>Microsoft Office PowerPoint</Application>
  <PresentationFormat>Широкоэкранный</PresentationFormat>
  <Paragraphs>1097</Paragraphs>
  <Slides>28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Актуальность рассматриваемой задачи</vt:lpstr>
      <vt:lpstr>Актуальность</vt:lpstr>
      <vt:lpstr>Предпосылки к проведению данной работы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Математическая постановка задачи</vt:lpstr>
      <vt:lpstr>Презентация PowerPoint</vt:lpstr>
      <vt:lpstr>Математическая постановка задачи</vt:lpstr>
      <vt:lpstr>Используемый математический аппарат</vt:lpstr>
      <vt:lpstr>Презентация PowerPoint</vt:lpstr>
      <vt:lpstr>Используемый математический аппарат</vt:lpstr>
      <vt:lpstr>Используемый математический аппарат</vt:lpstr>
      <vt:lpstr>Свойства системы уравнений</vt:lpstr>
      <vt:lpstr>Презентация PowerPoint</vt:lpstr>
      <vt:lpstr>Метод 1 Однозначное определение значений в соседних клетках</vt:lpstr>
      <vt:lpstr>Метод 2 Разность уравнений</vt:lpstr>
      <vt:lpstr>Метод 3 Разность уравнений с учётом общего количества мин</vt:lpstr>
      <vt:lpstr>Метод 4 Проверка гипотез</vt:lpstr>
      <vt:lpstr>Очерёдность применения методов</vt:lpstr>
      <vt:lpstr>Сбор и применение схем</vt:lpstr>
      <vt:lpstr>Сбор и применение схем</vt:lpstr>
      <vt:lpstr>Результаты</vt:lpstr>
      <vt:lpstr>Результаты</vt:lpstr>
      <vt:lpstr>Выводы</vt:lpstr>
      <vt:lpstr>Спасибо за внимание!</vt:lpstr>
      <vt:lpstr>Используемые средства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239</cp:revision>
  <dcterms:created xsi:type="dcterms:W3CDTF">2022-05-01T18:29:55Z</dcterms:created>
  <dcterms:modified xsi:type="dcterms:W3CDTF">2022-06-01T20:29:07Z</dcterms:modified>
</cp:coreProperties>
</file>