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9"/>
  </p:notesMasterIdLst>
  <p:sldIdLst>
    <p:sldId id="282" r:id="rId2"/>
    <p:sldId id="260" r:id="rId3"/>
    <p:sldId id="292" r:id="rId4"/>
    <p:sldId id="261" r:id="rId5"/>
    <p:sldId id="262" r:id="rId6"/>
    <p:sldId id="291" r:id="rId7"/>
    <p:sldId id="289" r:id="rId8"/>
    <p:sldId id="263" r:id="rId9"/>
    <p:sldId id="283" r:id="rId10"/>
    <p:sldId id="268" r:id="rId11"/>
    <p:sldId id="269" r:id="rId12"/>
    <p:sldId id="265" r:id="rId13"/>
    <p:sldId id="266" r:id="rId14"/>
    <p:sldId id="270" r:id="rId15"/>
    <p:sldId id="271" r:id="rId16"/>
    <p:sldId id="295" r:id="rId17"/>
    <p:sldId id="296" r:id="rId18"/>
    <p:sldId id="281" r:id="rId19"/>
    <p:sldId id="277" r:id="rId20"/>
    <p:sldId id="294" r:id="rId21"/>
    <p:sldId id="288" r:id="rId22"/>
    <p:sldId id="297" r:id="rId23"/>
    <p:sldId id="275" r:id="rId24"/>
    <p:sldId id="287" r:id="rId25"/>
    <p:sldId id="276" r:id="rId26"/>
    <p:sldId id="274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3399FF"/>
    <a:srgbClr val="CC0000"/>
    <a:srgbClr val="0000CC"/>
    <a:srgbClr val="6699FF"/>
    <a:srgbClr val="F5CBA0"/>
    <a:srgbClr val="9106C2"/>
    <a:srgbClr val="F0A6E5"/>
    <a:srgbClr val="C75FFB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947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8112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90516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50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4210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256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3708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122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89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9418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4394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02.06.2022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08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02.06.2022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732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02.06.2022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519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7493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93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405" y="0"/>
            <a:ext cx="2244595" cy="9394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8207" cy="15696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869" y="2466625"/>
            <a:ext cx="10557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и программное обеспечение для решения каузально-логических игр с использованием технологий самообучения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09103" y="5024233"/>
            <a:ext cx="7513637" cy="115109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Учащийся: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Новицкий Д.А.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Группа:       МПИ-20-4-2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Руководитель: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доц., к.т.н. </a:t>
            </a:r>
            <a:r>
              <a:rPr kumimoji="0" lang="ru-RU" alt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Кожаринов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А.С.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175" y="124460"/>
            <a:ext cx="8436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ФЕДЕРАЛЬНОЕ ГОСУДАРСТВЕННОЕ АВТОНОМНОЕ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«НАЦИОНАЛЬНЫЙ ИССЛЕДОВАТЕЛЬСКИЙ ТЕХНОЛОГИЧЕСКИЙ УНИВЕРСИТЕТ «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МИСиС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A5ED6-4D66-563B-A300-C7692DE5F021}"/>
              </a:ext>
            </a:extLst>
          </p:cNvPr>
          <p:cNvSpPr txBox="1"/>
          <p:nvPr/>
        </p:nvSpPr>
        <p:spPr>
          <a:xfrm>
            <a:off x="3456944" y="1912628"/>
            <a:ext cx="527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5C6F2-F456-1905-2929-4C37A0908ECB}"/>
              </a:ext>
            </a:extLst>
          </p:cNvPr>
          <p:cNvSpPr txBox="1"/>
          <p:nvPr/>
        </p:nvSpPr>
        <p:spPr>
          <a:xfrm>
            <a:off x="3068825" y="4036285"/>
            <a:ext cx="60543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ru-RU"/>
            </a:defPPr>
            <a:lvl1pPr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09.04.03 Прикладная информатика</a:t>
            </a:r>
          </a:p>
        </p:txBody>
      </p:sp>
    </p:spTree>
    <p:extLst>
      <p:ext uri="{BB962C8B-B14F-4D97-AF65-F5344CB8AC3E}">
        <p14:creationId xmlns:p14="http://schemas.microsoft.com/office/powerpoint/2010/main" val="6346806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B456D-7F25-822F-2130-6D826BE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81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Введём равенство для вычисления общего количества мин на поле: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 учётом замены неизвестных значений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данное равенство можно переписать в виде уравнения: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Таким образом, можно записать итоговую систему уравнений: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  <a:blipFill>
                <a:blip r:embed="rId2"/>
                <a:stretch>
                  <a:fillRect l="-391" t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779D1-CA1B-CFE0-8FDC-AA4D0B0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090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8A5A1-918F-52B7-8508-A05977E5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системы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Дискретная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принимают дискретные значения);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принимает только значения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1);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(матрицы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разряжены);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Зависимая (нельзя вычислить значение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напрямую);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Размер системы: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>
                  <a:lnSpc>
                    <a:spcPct val="114000"/>
                  </a:lnSpc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Детерминированная (имеет единственное решение):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Aft>
                    <a:spcPts val="120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те уравнения, для которых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  <a:blipFill>
                <a:blip r:embed="rId2"/>
                <a:stretch>
                  <a:fillRect l="-739" t="-458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5F658-A615-77C9-FF00-5BC13AA0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525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A320F-04B1-5585-5894-A9CB3A2A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369"/>
            <a:ext cx="10138669" cy="12328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1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Однозначное определение значений в соседних клетках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5415" y="1909647"/>
                <a:ext cx="6796585" cy="371322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клетки с координатами (2, 2)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верно следующее уравнение: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числу в клетке с координатами (2, 2)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415" y="1909647"/>
                <a:ext cx="6796585" cy="3713229"/>
              </a:xfrm>
              <a:blipFill>
                <a:blip r:embed="rId2"/>
                <a:stretch>
                  <a:fillRect l="-628" r="-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576D-53FD-7D54-44E7-08DD5D5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9390E51-3229-BE5C-2C9F-48E4A513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12784"/>
              </p:ext>
            </p:extLst>
          </p:nvPr>
        </p:nvGraphicFramePr>
        <p:xfrm>
          <a:off x="156148" y="216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7B50E7-1DD9-C517-D74E-F78C11542213}"/>
              </a:ext>
            </a:extLst>
          </p:cNvPr>
          <p:cNvSpPr/>
          <p:nvPr/>
        </p:nvSpPr>
        <p:spPr>
          <a:xfrm>
            <a:off x="786148" y="3429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33566D3-F488-2DED-420C-1F5398FC2BA3}"/>
              </a:ext>
            </a:extLst>
          </p:cNvPr>
          <p:cNvSpPr/>
          <p:nvPr/>
        </p:nvSpPr>
        <p:spPr>
          <a:xfrm>
            <a:off x="786148" y="4059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D3FE4C9-9342-E0DE-0DB1-11307A6FB0F2}"/>
              </a:ext>
            </a:extLst>
          </p:cNvPr>
          <p:cNvSpPr/>
          <p:nvPr/>
        </p:nvSpPr>
        <p:spPr>
          <a:xfrm>
            <a:off x="1416148" y="4059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BA6CFE81-7DB9-EDF0-B638-274D205349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1813571"/>
                  </p:ext>
                </p:extLst>
              </p:nvPr>
            </p:nvGraphicFramePr>
            <p:xfrm>
              <a:off x="2918754" y="1924665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BA6CFE81-7DB9-EDF0-B638-274D205349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1813571"/>
                  </p:ext>
                </p:extLst>
              </p:nvPr>
            </p:nvGraphicFramePr>
            <p:xfrm>
              <a:off x="2918754" y="1924665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31122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20808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41" t="-806" r="-1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1905" t="-806" r="-2857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BA8A940E-E9A7-AB60-786F-8B2EF4C423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9779" y="5861123"/>
                <a:ext cx="8412442" cy="8255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находится мина,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отсутствует мина,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BA8A940E-E9A7-AB60-786F-8B2EF4C42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79" y="5861123"/>
                <a:ext cx="8412442" cy="825508"/>
              </a:xfrm>
              <a:prstGeom prst="rect">
                <a:avLst/>
              </a:prstGeom>
              <a:blipFill>
                <a:blip r:embed="rId4"/>
                <a:stretch>
                  <a:fillRect l="-580" t="-36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59749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4553-F9B0-CCE0-87ED-DAB320C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5407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2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30480-C14E-8FBD-D7ED-3737C2C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838" y="1288200"/>
                <a:ext cx="5927162" cy="54643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клеток с координатами (2, 3) и с координатами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(3, 3)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Вычтем второе уравнение из первого: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метод 1: в</a:t>
                </a: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в клетках с координатами (3, 3) и (2, 3)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838" y="1288200"/>
                <a:ext cx="5927162" cy="5464393"/>
              </a:xfrm>
              <a:prstGeom prst="rect">
                <a:avLst/>
              </a:prstGeom>
              <a:blipFill>
                <a:blip r:embed="rId2"/>
                <a:stretch>
                  <a:fillRect l="-926" r="-7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B79A86D1-DF67-EDC2-1EB5-CB8A9857F9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8377324"/>
                  </p:ext>
                </p:extLst>
              </p:nvPr>
            </p:nvGraphicFramePr>
            <p:xfrm>
              <a:off x="3831517" y="2044602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B79A86D1-DF67-EDC2-1EB5-CB8A9857F9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8377324"/>
                  </p:ext>
                </p:extLst>
              </p:nvPr>
            </p:nvGraphicFramePr>
            <p:xfrm>
              <a:off x="3831517" y="2044602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3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20707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41" t="-806" r="-10918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1905" t="-806" r="-1905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1DA3590D-2C2C-5474-864F-95F50D6FA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90302"/>
              </p:ext>
            </p:extLst>
          </p:nvPr>
        </p:nvGraphicFramePr>
        <p:xfrm>
          <a:off x="-49046" y="2151116"/>
          <a:ext cx="3780000" cy="31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7304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7D9130-7B7C-4629-84DA-758EF6CD59D2}"/>
              </a:ext>
            </a:extLst>
          </p:cNvPr>
          <p:cNvSpPr/>
          <p:nvPr/>
        </p:nvSpPr>
        <p:spPr>
          <a:xfrm>
            <a:off x="58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C9E4F67-0C80-DC9E-983E-9DBD2826217C}"/>
              </a:ext>
            </a:extLst>
          </p:cNvPr>
          <p:cNvSpPr/>
          <p:nvPr/>
        </p:nvSpPr>
        <p:spPr>
          <a:xfrm>
            <a:off x="121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9B1D1D4-2CCA-2217-F44C-41B96BF6C9E8}"/>
              </a:ext>
            </a:extLst>
          </p:cNvPr>
          <p:cNvSpPr/>
          <p:nvPr/>
        </p:nvSpPr>
        <p:spPr>
          <a:xfrm>
            <a:off x="310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863AA2C-55BE-433B-7F79-7FF909744CBB}"/>
              </a:ext>
            </a:extLst>
          </p:cNvPr>
          <p:cNvSpPr/>
          <p:nvPr/>
        </p:nvSpPr>
        <p:spPr>
          <a:xfrm>
            <a:off x="247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D6E553D-71FC-84E4-6396-1E356666CBAF}"/>
              </a:ext>
            </a:extLst>
          </p:cNvPr>
          <p:cNvSpPr/>
          <p:nvPr/>
        </p:nvSpPr>
        <p:spPr>
          <a:xfrm>
            <a:off x="58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ED57447-E265-BEAF-6E27-94C30FBE611A}"/>
              </a:ext>
            </a:extLst>
          </p:cNvPr>
          <p:cNvSpPr/>
          <p:nvPr/>
        </p:nvSpPr>
        <p:spPr>
          <a:xfrm>
            <a:off x="121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69BA052-6FD9-21CF-3A48-BDA6BC170A81}"/>
              </a:ext>
            </a:extLst>
          </p:cNvPr>
          <p:cNvSpPr/>
          <p:nvPr/>
        </p:nvSpPr>
        <p:spPr>
          <a:xfrm>
            <a:off x="310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4AAF803-6989-6D0D-FA23-E6EEC83DE91D}"/>
              </a:ext>
            </a:extLst>
          </p:cNvPr>
          <p:cNvSpPr/>
          <p:nvPr/>
        </p:nvSpPr>
        <p:spPr>
          <a:xfrm>
            <a:off x="184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AA92FF0-2362-B3B9-8F96-2B4AC1428A00}"/>
              </a:ext>
            </a:extLst>
          </p:cNvPr>
          <p:cNvSpPr/>
          <p:nvPr/>
        </p:nvSpPr>
        <p:spPr>
          <a:xfrm>
            <a:off x="247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9306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учётом общего количества мин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4449" y="1259970"/>
                <a:ext cx="6607551" cy="54506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клетки с координатами (2, 3) и для всех закрытых клеток поля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Вычтем первое уравнение из второго: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метод 1: в</a:t>
                </a: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общего количества мин на поле и значения в клетке с координатами (3, 3)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449" y="1259970"/>
                <a:ext cx="6607551" cy="5450693"/>
              </a:xfrm>
              <a:prstGeom prst="rect">
                <a:avLst/>
              </a:prstGeom>
              <a:blipFill>
                <a:blip r:embed="rId2"/>
                <a:stretch>
                  <a:fillRect l="-646" r="-1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EDD8B75C-9E03-673A-9CE9-EAA1D952B17D}"/>
              </a:ext>
            </a:extLst>
          </p:cNvPr>
          <p:cNvSpPr txBox="1">
            <a:spLocks/>
          </p:cNvSpPr>
          <p:nvPr/>
        </p:nvSpPr>
        <p:spPr>
          <a:xfrm>
            <a:off x="862262" y="4969611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E40EE8C9-775C-0321-E942-BBA2DCAF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24997"/>
              </p:ext>
            </p:extLst>
          </p:nvPr>
        </p:nvGraphicFramePr>
        <p:xfrm>
          <a:off x="-99648" y="237371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A03B572-FB28-B29E-AB6E-5FE9D7CB7750}"/>
              </a:ext>
            </a:extLst>
          </p:cNvPr>
          <p:cNvSpPr/>
          <p:nvPr/>
        </p:nvSpPr>
        <p:spPr>
          <a:xfrm>
            <a:off x="530352" y="363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C6FD879-9E39-7F53-D4D3-75D0B89AF2A8}"/>
              </a:ext>
            </a:extLst>
          </p:cNvPr>
          <p:cNvSpPr/>
          <p:nvPr/>
        </p:nvSpPr>
        <p:spPr>
          <a:xfrm>
            <a:off x="53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C2E2669-BD2F-2423-225C-D8360FFFF8D6}"/>
              </a:ext>
            </a:extLst>
          </p:cNvPr>
          <p:cNvSpPr/>
          <p:nvPr/>
        </p:nvSpPr>
        <p:spPr>
          <a:xfrm>
            <a:off x="116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8A311C1-30D5-FAC9-361C-5FC545B9CD0A}"/>
              </a:ext>
            </a:extLst>
          </p:cNvPr>
          <p:cNvSpPr/>
          <p:nvPr/>
        </p:nvSpPr>
        <p:spPr>
          <a:xfrm>
            <a:off x="530352" y="301962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3C2B65-D1ED-F1AD-1B1C-5044D9022759}"/>
              </a:ext>
            </a:extLst>
          </p:cNvPr>
          <p:cNvSpPr/>
          <p:nvPr/>
        </p:nvSpPr>
        <p:spPr>
          <a:xfrm>
            <a:off x="1160352" y="363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43702DA-9F97-7D4A-E840-8ACACDB02CBC}"/>
              </a:ext>
            </a:extLst>
          </p:cNvPr>
          <p:cNvSpPr/>
          <p:nvPr/>
        </p:nvSpPr>
        <p:spPr>
          <a:xfrm>
            <a:off x="1160352" y="301962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9D394E1-205F-833C-C9C4-577004C02018}"/>
              </a:ext>
            </a:extLst>
          </p:cNvPr>
          <p:cNvSpPr/>
          <p:nvPr/>
        </p:nvSpPr>
        <p:spPr>
          <a:xfrm>
            <a:off x="179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93FCBDC-E737-9A24-BE84-245FA9BA55F6}"/>
              </a:ext>
            </a:extLst>
          </p:cNvPr>
          <p:cNvSpPr/>
          <p:nvPr/>
        </p:nvSpPr>
        <p:spPr>
          <a:xfrm>
            <a:off x="242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634A9610-88BD-FE6E-3845-6336000A3A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1932725"/>
                  </p:ext>
                </p:extLst>
              </p:nvPr>
            </p:nvGraphicFramePr>
            <p:xfrm>
              <a:off x="3151128" y="2058221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634A9610-88BD-FE6E-3845-6336000A3A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1932725"/>
                  </p:ext>
                </p:extLst>
              </p:nvPr>
            </p:nvGraphicFramePr>
            <p:xfrm>
              <a:off x="3151128" y="2058221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" t="-806" r="-30707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41" t="-806" r="-2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806" r="-10808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2857" t="-806" r="-1905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235563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4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3698" y="1428227"/>
                <a:ext cx="8098302" cy="528243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клеток с координатами (2, 2) и с координатами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(2, 1)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(3, 3) находится мина, то есть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 уравнение 1 записывается в следующем виде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+1=1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метод 1: выполним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в клетках с координатами (2, 2) и (2, 1)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Однако, исходя из второго исходного уравнения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предположение неверное.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3698" y="1428227"/>
                <a:ext cx="8098302" cy="5282436"/>
              </a:xfrm>
              <a:blipFill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2CDAE4B0-D35F-C4E9-924C-447ED2C17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0069"/>
              </p:ext>
            </p:extLst>
          </p:nvPr>
        </p:nvGraphicFramePr>
        <p:xfrm>
          <a:off x="164183" y="1152907"/>
          <a:ext cx="378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9C41713-A0C1-B600-72D7-4BD79B0078C2}"/>
              </a:ext>
            </a:extLst>
          </p:cNvPr>
          <p:cNvSpPr/>
          <p:nvPr/>
        </p:nvSpPr>
        <p:spPr>
          <a:xfrm>
            <a:off x="79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F74B30-1367-BD32-93FD-7A29EEDBEF31}"/>
              </a:ext>
            </a:extLst>
          </p:cNvPr>
          <p:cNvSpPr/>
          <p:nvPr/>
        </p:nvSpPr>
        <p:spPr>
          <a:xfrm>
            <a:off x="142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9D558D-8103-20A2-8B88-9FFCA7EEF3B8}"/>
              </a:ext>
            </a:extLst>
          </p:cNvPr>
          <p:cNvSpPr/>
          <p:nvPr/>
        </p:nvSpPr>
        <p:spPr>
          <a:xfrm>
            <a:off x="331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2EC5F88-4872-FB80-00BF-F39B80C2DFFC}"/>
              </a:ext>
            </a:extLst>
          </p:cNvPr>
          <p:cNvSpPr/>
          <p:nvPr/>
        </p:nvSpPr>
        <p:spPr>
          <a:xfrm>
            <a:off x="205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FA8CD18-5ECF-13CE-780E-567083C7AB8F}"/>
              </a:ext>
            </a:extLst>
          </p:cNvPr>
          <p:cNvSpPr/>
          <p:nvPr/>
        </p:nvSpPr>
        <p:spPr>
          <a:xfrm>
            <a:off x="268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EB764A12-727D-4C35-84C7-CC3F19D3F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497717"/>
                  </p:ext>
                </p:extLst>
              </p:nvPr>
            </p:nvGraphicFramePr>
            <p:xfrm>
              <a:off x="1451576" y="4038032"/>
              <a:ext cx="1835214" cy="22201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3990780652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720015495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212802864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781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206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33428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2941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82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EB764A12-727D-4C35-84C7-CC3F19D3F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497717"/>
                  </p:ext>
                </p:extLst>
              </p:nvPr>
            </p:nvGraphicFramePr>
            <p:xfrm>
              <a:off x="1451576" y="4038032"/>
              <a:ext cx="1835214" cy="22201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3990780652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720015495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2128028644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210204" b="-20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108081" b="-20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571" t="-806" r="-1905" b="-207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1781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206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3342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2941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826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EB50C05-08EE-7B0A-9446-11E8056B7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182" y="3034950"/>
            <a:ext cx="630001" cy="6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2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98F9A-AD14-DD6C-92E4-E8146333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652" y="329899"/>
            <a:ext cx="8911687" cy="97839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используемых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1F5C2-2AC3-2E38-D0DC-061EDAF95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467622"/>
            <a:ext cx="8360018" cy="4774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один этап применения метода как применение метода как: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ко всем открытым на текущий момент клеткам поля для метода однозначного определения значений в соседних клетках;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ко всем парам открытых клеток для метода связанных клеток 1;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ко всем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комбинациям открытых клеток для метода связанных клеток 2;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ко всем закрытым клеткам для метода гипотез.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попытку метода как применение метода для выбранной открытой клетки, выбранной пары открытых клеток и т. д.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одной попытки может быть положительным (если однозначно определено хотя бы одно значение в закрытой клетке) или отрицательным (в противном случае)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этапа может быть положительным (если положительной оказалась хотя бы одна попытка) или отрицательным (в противном случае).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ED8366-A50F-ED92-3A46-D0B02C37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5A9A833-E498-7C46-92CE-A2E3EEA6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29157"/>
              </p:ext>
            </p:extLst>
          </p:nvPr>
        </p:nvGraphicFramePr>
        <p:xfrm>
          <a:off x="9140188" y="1308295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0C01C0-0C4E-9E4F-FE89-23222BB752D4}"/>
              </a:ext>
            </a:extLst>
          </p:cNvPr>
          <p:cNvSpPr/>
          <p:nvPr/>
        </p:nvSpPr>
        <p:spPr>
          <a:xfrm>
            <a:off x="9770188" y="256829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4EBD45-7004-73C3-CAAB-DA15CC2E4BDB}"/>
              </a:ext>
            </a:extLst>
          </p:cNvPr>
          <p:cNvSpPr/>
          <p:nvPr/>
        </p:nvSpPr>
        <p:spPr>
          <a:xfrm>
            <a:off x="9770188" y="319829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7E6A78-4D32-BE74-1F7B-232C3FE193DE}"/>
              </a:ext>
            </a:extLst>
          </p:cNvPr>
          <p:cNvSpPr/>
          <p:nvPr/>
        </p:nvSpPr>
        <p:spPr>
          <a:xfrm>
            <a:off x="10400188" y="319829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495F8F8-1DA2-A58B-16DD-8B7631589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65251"/>
              </p:ext>
            </p:extLst>
          </p:nvPr>
        </p:nvGraphicFramePr>
        <p:xfrm>
          <a:off x="9140188" y="3848789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E9F5DFC-8257-6FD7-9B75-79F8B61DEB0A}"/>
              </a:ext>
            </a:extLst>
          </p:cNvPr>
          <p:cNvSpPr/>
          <p:nvPr/>
        </p:nvSpPr>
        <p:spPr>
          <a:xfrm>
            <a:off x="9770188" y="510878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2A4FED9-5206-E935-BB92-C65948A768B2}"/>
              </a:ext>
            </a:extLst>
          </p:cNvPr>
          <p:cNvSpPr/>
          <p:nvPr/>
        </p:nvSpPr>
        <p:spPr>
          <a:xfrm>
            <a:off x="9770188" y="573878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3F77AD-FD10-005A-11B7-10643773A2D8}"/>
              </a:ext>
            </a:extLst>
          </p:cNvPr>
          <p:cNvSpPr/>
          <p:nvPr/>
        </p:nvSpPr>
        <p:spPr>
          <a:xfrm>
            <a:off x="10400188" y="573878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82922B5-65C4-1E85-8DD4-C59360978402}"/>
              </a:ext>
            </a:extLst>
          </p:cNvPr>
          <p:cNvSpPr/>
          <p:nvPr/>
        </p:nvSpPr>
        <p:spPr>
          <a:xfrm>
            <a:off x="9770188" y="449964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7911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78253-2850-FF4F-1F07-95A2A80F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306333"/>
            <a:ext cx="8911687" cy="84657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 метод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B5686-D295-1821-0A6F-ECE8616B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08516"/>
            <a:ext cx="8915400" cy="3777622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ещё один метод, в котором по порядку будем применять этапы каждого из четырёх базовых методов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результат этапа некоторого метода оказался положительным, то начинаем применение этапов заново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Будем применять базовые методы до тех пор, пока: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найдём решение поля или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этапов всех методов не будут отрицательными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определить очерёдность применения методов.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B34B4D-D2DA-85A6-DF4A-C6476F5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9147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8" y="369090"/>
            <a:ext cx="10450244" cy="73892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Очерёдность применения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метода вычисляем среднее время одного цикла: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  <a:blipFill>
                <a:blip r:embed="rId2"/>
                <a:stretch>
                  <a:fillRect l="-854" t="-2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6517622"/>
                  </p:ext>
                </p:extLst>
              </p:nvPr>
            </p:nvGraphicFramePr>
            <p:xfrm>
              <a:off x="1711482" y="3122603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попыток применения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попыток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работы неудачной попытки,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работы удачной попытки.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6517622"/>
                  </p:ext>
                </p:extLst>
              </p:nvPr>
            </p:nvGraphicFramePr>
            <p:xfrm>
              <a:off x="1711482" y="3122603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000" r="-117403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попыток применения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8451" r="-1174038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попыток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211429" r="-1174038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работы неудачной попытки,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311429" r="-117403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работы удачной попытки.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E68C2B-ED27-DD5A-FD43-79DECF9F2ADD}"/>
              </a:ext>
            </a:extLst>
          </p:cNvPr>
          <p:cNvSpPr txBox="1"/>
          <p:nvPr/>
        </p:nvSpPr>
        <p:spPr>
          <a:xfrm>
            <a:off x="1711481" y="4980390"/>
            <a:ext cx="8529799" cy="83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очерёдность применения методов, исходя из сортировки методов по увеличению среднего времени одного цикла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869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287140"/>
            <a:ext cx="10450244" cy="8323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812" y="1306371"/>
                <a:ext cx="7632803" cy="24987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Необходимо «запоминать»: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Координаты фокусных (зелёных открытых) клеток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в фокусных клетках (0, 1,…, 8)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Статусы соседних с фокусными клетками клеток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Координаты целевых (оранжевых закрытых) клеток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в целевых клетках (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 NM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есть мина, нет мины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12" y="1306371"/>
                <a:ext cx="7632803" cy="2498752"/>
              </a:xfrm>
              <a:blipFill>
                <a:blip r:embed="rId2"/>
                <a:stretch>
                  <a:fillRect l="-799" t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48F1FDC-27E5-EC57-5044-C60F383B8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23347"/>
              </p:ext>
            </p:extLst>
          </p:nvPr>
        </p:nvGraphicFramePr>
        <p:xfrm>
          <a:off x="1330872" y="471790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5C72DF-24AD-FFD4-6D44-FA4A9B2980BE}"/>
              </a:ext>
            </a:extLst>
          </p:cNvPr>
          <p:cNvSpPr/>
          <p:nvPr/>
        </p:nvSpPr>
        <p:spPr>
          <a:xfrm>
            <a:off x="1330873" y="53558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22B303-5B16-B8D1-E7C7-15289C4EFB28}"/>
              </a:ext>
            </a:extLst>
          </p:cNvPr>
          <p:cNvSpPr/>
          <p:nvPr/>
        </p:nvSpPr>
        <p:spPr>
          <a:xfrm>
            <a:off x="1330873" y="59858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F1AEB42-87FD-B6EA-4A03-603F99C84D04}"/>
              </a:ext>
            </a:extLst>
          </p:cNvPr>
          <p:cNvSpPr/>
          <p:nvPr/>
        </p:nvSpPr>
        <p:spPr>
          <a:xfrm>
            <a:off x="1960873" y="59858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B52F089C-893A-CE27-0BD4-AF7D429A3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701779"/>
              </p:ext>
            </p:extLst>
          </p:nvPr>
        </p:nvGraphicFramePr>
        <p:xfrm>
          <a:off x="4206000" y="4723054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8FD106A-B9B1-965B-1693-8558BBAB4874}"/>
              </a:ext>
            </a:extLst>
          </p:cNvPr>
          <p:cNvCxnSpPr/>
          <p:nvPr/>
        </p:nvCxnSpPr>
        <p:spPr>
          <a:xfrm>
            <a:off x="3332170" y="5654953"/>
            <a:ext cx="707923" cy="7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бъект 2">
            <a:extLst>
              <a:ext uri="{FF2B5EF4-FFF2-40B4-BE49-F238E27FC236}">
                <a16:creationId xmlns:a16="http://schemas.microsoft.com/office/drawing/2014/main" id="{CEF3C4E5-9CE4-600A-355C-D878013220E8}"/>
              </a:ext>
            </a:extLst>
          </p:cNvPr>
          <p:cNvSpPr txBox="1">
            <a:spLocks/>
          </p:cNvSpPr>
          <p:nvPr/>
        </p:nvSpPr>
        <p:spPr>
          <a:xfrm>
            <a:off x="1285932" y="3746533"/>
            <a:ext cx="4736224" cy="87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однозначного определения значений в соседних клетках</a:t>
            </a:r>
          </a:p>
        </p:txBody>
      </p:sp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BDFC92B3-A5D6-2674-E01F-CFDE5D177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99004"/>
              </p:ext>
            </p:extLst>
          </p:nvPr>
        </p:nvGraphicFramePr>
        <p:xfrm>
          <a:off x="8563888" y="1519380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AC7CA46-F923-2020-F69B-73BC71275002}"/>
              </a:ext>
            </a:extLst>
          </p:cNvPr>
          <p:cNvSpPr/>
          <p:nvPr/>
        </p:nvSpPr>
        <p:spPr>
          <a:xfrm>
            <a:off x="8563888" y="213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0E4A1A6-6FF8-F1AC-7016-81542BE23341}"/>
              </a:ext>
            </a:extLst>
          </p:cNvPr>
          <p:cNvSpPr/>
          <p:nvPr/>
        </p:nvSpPr>
        <p:spPr>
          <a:xfrm>
            <a:off x="8563888" y="276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DC6EA53-B340-BDB8-653F-D554DE064B23}"/>
              </a:ext>
            </a:extLst>
          </p:cNvPr>
          <p:cNvSpPr/>
          <p:nvPr/>
        </p:nvSpPr>
        <p:spPr>
          <a:xfrm>
            <a:off x="9193888" y="276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04D317B-5BEF-C9A8-79DD-12DEF322DAF6}"/>
              </a:ext>
            </a:extLst>
          </p:cNvPr>
          <p:cNvSpPr/>
          <p:nvPr/>
        </p:nvSpPr>
        <p:spPr>
          <a:xfrm>
            <a:off x="8563888" y="151938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BB9D800-8FE5-CA50-F933-2E6C8D4859B8}"/>
              </a:ext>
            </a:extLst>
          </p:cNvPr>
          <p:cNvSpPr/>
          <p:nvPr/>
        </p:nvSpPr>
        <p:spPr>
          <a:xfrm>
            <a:off x="9193888" y="213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4542260-4057-9E6C-A699-0C58F37AD5E7}"/>
              </a:ext>
            </a:extLst>
          </p:cNvPr>
          <p:cNvSpPr/>
          <p:nvPr/>
        </p:nvSpPr>
        <p:spPr>
          <a:xfrm>
            <a:off x="9193888" y="151938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F6A0C0A-486D-1502-83BE-B762360F50DE}"/>
              </a:ext>
            </a:extLst>
          </p:cNvPr>
          <p:cNvSpPr/>
          <p:nvPr/>
        </p:nvSpPr>
        <p:spPr>
          <a:xfrm>
            <a:off x="9823888" y="276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04B7EEB5-60C4-6C85-BE22-C3AE72BD90A2}"/>
              </a:ext>
            </a:extLst>
          </p:cNvPr>
          <p:cNvSpPr/>
          <p:nvPr/>
        </p:nvSpPr>
        <p:spPr>
          <a:xfrm>
            <a:off x="10453888" y="276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48" name="Таблица 5">
            <a:extLst>
              <a:ext uri="{FF2B5EF4-FFF2-40B4-BE49-F238E27FC236}">
                <a16:creationId xmlns:a16="http://schemas.microsoft.com/office/drawing/2014/main" id="{19F94810-9A8B-0D63-89D6-1CBCB1EBA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00607"/>
              </p:ext>
            </p:extLst>
          </p:nvPr>
        </p:nvGraphicFramePr>
        <p:xfrm>
          <a:off x="8541245" y="4661424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681048468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49" name="Объект 2">
            <a:extLst>
              <a:ext uri="{FF2B5EF4-FFF2-40B4-BE49-F238E27FC236}">
                <a16:creationId xmlns:a16="http://schemas.microsoft.com/office/drawing/2014/main" id="{ABF8323C-9A66-9D5C-9A8E-BC70C0D660B9}"/>
              </a:ext>
            </a:extLst>
          </p:cNvPr>
          <p:cNvSpPr txBox="1">
            <a:spLocks/>
          </p:cNvSpPr>
          <p:nvPr/>
        </p:nvSpPr>
        <p:spPr>
          <a:xfrm>
            <a:off x="8912709" y="3484728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4E7125B-295B-23D2-F358-DBB3757C51DD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9840799" y="3995855"/>
            <a:ext cx="0" cy="477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бъект 2">
            <a:extLst>
              <a:ext uri="{FF2B5EF4-FFF2-40B4-BE49-F238E27FC236}">
                <a16:creationId xmlns:a16="http://schemas.microsoft.com/office/drawing/2014/main" id="{9E54864A-636C-677F-B581-FB2AE08353BA}"/>
              </a:ext>
            </a:extLst>
          </p:cNvPr>
          <p:cNvSpPr txBox="1">
            <a:spLocks/>
          </p:cNvSpPr>
          <p:nvPr/>
        </p:nvSpPr>
        <p:spPr>
          <a:xfrm>
            <a:off x="7455776" y="873122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2</a:t>
            </a:r>
          </a:p>
        </p:txBody>
      </p:sp>
      <p:graphicFrame>
        <p:nvGraphicFramePr>
          <p:cNvPr id="53" name="Таблица 52">
            <a:extLst>
              <a:ext uri="{FF2B5EF4-FFF2-40B4-BE49-F238E27FC236}">
                <a16:creationId xmlns:a16="http://schemas.microsoft.com/office/drawing/2014/main" id="{7DE9F1AA-2AD1-2DD9-144B-ED4327C06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51366"/>
              </p:ext>
            </p:extLst>
          </p:nvPr>
        </p:nvGraphicFramePr>
        <p:xfrm>
          <a:off x="971102" y="4288516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7304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AD200733-7F18-C01E-963C-786FE6D40C68}"/>
              </a:ext>
            </a:extLst>
          </p:cNvPr>
          <p:cNvSpPr/>
          <p:nvPr/>
        </p:nvSpPr>
        <p:spPr>
          <a:xfrm>
            <a:off x="971798" y="556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42F905A9-600B-0943-695B-B6CA03DA56D0}"/>
              </a:ext>
            </a:extLst>
          </p:cNvPr>
          <p:cNvSpPr/>
          <p:nvPr/>
        </p:nvSpPr>
        <p:spPr>
          <a:xfrm>
            <a:off x="1601798" y="556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1278BF60-729F-C2E8-3773-A61077492439}"/>
              </a:ext>
            </a:extLst>
          </p:cNvPr>
          <p:cNvSpPr/>
          <p:nvPr/>
        </p:nvSpPr>
        <p:spPr>
          <a:xfrm>
            <a:off x="3491798" y="556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0326EFC-1785-30E9-A6D5-7A279BDEAB64}"/>
              </a:ext>
            </a:extLst>
          </p:cNvPr>
          <p:cNvSpPr/>
          <p:nvPr/>
        </p:nvSpPr>
        <p:spPr>
          <a:xfrm>
            <a:off x="2861798" y="556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C2575924-F8DC-D715-1323-9821279B41F8}"/>
              </a:ext>
            </a:extLst>
          </p:cNvPr>
          <p:cNvSpPr/>
          <p:nvPr/>
        </p:nvSpPr>
        <p:spPr>
          <a:xfrm>
            <a:off x="971798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17BFFB17-DC98-3FB3-6BEB-461678598563}"/>
              </a:ext>
            </a:extLst>
          </p:cNvPr>
          <p:cNvSpPr/>
          <p:nvPr/>
        </p:nvSpPr>
        <p:spPr>
          <a:xfrm>
            <a:off x="1602494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CB8CFD7C-5524-4866-CFF8-AB735CD19732}"/>
              </a:ext>
            </a:extLst>
          </p:cNvPr>
          <p:cNvSpPr/>
          <p:nvPr/>
        </p:nvSpPr>
        <p:spPr>
          <a:xfrm>
            <a:off x="3491798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A43219A-C1FF-3C81-0725-04316BAC5639}"/>
              </a:ext>
            </a:extLst>
          </p:cNvPr>
          <p:cNvSpPr/>
          <p:nvPr/>
        </p:nvSpPr>
        <p:spPr>
          <a:xfrm>
            <a:off x="2232494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9B8813FF-7CC3-C950-D4BB-454D41AC20B5}"/>
              </a:ext>
            </a:extLst>
          </p:cNvPr>
          <p:cNvSpPr/>
          <p:nvPr/>
        </p:nvSpPr>
        <p:spPr>
          <a:xfrm>
            <a:off x="2861798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63" name="Таблица 5">
            <a:extLst>
              <a:ext uri="{FF2B5EF4-FFF2-40B4-BE49-F238E27FC236}">
                <a16:creationId xmlns:a16="http://schemas.microsoft.com/office/drawing/2014/main" id="{0310389F-5AB9-C4E6-C65C-1C21D304A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183177"/>
              </p:ext>
            </p:extLst>
          </p:nvPr>
        </p:nvGraphicFramePr>
        <p:xfrm>
          <a:off x="5156241" y="4282567"/>
          <a:ext cx="189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23168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17C83B4-4889-5625-A67F-49D37B789D61}"/>
              </a:ext>
            </a:extLst>
          </p:cNvPr>
          <p:cNvCxnSpPr/>
          <p:nvPr/>
        </p:nvCxnSpPr>
        <p:spPr>
          <a:xfrm>
            <a:off x="4272123" y="5564428"/>
            <a:ext cx="707923" cy="7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бъект 2">
            <a:extLst>
              <a:ext uri="{FF2B5EF4-FFF2-40B4-BE49-F238E27FC236}">
                <a16:creationId xmlns:a16="http://schemas.microsoft.com/office/drawing/2014/main" id="{03D202AD-FDC1-2DE3-9FCB-6C768B6FFA0C}"/>
              </a:ext>
            </a:extLst>
          </p:cNvPr>
          <p:cNvSpPr txBox="1">
            <a:spLocks/>
          </p:cNvSpPr>
          <p:nvPr/>
        </p:nvSpPr>
        <p:spPr>
          <a:xfrm>
            <a:off x="1960873" y="3650826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1</a:t>
            </a:r>
          </a:p>
        </p:txBody>
      </p:sp>
      <p:graphicFrame>
        <p:nvGraphicFramePr>
          <p:cNvPr id="74" name="Таблица 73">
            <a:extLst>
              <a:ext uri="{FF2B5EF4-FFF2-40B4-BE49-F238E27FC236}">
                <a16:creationId xmlns:a16="http://schemas.microsoft.com/office/drawing/2014/main" id="{7A5A4A96-05E4-11C0-CBE5-23014672D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3663"/>
              </p:ext>
            </p:extLst>
          </p:nvPr>
        </p:nvGraphicFramePr>
        <p:xfrm>
          <a:off x="8248888" y="1884288"/>
          <a:ext cx="315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0D8093D4-BCEB-8D99-A6E0-D685D97A0C00}"/>
              </a:ext>
            </a:extLst>
          </p:cNvPr>
          <p:cNvSpPr/>
          <p:nvPr/>
        </p:nvSpPr>
        <p:spPr>
          <a:xfrm>
            <a:off x="824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9030B5C1-CEB9-F3D0-A2BE-6E00A5ACA769}"/>
              </a:ext>
            </a:extLst>
          </p:cNvPr>
          <p:cNvSpPr/>
          <p:nvPr/>
        </p:nvSpPr>
        <p:spPr>
          <a:xfrm>
            <a:off x="887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3ECEA19C-9B8D-1FA3-0598-67341EDA96B6}"/>
              </a:ext>
            </a:extLst>
          </p:cNvPr>
          <p:cNvSpPr/>
          <p:nvPr/>
        </p:nvSpPr>
        <p:spPr>
          <a:xfrm>
            <a:off x="1076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1524BFF0-41C7-C70D-8C42-78EE45791AA0}"/>
              </a:ext>
            </a:extLst>
          </p:cNvPr>
          <p:cNvSpPr/>
          <p:nvPr/>
        </p:nvSpPr>
        <p:spPr>
          <a:xfrm>
            <a:off x="950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DDA3A6AB-6C2C-A14A-033A-9F80E78A9B34}"/>
              </a:ext>
            </a:extLst>
          </p:cNvPr>
          <p:cNvSpPr/>
          <p:nvPr/>
        </p:nvSpPr>
        <p:spPr>
          <a:xfrm>
            <a:off x="1013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80" name="Таблица 5">
            <a:extLst>
              <a:ext uri="{FF2B5EF4-FFF2-40B4-BE49-F238E27FC236}">
                <a16:creationId xmlns:a16="http://schemas.microsoft.com/office/drawing/2014/main" id="{EE45F6D9-1F68-DB4A-21E3-7350BB1B7B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609290"/>
              </p:ext>
            </p:extLst>
          </p:nvPr>
        </p:nvGraphicFramePr>
        <p:xfrm>
          <a:off x="7618888" y="4695420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70374503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103401EB-27A1-E74B-2C76-38312F0D6374}"/>
              </a:ext>
            </a:extLst>
          </p:cNvPr>
          <p:cNvCxnSpPr>
            <a:cxnSpLocks/>
          </p:cNvCxnSpPr>
          <p:nvPr/>
        </p:nvCxnSpPr>
        <p:spPr>
          <a:xfrm>
            <a:off x="8878888" y="3945021"/>
            <a:ext cx="0" cy="494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бъект 2">
            <a:extLst>
              <a:ext uri="{FF2B5EF4-FFF2-40B4-BE49-F238E27FC236}">
                <a16:creationId xmlns:a16="http://schemas.microsoft.com/office/drawing/2014/main" id="{0530550B-C5F0-7877-88B1-0494754D401F}"/>
              </a:ext>
            </a:extLst>
          </p:cNvPr>
          <p:cNvSpPr txBox="1">
            <a:spLocks/>
          </p:cNvSpPr>
          <p:nvPr/>
        </p:nvSpPr>
        <p:spPr>
          <a:xfrm>
            <a:off x="7455776" y="1214162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гипотез</a:t>
            </a:r>
          </a:p>
        </p:txBody>
      </p:sp>
      <p:sp>
        <p:nvSpPr>
          <p:cNvPr id="83" name="Объект 2">
            <a:extLst>
              <a:ext uri="{FF2B5EF4-FFF2-40B4-BE49-F238E27FC236}">
                <a16:creationId xmlns:a16="http://schemas.microsoft.com/office/drawing/2014/main" id="{5DA54481-D094-8A0E-8BCE-E1ACCEDCD891}"/>
              </a:ext>
            </a:extLst>
          </p:cNvPr>
          <p:cNvSpPr txBox="1">
            <a:spLocks/>
          </p:cNvSpPr>
          <p:nvPr/>
        </p:nvSpPr>
        <p:spPr>
          <a:xfrm>
            <a:off x="301192" y="100272"/>
            <a:ext cx="4225604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</p:spTree>
    <p:extLst>
      <p:ext uri="{BB962C8B-B14F-4D97-AF65-F5344CB8AC3E}">
        <p14:creationId xmlns:p14="http://schemas.microsoft.com/office/powerpoint/2010/main" val="1454023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/>
      <p:bldP spid="25" grpId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9" grpId="0"/>
      <p:bldP spid="49" grpId="1"/>
      <p:bldP spid="52" grpId="0"/>
      <p:bldP spid="52" grpId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/>
      <p:bldP spid="75" grpId="0" animBg="1"/>
      <p:bldP spid="76" grpId="0" animBg="1"/>
      <p:bldP spid="77" grpId="0" animBg="1"/>
      <p:bldP spid="78" grpId="0" animBg="1"/>
      <p:bldP spid="79" grpId="0" animBg="1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4" y="446239"/>
            <a:ext cx="10480431" cy="68308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1561AD1-ED85-9407-62B9-127C98F4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317" y="1552574"/>
            <a:ext cx="5270695" cy="4979739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жизни существует множество задач, выполнение которых можно разбить на этапы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– поступление в университет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этапе необходимо принимать решение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этапе появляется новая информация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принятии решения существуют риски нежелательных последствий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потребность в принятии решений с минимальными рисками</a:t>
            </a:r>
          </a:p>
          <a:p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F8B0EA-C479-2210-208A-518BD42C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" y="1552574"/>
            <a:ext cx="6602436" cy="477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B9059E-5784-156C-C1D6-7926C600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97DBEB9-23FE-3A55-CBF9-9F9B6F4FA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37551"/>
              </p:ext>
            </p:extLst>
          </p:nvPr>
        </p:nvGraphicFramePr>
        <p:xfrm>
          <a:off x="786147" y="1774951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0F8B84-2665-4BD1-8F8F-E1F16A9BA03C}"/>
              </a:ext>
            </a:extLst>
          </p:cNvPr>
          <p:cNvSpPr/>
          <p:nvPr/>
        </p:nvSpPr>
        <p:spPr>
          <a:xfrm>
            <a:off x="786148" y="241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A56805-0832-F061-A569-AC515EFA0BC0}"/>
              </a:ext>
            </a:extLst>
          </p:cNvPr>
          <p:cNvSpPr/>
          <p:nvPr/>
        </p:nvSpPr>
        <p:spPr>
          <a:xfrm>
            <a:off x="786148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A759A06-6487-25C4-D757-DC531994DA96}"/>
              </a:ext>
            </a:extLst>
          </p:cNvPr>
          <p:cNvSpPr/>
          <p:nvPr/>
        </p:nvSpPr>
        <p:spPr>
          <a:xfrm>
            <a:off x="1416148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08477DF-E087-F64C-4B2D-3D59E2207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38060"/>
              </p:ext>
            </p:extLst>
          </p:nvPr>
        </p:nvGraphicFramePr>
        <p:xfrm>
          <a:off x="792028" y="4706761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7304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308467-5ACC-1F67-2201-35AB4F970758}"/>
              </a:ext>
            </a:extLst>
          </p:cNvPr>
          <p:cNvSpPr/>
          <p:nvPr/>
        </p:nvSpPr>
        <p:spPr>
          <a:xfrm>
            <a:off x="792724" y="598267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E696EC-5C5E-0DEF-1839-1AA98D7E87B5}"/>
              </a:ext>
            </a:extLst>
          </p:cNvPr>
          <p:cNvSpPr/>
          <p:nvPr/>
        </p:nvSpPr>
        <p:spPr>
          <a:xfrm>
            <a:off x="1422724" y="598267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ADB40E-07EC-9372-EC54-202BEFDF1D92}"/>
              </a:ext>
            </a:extLst>
          </p:cNvPr>
          <p:cNvSpPr/>
          <p:nvPr/>
        </p:nvSpPr>
        <p:spPr>
          <a:xfrm>
            <a:off x="3312724" y="598267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726782F-0C4F-B1E1-212F-1094E1B6DF12}"/>
              </a:ext>
            </a:extLst>
          </p:cNvPr>
          <p:cNvSpPr/>
          <p:nvPr/>
        </p:nvSpPr>
        <p:spPr>
          <a:xfrm>
            <a:off x="2682724" y="598267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5D8036F-F91B-BDAB-7E64-F51B001F53E4}"/>
              </a:ext>
            </a:extLst>
          </p:cNvPr>
          <p:cNvSpPr/>
          <p:nvPr/>
        </p:nvSpPr>
        <p:spPr>
          <a:xfrm>
            <a:off x="792724" y="661267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B8A9215-41B1-0245-FB5C-4ABED11CC32F}"/>
              </a:ext>
            </a:extLst>
          </p:cNvPr>
          <p:cNvSpPr/>
          <p:nvPr/>
        </p:nvSpPr>
        <p:spPr>
          <a:xfrm>
            <a:off x="1423420" y="661267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86F1E17-3340-1233-1C01-F3F69FE6283D}"/>
              </a:ext>
            </a:extLst>
          </p:cNvPr>
          <p:cNvSpPr/>
          <p:nvPr/>
        </p:nvSpPr>
        <p:spPr>
          <a:xfrm>
            <a:off x="3312724" y="661267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AA0A422-BE06-5B3B-9D6D-21F793EB2EDE}"/>
              </a:ext>
            </a:extLst>
          </p:cNvPr>
          <p:cNvSpPr/>
          <p:nvPr/>
        </p:nvSpPr>
        <p:spPr>
          <a:xfrm>
            <a:off x="2053420" y="661267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964ABBF-2455-CFE7-AEC0-DEFFC2BF08DD}"/>
              </a:ext>
            </a:extLst>
          </p:cNvPr>
          <p:cNvSpPr/>
          <p:nvPr/>
        </p:nvSpPr>
        <p:spPr>
          <a:xfrm>
            <a:off x="2682724" y="661267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892C8CD5-C9D1-F71D-3849-53E45F5D9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16753"/>
              </p:ext>
            </p:extLst>
          </p:nvPr>
        </p:nvGraphicFramePr>
        <p:xfrm>
          <a:off x="7912844" y="821995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C1D509D-A379-31F2-FDB0-F77D6A595C1D}"/>
              </a:ext>
            </a:extLst>
          </p:cNvPr>
          <p:cNvSpPr/>
          <p:nvPr/>
        </p:nvSpPr>
        <p:spPr>
          <a:xfrm>
            <a:off x="7912844" y="143608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2C5A8F0-2215-9AF7-7D10-2506F29EFB15}"/>
              </a:ext>
            </a:extLst>
          </p:cNvPr>
          <p:cNvSpPr/>
          <p:nvPr/>
        </p:nvSpPr>
        <p:spPr>
          <a:xfrm>
            <a:off x="7912844" y="206608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38D7CAA-8CDC-17BE-0B06-30FC79EA4B75}"/>
              </a:ext>
            </a:extLst>
          </p:cNvPr>
          <p:cNvSpPr/>
          <p:nvPr/>
        </p:nvSpPr>
        <p:spPr>
          <a:xfrm>
            <a:off x="8542844" y="206608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60C70C3-3230-DCC0-0B44-E0DF094111A7}"/>
              </a:ext>
            </a:extLst>
          </p:cNvPr>
          <p:cNvSpPr/>
          <p:nvPr/>
        </p:nvSpPr>
        <p:spPr>
          <a:xfrm>
            <a:off x="7912844" y="82199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B8BFF1C-AF92-DE0E-3F44-9961665E2577}"/>
              </a:ext>
            </a:extLst>
          </p:cNvPr>
          <p:cNvSpPr/>
          <p:nvPr/>
        </p:nvSpPr>
        <p:spPr>
          <a:xfrm>
            <a:off x="8542844" y="143608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38A7207-EF2E-0AD9-0753-B517CFDF9DF3}"/>
              </a:ext>
            </a:extLst>
          </p:cNvPr>
          <p:cNvSpPr/>
          <p:nvPr/>
        </p:nvSpPr>
        <p:spPr>
          <a:xfrm>
            <a:off x="8542844" y="82199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27B4B5A-EAB9-B7B4-F48D-194EA65E13B4}"/>
              </a:ext>
            </a:extLst>
          </p:cNvPr>
          <p:cNvSpPr/>
          <p:nvPr/>
        </p:nvSpPr>
        <p:spPr>
          <a:xfrm>
            <a:off x="9172844" y="206608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E437AB6-334D-9C7E-FB9F-3937A95DDCF5}"/>
              </a:ext>
            </a:extLst>
          </p:cNvPr>
          <p:cNvSpPr/>
          <p:nvPr/>
        </p:nvSpPr>
        <p:spPr>
          <a:xfrm>
            <a:off x="9802844" y="206608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85FF41B9-F483-30D0-CA78-FF9092ADA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54738"/>
              </p:ext>
            </p:extLst>
          </p:nvPr>
        </p:nvGraphicFramePr>
        <p:xfrm>
          <a:off x="11259540" y="829951"/>
          <a:ext cx="315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2D86705-52BB-6BCD-60C1-9AD259B65E4B}"/>
              </a:ext>
            </a:extLst>
          </p:cNvPr>
          <p:cNvSpPr/>
          <p:nvPr/>
        </p:nvSpPr>
        <p:spPr>
          <a:xfrm>
            <a:off x="11259540" y="2089951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F17ADAB-F276-6B40-1EFF-0A64D814F8A3}"/>
              </a:ext>
            </a:extLst>
          </p:cNvPr>
          <p:cNvSpPr/>
          <p:nvPr/>
        </p:nvSpPr>
        <p:spPr>
          <a:xfrm>
            <a:off x="11889540" y="2089951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EE852CB-DC5B-CB62-4FCF-7D67BCA4FC75}"/>
              </a:ext>
            </a:extLst>
          </p:cNvPr>
          <p:cNvSpPr/>
          <p:nvPr/>
        </p:nvSpPr>
        <p:spPr>
          <a:xfrm>
            <a:off x="13779540" y="2089951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FCC874C-74E3-1061-B47F-5C51F64155E4}"/>
              </a:ext>
            </a:extLst>
          </p:cNvPr>
          <p:cNvSpPr/>
          <p:nvPr/>
        </p:nvSpPr>
        <p:spPr>
          <a:xfrm>
            <a:off x="12519540" y="2089951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9A2E8FB-99D1-9C96-3766-79610573BF2D}"/>
              </a:ext>
            </a:extLst>
          </p:cNvPr>
          <p:cNvSpPr/>
          <p:nvPr/>
        </p:nvSpPr>
        <p:spPr>
          <a:xfrm>
            <a:off x="13149540" y="2089951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35" name="Таблица 5">
            <a:extLst>
              <a:ext uri="{FF2B5EF4-FFF2-40B4-BE49-F238E27FC236}">
                <a16:creationId xmlns:a16="http://schemas.microsoft.com/office/drawing/2014/main" id="{7BBABF2D-7EA0-0335-91E4-3AE1F9031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324699"/>
              </p:ext>
            </p:extLst>
          </p:nvPr>
        </p:nvGraphicFramePr>
        <p:xfrm>
          <a:off x="3661275" y="1780096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6" name="Таблица 5">
            <a:extLst>
              <a:ext uri="{FF2B5EF4-FFF2-40B4-BE49-F238E27FC236}">
                <a16:creationId xmlns:a16="http://schemas.microsoft.com/office/drawing/2014/main" id="{B2A46169-0D60-2DC8-0C18-E847DCAC1F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555429"/>
              </p:ext>
            </p:extLst>
          </p:nvPr>
        </p:nvGraphicFramePr>
        <p:xfrm>
          <a:off x="4977167" y="4700812"/>
          <a:ext cx="189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23168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7" name="Таблица 5">
            <a:extLst>
              <a:ext uri="{FF2B5EF4-FFF2-40B4-BE49-F238E27FC236}">
                <a16:creationId xmlns:a16="http://schemas.microsoft.com/office/drawing/2014/main" id="{0FEEEC84-441E-832B-1A3C-6D58AA0D93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063504"/>
              </p:ext>
            </p:extLst>
          </p:nvPr>
        </p:nvGraphicFramePr>
        <p:xfrm>
          <a:off x="7890201" y="3964039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681048468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38" name="Объект 2">
            <a:extLst>
              <a:ext uri="{FF2B5EF4-FFF2-40B4-BE49-F238E27FC236}">
                <a16:creationId xmlns:a16="http://schemas.microsoft.com/office/drawing/2014/main" id="{4AF00778-A593-401F-0F44-54576ADC63B8}"/>
              </a:ext>
            </a:extLst>
          </p:cNvPr>
          <p:cNvSpPr txBox="1">
            <a:spLocks/>
          </p:cNvSpPr>
          <p:nvPr/>
        </p:nvSpPr>
        <p:spPr>
          <a:xfrm>
            <a:off x="8261665" y="2787343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39" name="Таблица 5">
            <a:extLst>
              <a:ext uri="{FF2B5EF4-FFF2-40B4-BE49-F238E27FC236}">
                <a16:creationId xmlns:a16="http://schemas.microsoft.com/office/drawing/2014/main" id="{620153F6-5CC4-22DD-64E4-6B354F37EE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164457"/>
              </p:ext>
            </p:extLst>
          </p:nvPr>
        </p:nvGraphicFramePr>
        <p:xfrm>
          <a:off x="10629540" y="3641083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70374503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DAB2A8B7-CBD7-D17A-AFED-659C23AE6995}"/>
              </a:ext>
            </a:extLst>
          </p:cNvPr>
          <p:cNvCxnSpPr/>
          <p:nvPr/>
        </p:nvCxnSpPr>
        <p:spPr>
          <a:xfrm>
            <a:off x="2787445" y="2711995"/>
            <a:ext cx="707923" cy="7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4A12F68-0277-0767-BF39-EFF7E84190D9}"/>
              </a:ext>
            </a:extLst>
          </p:cNvPr>
          <p:cNvCxnSpPr/>
          <p:nvPr/>
        </p:nvCxnSpPr>
        <p:spPr>
          <a:xfrm>
            <a:off x="4093049" y="5982673"/>
            <a:ext cx="707923" cy="7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99E29AC5-F1E8-FBE1-DC52-9CCD423256DD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189755" y="3298470"/>
            <a:ext cx="0" cy="477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6B56B0B-FE4A-1458-6C35-FD734EFFDCCA}"/>
              </a:ext>
            </a:extLst>
          </p:cNvPr>
          <p:cNvCxnSpPr>
            <a:cxnSpLocks/>
          </p:cNvCxnSpPr>
          <p:nvPr/>
        </p:nvCxnSpPr>
        <p:spPr>
          <a:xfrm>
            <a:off x="11889540" y="2890684"/>
            <a:ext cx="0" cy="494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бъект 2">
            <a:extLst>
              <a:ext uri="{FF2B5EF4-FFF2-40B4-BE49-F238E27FC236}">
                <a16:creationId xmlns:a16="http://schemas.microsoft.com/office/drawing/2014/main" id="{6447B060-413E-14C2-7B8B-F73467ED32E7}"/>
              </a:ext>
            </a:extLst>
          </p:cNvPr>
          <p:cNvSpPr txBox="1">
            <a:spLocks/>
          </p:cNvSpPr>
          <p:nvPr/>
        </p:nvSpPr>
        <p:spPr>
          <a:xfrm>
            <a:off x="741207" y="803575"/>
            <a:ext cx="4736224" cy="87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однозначного определения значений в соседних клетках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94CE59B8-871E-1441-23DB-0446E0A02A60}"/>
              </a:ext>
            </a:extLst>
          </p:cNvPr>
          <p:cNvSpPr txBox="1">
            <a:spLocks/>
          </p:cNvSpPr>
          <p:nvPr/>
        </p:nvSpPr>
        <p:spPr>
          <a:xfrm>
            <a:off x="1781799" y="3902973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1</a:t>
            </a:r>
          </a:p>
        </p:txBody>
      </p:sp>
      <p:sp>
        <p:nvSpPr>
          <p:cNvPr id="52" name="Объект 2">
            <a:extLst>
              <a:ext uri="{FF2B5EF4-FFF2-40B4-BE49-F238E27FC236}">
                <a16:creationId xmlns:a16="http://schemas.microsoft.com/office/drawing/2014/main" id="{35EF6E1A-5889-FB0E-D85B-43AE32F1D535}"/>
              </a:ext>
            </a:extLst>
          </p:cNvPr>
          <p:cNvSpPr txBox="1">
            <a:spLocks/>
          </p:cNvSpPr>
          <p:nvPr/>
        </p:nvSpPr>
        <p:spPr>
          <a:xfrm>
            <a:off x="6804732" y="175737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2</a:t>
            </a:r>
          </a:p>
        </p:txBody>
      </p:sp>
      <p:sp>
        <p:nvSpPr>
          <p:cNvPr id="53" name="Объект 2">
            <a:extLst>
              <a:ext uri="{FF2B5EF4-FFF2-40B4-BE49-F238E27FC236}">
                <a16:creationId xmlns:a16="http://schemas.microsoft.com/office/drawing/2014/main" id="{8566A16B-3780-6302-57E5-136C347C6224}"/>
              </a:ext>
            </a:extLst>
          </p:cNvPr>
          <p:cNvSpPr txBox="1">
            <a:spLocks/>
          </p:cNvSpPr>
          <p:nvPr/>
        </p:nvSpPr>
        <p:spPr>
          <a:xfrm>
            <a:off x="10466428" y="159825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гипотез</a:t>
            </a:r>
          </a:p>
        </p:txBody>
      </p:sp>
    </p:spTree>
    <p:extLst>
      <p:ext uri="{BB962C8B-B14F-4D97-AF65-F5344CB8AC3E}">
        <p14:creationId xmlns:p14="http://schemas.microsoft.com/office/powerpoint/2010/main" val="3615968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/>
      <p:bldP spid="38" grpId="1"/>
      <p:bldP spid="50" grpId="0"/>
      <p:bldP spid="50" grpId="1"/>
      <p:bldP spid="51" grpId="0"/>
      <p:bldP spid="52" grpId="0"/>
      <p:bldP spid="52" grpId="1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33316"/>
            <a:ext cx="10450244" cy="79848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448" y="1460465"/>
                <a:ext cx="6566329" cy="420797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схема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и столбцов матриц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элементы которой хранят состояния сохраняемых в памяти клеток,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координаты фокусных клеток,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значения в фокусных клетках,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VF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{0, 1, 2, 3, 4, 5, 6, 7, 8}⊂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координаты целевых клеток,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значения в целевых клетках,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𝑆𝑉𝐺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448" y="1460465"/>
                <a:ext cx="6566329" cy="4207977"/>
              </a:xfrm>
              <a:blipFill>
                <a:blip r:embed="rId2"/>
                <a:stretch>
                  <a:fillRect l="-742" t="-580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бъект 2">
            <a:extLst>
              <a:ext uri="{FF2B5EF4-FFF2-40B4-BE49-F238E27FC236}">
                <a16:creationId xmlns:a16="http://schemas.microsoft.com/office/drawing/2014/main" id="{4DF351C1-961C-9F19-5F75-3647BBC510A2}"/>
              </a:ext>
            </a:extLst>
          </p:cNvPr>
          <p:cNvSpPr txBox="1">
            <a:spLocks/>
          </p:cNvSpPr>
          <p:nvPr/>
        </p:nvSpPr>
        <p:spPr>
          <a:xfrm>
            <a:off x="301192" y="100272"/>
            <a:ext cx="4225604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  <p:graphicFrame>
        <p:nvGraphicFramePr>
          <p:cNvPr id="19" name="Таблица 5">
            <a:extLst>
              <a:ext uri="{FF2B5EF4-FFF2-40B4-BE49-F238E27FC236}">
                <a16:creationId xmlns:a16="http://schemas.microsoft.com/office/drawing/2014/main" id="{AF76B6ED-2ADA-ADD5-C809-F8F8085491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596483"/>
              </p:ext>
            </p:extLst>
          </p:nvPr>
        </p:nvGraphicFramePr>
        <p:xfrm>
          <a:off x="7972923" y="103573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25378272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2749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052379"/>
                  </a:ext>
                </a:extLst>
              </a:tr>
              <a:tr h="63753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274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274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7524E-93AB-A35F-7AE1-2B3876397505}"/>
              </a:ext>
            </a:extLst>
          </p:cNvPr>
          <p:cNvCxnSpPr>
            <a:cxnSpLocks/>
          </p:cNvCxnSpPr>
          <p:nvPr/>
        </p:nvCxnSpPr>
        <p:spPr>
          <a:xfrm>
            <a:off x="8707902" y="1035737"/>
            <a:ext cx="241502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409397B-16EC-86C8-A48C-9DF4C3DE7B4A}"/>
              </a:ext>
            </a:extLst>
          </p:cNvPr>
          <p:cNvCxnSpPr>
            <a:cxnSpLocks/>
          </p:cNvCxnSpPr>
          <p:nvPr/>
        </p:nvCxnSpPr>
        <p:spPr>
          <a:xfrm>
            <a:off x="7972923" y="1732312"/>
            <a:ext cx="0" cy="18234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бъект 2">
            <a:extLst>
              <a:ext uri="{FF2B5EF4-FFF2-40B4-BE49-F238E27FC236}">
                <a16:creationId xmlns:a16="http://schemas.microsoft.com/office/drawing/2014/main" id="{1F76F175-71CC-FE66-A620-309C8AB998EE}"/>
              </a:ext>
            </a:extLst>
          </p:cNvPr>
          <p:cNvSpPr txBox="1">
            <a:spLocks/>
          </p:cNvSpPr>
          <p:nvPr/>
        </p:nvSpPr>
        <p:spPr>
          <a:xfrm>
            <a:off x="10771987" y="420730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35D6C8D8-A0AC-F53C-7348-B380BE9EB93E}"/>
              </a:ext>
            </a:extLst>
          </p:cNvPr>
          <p:cNvSpPr txBox="1">
            <a:spLocks/>
          </p:cNvSpPr>
          <p:nvPr/>
        </p:nvSpPr>
        <p:spPr>
          <a:xfrm>
            <a:off x="7409679" y="3058679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4E62CC64-296D-61CD-632A-0C2820E36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148721"/>
              </p:ext>
            </p:extLst>
          </p:nvPr>
        </p:nvGraphicFramePr>
        <p:xfrm>
          <a:off x="8602923" y="4037702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6256" y="6017366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=≪2, 2&gt;,&lt;2, 3&gt;&gt;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56" y="6017366"/>
                <a:ext cx="2993524" cy="447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57894" y="6017365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=&lt;1, 2&gt;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894" y="6017365"/>
                <a:ext cx="2993524" cy="447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6256" y="6504579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=≪1, 1&gt;,&lt;1, 4&gt;&gt;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56" y="6504579"/>
                <a:ext cx="2993524" cy="447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8925" y="6504579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925" y="6504579"/>
                <a:ext cx="2993524" cy="447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48863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33316"/>
            <a:ext cx="10450244" cy="79848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530" y="1686263"/>
                <a:ext cx="6566329" cy="79848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схема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530" y="1686263"/>
                <a:ext cx="6566329" cy="798489"/>
              </a:xfrm>
              <a:blipFill>
                <a:blip r:embed="rId2"/>
                <a:stretch>
                  <a:fillRect l="-743" t="-3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7524E-93AB-A35F-7AE1-2B3876397505}"/>
              </a:ext>
            </a:extLst>
          </p:cNvPr>
          <p:cNvCxnSpPr>
            <a:cxnSpLocks/>
          </p:cNvCxnSpPr>
          <p:nvPr/>
        </p:nvCxnSpPr>
        <p:spPr>
          <a:xfrm>
            <a:off x="9024780" y="4083999"/>
            <a:ext cx="237932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409397B-16EC-86C8-A48C-9DF4C3DE7B4A}"/>
              </a:ext>
            </a:extLst>
          </p:cNvPr>
          <p:cNvCxnSpPr>
            <a:cxnSpLocks/>
          </p:cNvCxnSpPr>
          <p:nvPr/>
        </p:nvCxnSpPr>
        <p:spPr>
          <a:xfrm flipH="1">
            <a:off x="8271082" y="4946001"/>
            <a:ext cx="15712" cy="17076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бъект 2">
            <a:extLst>
              <a:ext uri="{FF2B5EF4-FFF2-40B4-BE49-F238E27FC236}">
                <a16:creationId xmlns:a16="http://schemas.microsoft.com/office/drawing/2014/main" id="{1F76F175-71CC-FE66-A620-309C8AB998EE}"/>
              </a:ext>
            </a:extLst>
          </p:cNvPr>
          <p:cNvSpPr txBox="1">
            <a:spLocks/>
          </p:cNvSpPr>
          <p:nvPr/>
        </p:nvSpPr>
        <p:spPr>
          <a:xfrm>
            <a:off x="11090982" y="3592922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35D6C8D8-A0AC-F53C-7348-B380BE9EB93E}"/>
              </a:ext>
            </a:extLst>
          </p:cNvPr>
          <p:cNvSpPr txBox="1">
            <a:spLocks/>
          </p:cNvSpPr>
          <p:nvPr/>
        </p:nvSpPr>
        <p:spPr>
          <a:xfrm>
            <a:off x="7695737" y="6258866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8912" y="5723947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=≪2, 1&gt;,&lt;2, 2&gt;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12" y="5723947"/>
                <a:ext cx="2993524" cy="447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30550" y="5723946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=&lt;1, 1&gt;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550" y="5723946"/>
                <a:ext cx="2993524" cy="447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8912" y="6211160"/>
                <a:ext cx="1964959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=≪3, 3≫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12" y="6211160"/>
                <a:ext cx="1964959" cy="447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1581" y="6211160"/>
                <a:ext cx="2555538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581" y="6211160"/>
                <a:ext cx="2555538" cy="447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Таблица 5">
                <a:extLst>
                  <a:ext uri="{FF2B5EF4-FFF2-40B4-BE49-F238E27FC236}">
                    <a16:creationId xmlns:a16="http://schemas.microsoft.com/office/drawing/2014/main" id="{B77738C3-25BF-5A9D-A3BF-6A22562F5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941005"/>
                  </p:ext>
                </p:extLst>
              </p:nvPr>
            </p:nvGraphicFramePr>
            <p:xfrm>
              <a:off x="301192" y="2467969"/>
              <a:ext cx="7553006" cy="2887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57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матрицы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матрицы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матрица, элементы которой хранят состояния сохраняемых в памяти клеток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𝑆𝑉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CF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координаты фокусных клеток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VF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значения в фокусных клетках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CG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координаты целевых клеток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VG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значения в целевых клетках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Таблица 5">
                <a:extLst>
                  <a:ext uri="{FF2B5EF4-FFF2-40B4-BE49-F238E27FC236}">
                    <a16:creationId xmlns:a16="http://schemas.microsoft.com/office/drawing/2014/main" id="{B77738C3-25BF-5A9D-A3BF-6A22562F5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941005"/>
                  </p:ext>
                </p:extLst>
              </p:nvPr>
            </p:nvGraphicFramePr>
            <p:xfrm>
              <a:off x="301192" y="2467969"/>
              <a:ext cx="7553006" cy="2887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57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матрицы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матрицы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6414" t="-116514" b="-237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CF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координаты фокусных клеток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VF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значения в фокусных клетках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CG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координаты целевых клеток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VG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значения в целевых клетках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4932FF80-C37F-FD98-6C8B-971F62944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43315"/>
              </p:ext>
            </p:extLst>
          </p:nvPr>
        </p:nvGraphicFramePr>
        <p:xfrm>
          <a:off x="7717536" y="993387"/>
          <a:ext cx="378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9225082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924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8021D21-EFA8-0B93-1EED-8618F71C0B79}"/>
              </a:ext>
            </a:extLst>
          </p:cNvPr>
          <p:cNvSpPr/>
          <p:nvPr/>
        </p:nvSpPr>
        <p:spPr>
          <a:xfrm>
            <a:off x="834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6521EF0-BC2D-1538-CBA0-BCA28BC48740}"/>
              </a:ext>
            </a:extLst>
          </p:cNvPr>
          <p:cNvSpPr/>
          <p:nvPr/>
        </p:nvSpPr>
        <p:spPr>
          <a:xfrm>
            <a:off x="897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8D16721-B117-5B45-7154-9844C0D43F4C}"/>
              </a:ext>
            </a:extLst>
          </p:cNvPr>
          <p:cNvSpPr/>
          <p:nvPr/>
        </p:nvSpPr>
        <p:spPr>
          <a:xfrm>
            <a:off x="1086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7A5BE04-076E-9724-C3C3-36EE1ECE5CAD}"/>
              </a:ext>
            </a:extLst>
          </p:cNvPr>
          <p:cNvSpPr/>
          <p:nvPr/>
        </p:nvSpPr>
        <p:spPr>
          <a:xfrm>
            <a:off x="960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BB4BF0E-A128-A1ED-8758-E6F77215A0BC}"/>
              </a:ext>
            </a:extLst>
          </p:cNvPr>
          <p:cNvSpPr/>
          <p:nvPr/>
        </p:nvSpPr>
        <p:spPr>
          <a:xfrm>
            <a:off x="1023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26D43617-CDB0-DB4B-FEEE-CA0F04DE61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39339"/>
              </p:ext>
            </p:extLst>
          </p:nvPr>
        </p:nvGraphicFramePr>
        <p:xfrm>
          <a:off x="8279734" y="4183583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76158733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70374503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11700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54636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857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46FBDB27-C155-576B-8A2A-F1FF8DFAC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5091232"/>
                  </p:ext>
                </p:extLst>
              </p:nvPr>
            </p:nvGraphicFramePr>
            <p:xfrm>
              <a:off x="168812" y="1296189"/>
              <a:ext cx="12023188" cy="17411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1594">
                      <a:extLst>
                        <a:ext uri="{9D8B030D-6E8A-4147-A177-3AD203B41FA5}">
                          <a16:colId xmlns:a16="http://schemas.microsoft.com/office/drawing/2014/main" val="519100349"/>
                        </a:ext>
                      </a:extLst>
                    </a:gridCol>
                    <a:gridCol w="6011594">
                      <a:extLst>
                        <a:ext uri="{9D8B030D-6E8A-4147-A177-3AD203B41FA5}">
                          <a16:colId xmlns:a16="http://schemas.microsoft.com/office/drawing/2014/main" val="6798120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метода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с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3582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однозначного определения значений в соседних клетках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227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6273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1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43615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733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2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ru-RU" sz="1600" b="0" i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3553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гипотез</a:t>
                          </a:r>
                          <a:endParaRPr lang="ru-RU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787191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580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46FBDB27-C155-576B-8A2A-F1FF8DFAC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5091232"/>
                  </p:ext>
                </p:extLst>
              </p:nvPr>
            </p:nvGraphicFramePr>
            <p:xfrm>
              <a:off x="168812" y="1296189"/>
              <a:ext cx="12023188" cy="17411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1594">
                      <a:extLst>
                        <a:ext uri="{9D8B030D-6E8A-4147-A177-3AD203B41FA5}">
                          <a16:colId xmlns:a16="http://schemas.microsoft.com/office/drawing/2014/main" val="519100349"/>
                        </a:ext>
                      </a:extLst>
                    </a:gridCol>
                    <a:gridCol w="6011594">
                      <a:extLst>
                        <a:ext uri="{9D8B030D-6E8A-4147-A177-3AD203B41FA5}">
                          <a16:colId xmlns:a16="http://schemas.microsoft.com/office/drawing/2014/main" val="679812008"/>
                        </a:ext>
                      </a:extLst>
                    </a:gridCol>
                  </a:tblGrid>
                  <a:tr h="32194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метода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1887" r="-304" b="-4660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3582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однозначного определения значений в соседних клетках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90000" r="-304" b="-3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6273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1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186885" r="-304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733397"/>
                      </a:ext>
                    </a:extLst>
                  </a:tr>
                  <a:tr h="321945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2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ru-RU" sz="1600" b="0" i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3553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гипотез</a:t>
                          </a:r>
                          <a:endParaRPr lang="ru-RU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203" t="-380000" r="-304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580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EE73D3-977E-CD75-4F9B-ED55A5EA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" y="3483539"/>
            <a:ext cx="6091000" cy="29917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0E63AB-2209-11BA-7068-324422C95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941" y="3483539"/>
            <a:ext cx="5927187" cy="29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3223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857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D6E86-4C48-9326-1311-B12F123B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216" y="1384495"/>
            <a:ext cx="2911254" cy="330004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решённых полей –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95,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096203-6B94-DC87-F48E-AC38929F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1" y="1384494"/>
            <a:ext cx="8351111" cy="4101905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183D9DE-1BB2-E2BA-A7A4-ECB0446ACFE3}"/>
              </a:ext>
            </a:extLst>
          </p:cNvPr>
          <p:cNvGraphicFramePr>
            <a:graphicFrameLocks noGrp="1"/>
          </p:cNvGraphicFramePr>
          <p:nvPr/>
        </p:nvGraphicFramePr>
        <p:xfrm>
          <a:off x="531811" y="5486399"/>
          <a:ext cx="10561553" cy="1287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141">
                  <a:extLst>
                    <a:ext uri="{9D8B030D-6E8A-4147-A177-3AD203B41FA5}">
                      <a16:colId xmlns:a16="http://schemas.microsoft.com/office/drawing/2014/main" val="3209906237"/>
                    </a:ext>
                  </a:extLst>
                </a:gridCol>
                <a:gridCol w="2475914">
                  <a:extLst>
                    <a:ext uri="{9D8B030D-6E8A-4147-A177-3AD203B41FA5}">
                      <a16:colId xmlns:a16="http://schemas.microsoft.com/office/drawing/2014/main" val="1257278008"/>
                    </a:ext>
                  </a:extLst>
                </a:gridCol>
                <a:gridCol w="2827606">
                  <a:extLst>
                    <a:ext uri="{9D8B030D-6E8A-4147-A177-3AD203B41FA5}">
                      <a16:colId xmlns:a16="http://schemas.microsoft.com/office/drawing/2014/main" val="1418702207"/>
                    </a:ext>
                  </a:extLst>
                </a:gridCol>
                <a:gridCol w="3094892">
                  <a:extLst>
                    <a:ext uri="{9D8B030D-6E8A-4147-A177-3AD203B41FA5}">
                      <a16:colId xmlns:a16="http://schemas.microsoft.com/office/drawing/2014/main" val="255037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сложности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количество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решённых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не решённых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98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Новобранец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0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Любитель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3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Ветеран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9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995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1237-B2A8-A5B3-F4CF-8055F7DE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7665"/>
            <a:ext cx="8911687" cy="74023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4E917-2592-1646-6CDB-27E53E9B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881" y="1718612"/>
            <a:ext cx="9487513" cy="460482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сравнительный анализ процессов обучения человека и машины;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Определён класс игр и выбран пример для реализации;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обзор методов поиска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4 метода для поиска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сбора и применения схем;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программа, реализующая разработанные методы;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результаты работы и проведён их анализ;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публикация в сборнике тезисов «77-е Дни науки НИТУ МИСиС».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12D04-8B7C-1A97-B415-94CC5F5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162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BD41-6FAC-605E-58EA-F9BE6F9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D298D-97F2-3C7A-2A19-7CA5C61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718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E1428-6278-B43F-1FB0-BAA28652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441" y="329899"/>
            <a:ext cx="8911687" cy="64044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E7F866-B28F-B2EF-E949-420E286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BDFA0D2-A5DF-00F1-9C84-79D555A5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683" y="1614697"/>
            <a:ext cx="254586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1ACF8-F23B-5292-D62C-C437D395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51" y="1607090"/>
            <a:ext cx="2553469" cy="25534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94FD3E-A605-6218-8CA9-5B746915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81" y="4569647"/>
            <a:ext cx="9064813" cy="16642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1046F6-F2E9-ABD0-8484-CA8B5C310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026" y="1607090"/>
            <a:ext cx="255346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88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4" y="240719"/>
            <a:ext cx="10480431" cy="68308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1561AD1-ED85-9407-62B9-127C98F4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0" y="1152906"/>
            <a:ext cx="4693920" cy="57050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способны принимать: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Системы, основанные на нейронных сетях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Экспертные системы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данных систем: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увеличении количества потенциальных ситуаций принятия решений растёт сложность обучения нейронных сетей и возможные риски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Улучшать БЗ экспертных систем («обучать») долго и трудно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отсутствие массового применения автопилотных автомобилей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F651DF-E3C0-9A79-999A-96388F7D3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8" y="1699970"/>
            <a:ext cx="7235946" cy="481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461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921695" y="1932372"/>
            <a:ext cx="10775984" cy="3533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(метод) и их программную реализацию для поиска решения выбранного класса логических задач.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задача – это модель реальных пошаговых задач.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Представитель класса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наличие детерминированного (единственного) решения.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отсутствие ошибок при выработке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723069"/>
            <a:ext cx="8911687" cy="449485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игры;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о полях.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решения, содержащие элементы самообучения;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которая реализует методы поиска решения;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эффективность применения разработанных методов;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достоинства и недостатки элементов самообучения.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86" y="1266489"/>
                <a:ext cx="6527320" cy="19589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Дано: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содержащий данные о полях «Сапёра»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=25,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=50,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=1000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86" y="1266489"/>
                <a:ext cx="6527320" cy="1958970"/>
              </a:xfrm>
              <a:blipFill>
                <a:blip r:embed="rId2"/>
                <a:stretch>
                  <a:fillRect l="-747" t="-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F6B761E4-5BAE-90AF-B032-D7CFEAA280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1909" y="3225459"/>
              <a:ext cx="7612218" cy="3549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90435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394937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общее количество мин на поле,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статусов клеток поля.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 истинных значений клеток поля.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𝑉𝑂𝐶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𝑆𝑉𝑂𝐶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={0, 1, 2, 3, 4, 5, 6, 7, 8,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«Новобранец»,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«Новичок»,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«Ветеран».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5022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F6B761E4-5BAE-90AF-B032-D7CFEAA280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1909" y="3225459"/>
              <a:ext cx="7612218" cy="3549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90435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394937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общее количество мин на поле,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514" t="-172477" b="-280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514" t="-275000" b="-1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663934" r="-86194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«Новобранец»,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763934" r="-8619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«Новичок»,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863934" r="-8619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«Ветеран».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50224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Таблица 5">
            <a:extLst>
              <a:ext uri="{FF2B5EF4-FFF2-40B4-BE49-F238E27FC236}">
                <a16:creationId xmlns:a16="http://schemas.microsoft.com/office/drawing/2014/main" id="{888C2A3C-2588-ADE2-608F-5D7CD8F71254}"/>
              </a:ext>
            </a:extLst>
          </p:cNvPr>
          <p:cNvGraphicFramePr>
            <a:graphicFrameLocks/>
          </p:cNvGraphicFramePr>
          <p:nvPr/>
        </p:nvGraphicFramePr>
        <p:xfrm>
          <a:off x="9321064" y="1506065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2CA16C6-8EEB-D89E-06F5-61C702A58FBF}"/>
              </a:ext>
            </a:extLst>
          </p:cNvPr>
          <p:cNvCxnSpPr>
            <a:cxnSpLocks/>
          </p:cNvCxnSpPr>
          <p:nvPr/>
        </p:nvCxnSpPr>
        <p:spPr>
          <a:xfrm>
            <a:off x="10005693" y="1506065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5DF74D4-DE4E-A0AA-4687-F052CB8031EA}"/>
              </a:ext>
            </a:extLst>
          </p:cNvPr>
          <p:cNvCxnSpPr>
            <a:cxnSpLocks/>
          </p:cNvCxnSpPr>
          <p:nvPr/>
        </p:nvCxnSpPr>
        <p:spPr>
          <a:xfrm>
            <a:off x="9321064" y="2186714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1A35562-2E07-1E8C-7333-FC495E861274}"/>
              </a:ext>
            </a:extLst>
          </p:cNvPr>
          <p:cNvSpPr txBox="1">
            <a:spLocks/>
          </p:cNvSpPr>
          <p:nvPr/>
        </p:nvSpPr>
        <p:spPr>
          <a:xfrm>
            <a:off x="11484720" y="897344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CFF9AD46-74AC-B3E6-501D-B52478EE7A6A}"/>
              </a:ext>
            </a:extLst>
          </p:cNvPr>
          <p:cNvSpPr txBox="1">
            <a:spLocks/>
          </p:cNvSpPr>
          <p:nvPr/>
        </p:nvSpPr>
        <p:spPr>
          <a:xfrm>
            <a:off x="8750090" y="3616381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4A09517-27ED-2E1C-2454-AB513C17A351}"/>
              </a:ext>
            </a:extLst>
          </p:cNvPr>
          <p:cNvSpPr txBox="1">
            <a:spLocks/>
          </p:cNvSpPr>
          <p:nvPr/>
        </p:nvSpPr>
        <p:spPr>
          <a:xfrm>
            <a:off x="9889588" y="4107844"/>
            <a:ext cx="1946068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 = 3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7170C2FB-3AF2-14F8-009A-72DDB5179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591025"/>
              </p:ext>
            </p:extLst>
          </p:nvPr>
        </p:nvGraphicFramePr>
        <p:xfrm>
          <a:off x="9279656" y="4706714"/>
          <a:ext cx="2556000" cy="191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971F9BE3-6E5B-2242-4EF9-EC13B3054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481523"/>
              </p:ext>
            </p:extLst>
          </p:nvPr>
        </p:nvGraphicFramePr>
        <p:xfrm>
          <a:off x="9279656" y="4706714"/>
          <a:ext cx="2556000" cy="191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16" name="Объект 2">
            <a:extLst>
              <a:ext uri="{FF2B5EF4-FFF2-40B4-BE49-F238E27FC236}">
                <a16:creationId xmlns:a16="http://schemas.microsoft.com/office/drawing/2014/main" id="{6681F141-82AF-3F0B-0E3A-D7FC0AFC71B7}"/>
              </a:ext>
            </a:extLst>
          </p:cNvPr>
          <p:cNvSpPr txBox="1">
            <a:spLocks/>
          </p:cNvSpPr>
          <p:nvPr/>
        </p:nvSpPr>
        <p:spPr>
          <a:xfrm>
            <a:off x="8348054" y="544895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B99E7ED8-A170-43BE-7D4A-72F502E43708}"/>
              </a:ext>
            </a:extLst>
          </p:cNvPr>
          <p:cNvSpPr txBox="1">
            <a:spLocks/>
          </p:cNvSpPr>
          <p:nvPr/>
        </p:nvSpPr>
        <p:spPr>
          <a:xfrm>
            <a:off x="8348030" y="548057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0E120B-5ABB-6554-EB90-E8100CC97860}"/>
              </a:ext>
            </a:extLst>
          </p:cNvPr>
          <p:cNvSpPr/>
          <p:nvPr/>
        </p:nvSpPr>
        <p:spPr>
          <a:xfrm>
            <a:off x="9951065" y="21360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0078DA0-F403-9319-F587-1699FEBBF2F2}"/>
              </a:ext>
            </a:extLst>
          </p:cNvPr>
          <p:cNvSpPr/>
          <p:nvPr/>
        </p:nvSpPr>
        <p:spPr>
          <a:xfrm>
            <a:off x="9951065" y="2763694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88CFDED-9B48-EC3C-5BED-11339921C897}"/>
              </a:ext>
            </a:extLst>
          </p:cNvPr>
          <p:cNvSpPr/>
          <p:nvPr/>
        </p:nvSpPr>
        <p:spPr>
          <a:xfrm>
            <a:off x="9951065" y="33913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5F9076-6A5C-1A19-6145-B85A893288E6}"/>
              </a:ext>
            </a:extLst>
          </p:cNvPr>
          <p:cNvSpPr/>
          <p:nvPr/>
        </p:nvSpPr>
        <p:spPr>
          <a:xfrm>
            <a:off x="10581064" y="33913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" name="Таблица 5">
            <a:extLst>
              <a:ext uri="{FF2B5EF4-FFF2-40B4-BE49-F238E27FC236}">
                <a16:creationId xmlns:a16="http://schemas.microsoft.com/office/drawing/2014/main" id="{47B39687-AF6C-369F-CF8B-F0486546E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966752"/>
              </p:ext>
            </p:extLst>
          </p:nvPr>
        </p:nvGraphicFramePr>
        <p:xfrm>
          <a:off x="11079876" y="2299311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68977944-7CCA-7AFF-0DFB-2D5A33E0B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698377"/>
              </p:ext>
            </p:extLst>
          </p:nvPr>
        </p:nvGraphicFramePr>
        <p:xfrm>
          <a:off x="11079876" y="4528495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274E5CD-1BBF-FFAA-DCF7-E7D45B26807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117335" y="2614311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22F571C-5839-DBA9-A75E-97242E1ED009}"/>
              </a:ext>
            </a:extLst>
          </p:cNvPr>
          <p:cNvCxnSpPr>
            <a:cxnSpLocks/>
          </p:cNvCxnSpPr>
          <p:nvPr/>
        </p:nvCxnSpPr>
        <p:spPr>
          <a:xfrm>
            <a:off x="10117335" y="4814569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5F4956A9-ED41-B80E-3C4D-B2E1FA93B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31488"/>
              </p:ext>
            </p:extLst>
          </p:nvPr>
        </p:nvGraphicFramePr>
        <p:xfrm>
          <a:off x="8061065" y="1672358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B8CCA45-D0B2-01FF-9137-4DEB298EC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065" y="3560852"/>
            <a:ext cx="630000" cy="630000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5D61CF3-6E32-12A5-554A-EE1697C73396}"/>
              </a:ext>
            </a:extLst>
          </p:cNvPr>
          <p:cNvSpPr/>
          <p:nvPr/>
        </p:nvSpPr>
        <p:spPr>
          <a:xfrm>
            <a:off x="8391857" y="454363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E0488454-AF3C-939F-8639-B133D47056F5}"/>
              </a:ext>
            </a:extLst>
          </p:cNvPr>
          <p:cNvCxnSpPr>
            <a:cxnSpLocks/>
          </p:cNvCxnSpPr>
          <p:nvPr/>
        </p:nvCxnSpPr>
        <p:spPr>
          <a:xfrm>
            <a:off x="9020462" y="2796616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Таблица 47">
            <a:extLst>
              <a:ext uri="{FF2B5EF4-FFF2-40B4-BE49-F238E27FC236}">
                <a16:creationId xmlns:a16="http://schemas.microsoft.com/office/drawing/2014/main" id="{35E8027E-2062-7938-4971-90DF2C30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516551"/>
              </p:ext>
            </p:extLst>
          </p:nvPr>
        </p:nvGraphicFramePr>
        <p:xfrm>
          <a:off x="6964192" y="1854663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42793BB9-4513-659E-97C4-CDA38967C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192" y="3743157"/>
            <a:ext cx="630000" cy="630000"/>
          </a:xfrm>
          <a:prstGeom prst="rect">
            <a:avLst/>
          </a:prstGeom>
        </p:spPr>
      </p:pic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778290DD-B795-D009-51BF-F5B6808346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145207"/>
              </p:ext>
            </p:extLst>
          </p:nvPr>
        </p:nvGraphicFramePr>
        <p:xfrm>
          <a:off x="10153314" y="1826157"/>
          <a:ext cx="1917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18602"/>
                  </a:ext>
                </a:extLst>
              </a:tr>
            </a:tbl>
          </a:graphicData>
        </a:graphic>
      </p:graphicFrame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2DFC1EA-DBCF-3BC3-16FD-677DE1DD5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462" y="4535675"/>
            <a:ext cx="630001" cy="6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3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17" grpId="0"/>
      <p:bldP spid="6" grpId="0" animBg="1"/>
      <p:bldP spid="6" grpId="1" animBg="1"/>
      <p:bldP spid="6" grpId="2" animBg="1"/>
      <p:bldP spid="6" grpId="3" animBg="1"/>
      <p:bldP spid="6" grpId="4" animBg="1"/>
      <p:bldP spid="19" grpId="0" animBg="1"/>
      <p:bldP spid="19" grpId="1" animBg="1"/>
      <p:bldP spid="19" grpId="2" animBg="1"/>
      <p:bldP spid="19" grpId="3" animBg="1"/>
      <p:bldP spid="19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0" animBg="1"/>
      <p:bldP spid="21" grpId="1" animBg="1"/>
      <p:bldP spid="21" grpId="2" animBg="1"/>
      <p:bldP spid="21" grpId="3" animBg="1"/>
      <p:bldP spid="21" grpId="4" animBg="1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812" y="1534703"/>
                <a:ext cx="11369456" cy="440383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Для элементов кортежа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верны следующие утверждения: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5, 6, …, 10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3, 4,…,16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при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≤24,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6, 7,…,65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при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≤49,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 1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13, 14,…,999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при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≤999,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Найти: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12" y="1534703"/>
                <a:ext cx="11369456" cy="4403831"/>
              </a:xfrm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0756E414-8103-7057-6628-BD6E5E32F6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531009"/>
                  </p:ext>
                </p:extLst>
              </p:nvPr>
            </p:nvGraphicFramePr>
            <p:xfrm>
              <a:off x="921695" y="5591252"/>
              <a:ext cx="9910428" cy="694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0575">
                      <a:extLst>
                        <a:ext uri="{9D8B030D-6E8A-4147-A177-3AD203B41FA5}">
                          <a16:colId xmlns:a16="http://schemas.microsoft.com/office/drawing/2014/main" val="2231174534"/>
                        </a:ext>
                      </a:extLst>
                    </a:gridCol>
                    <a:gridCol w="823163">
                      <a:extLst>
                        <a:ext uri="{9D8B030D-6E8A-4147-A177-3AD203B41FA5}">
                          <a16:colId xmlns:a16="http://schemas.microsoft.com/office/drawing/2014/main" val="1040801513"/>
                        </a:ext>
                      </a:extLst>
                    </a:gridCol>
                    <a:gridCol w="530424">
                      <a:extLst>
                        <a:ext uri="{9D8B030D-6E8A-4147-A177-3AD203B41FA5}">
                          <a16:colId xmlns:a16="http://schemas.microsoft.com/office/drawing/2014/main" val="1679442449"/>
                        </a:ext>
                      </a:extLst>
                    </a:gridCol>
                    <a:gridCol w="7436266">
                      <a:extLst>
                        <a:ext uri="{9D8B030D-6E8A-4147-A177-3AD203B41FA5}">
                          <a16:colId xmlns:a16="http://schemas.microsoft.com/office/drawing/2014/main" val="5934114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𝑜𝑑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матрица, размером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h*w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определяющая,</a:t>
                          </a:r>
                          <a:r>
                            <a:rPr lang="ru-RU" b="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находится ли в заданной клетке поля мина или отсутствует.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RU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𝑖𝑑</m:t>
                                  </m:r>
                                </m:sub>
                              </m:sSub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𝑜𝑑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0, 1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oMath>
                          </a14:m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6497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0756E414-8103-7057-6628-BD6E5E32F6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531009"/>
                  </p:ext>
                </p:extLst>
              </p:nvPr>
            </p:nvGraphicFramePr>
            <p:xfrm>
              <a:off x="921695" y="5591252"/>
              <a:ext cx="9910428" cy="694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0575">
                      <a:extLst>
                        <a:ext uri="{9D8B030D-6E8A-4147-A177-3AD203B41FA5}">
                          <a16:colId xmlns:a16="http://schemas.microsoft.com/office/drawing/2014/main" val="2231174534"/>
                        </a:ext>
                      </a:extLst>
                    </a:gridCol>
                    <a:gridCol w="823163">
                      <a:extLst>
                        <a:ext uri="{9D8B030D-6E8A-4147-A177-3AD203B41FA5}">
                          <a16:colId xmlns:a16="http://schemas.microsoft.com/office/drawing/2014/main" val="1040801513"/>
                        </a:ext>
                      </a:extLst>
                    </a:gridCol>
                    <a:gridCol w="530424">
                      <a:extLst>
                        <a:ext uri="{9D8B030D-6E8A-4147-A177-3AD203B41FA5}">
                          <a16:colId xmlns:a16="http://schemas.microsoft.com/office/drawing/2014/main" val="1679442449"/>
                        </a:ext>
                      </a:extLst>
                    </a:gridCol>
                    <a:gridCol w="7436266">
                      <a:extLst>
                        <a:ext uri="{9D8B030D-6E8A-4147-A177-3AD203B41FA5}">
                          <a16:colId xmlns:a16="http://schemas.microsoft.com/office/drawing/2014/main" val="593411455"/>
                        </a:ext>
                      </a:extLst>
                    </a:gridCol>
                  </a:tblGrid>
                  <a:tr h="694563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296" t="-4348" r="-968148" b="-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279" t="-4348" b="-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4977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32545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33009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182" y="1668768"/>
                <a:ext cx="5771494" cy="233051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Теперь, исходя из правил игры, определим новые параметры и переменные на основе уже введённых.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этого определим 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TF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182" y="1668768"/>
                <a:ext cx="5771494" cy="2330519"/>
              </a:xfrm>
              <a:blipFill>
                <a:blip r:embed="rId2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5">
                <a:extLst>
                  <a:ext uri="{FF2B5EF4-FFF2-40B4-BE49-F238E27FC236}">
                    <a16:creationId xmlns:a16="http://schemas.microsoft.com/office/drawing/2014/main" id="{041B5525-2417-A113-9C14-743D27398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2477690"/>
                  </p:ext>
                </p:extLst>
              </p:nvPr>
            </p:nvGraphicFramePr>
            <p:xfrm>
              <a:off x="158492" y="4733548"/>
              <a:ext cx="11572137" cy="1827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84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942894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VCC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закрытых клеток.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𝑉𝐶𝐶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∈ SVCC = {E, MF}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клеток, отображаемых пользователю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𝑉𝐶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SVOC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∪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SVCC</a:t>
                          </a:r>
                          <a:r>
                            <a:rPr lang="ru-RU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определяющая, есть ли в клетке мина или нет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{0, 1}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элементами которой являются матрицы, определяющие, является ли клетка с координатами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соседней для клетки с координатами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{0, 1}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5">
                <a:extLst>
                  <a:ext uri="{FF2B5EF4-FFF2-40B4-BE49-F238E27FC236}">
                    <a16:creationId xmlns:a16="http://schemas.microsoft.com/office/drawing/2014/main" id="{041B5525-2417-A113-9C14-743D27398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2477690"/>
                  </p:ext>
                </p:extLst>
              </p:nvPr>
            </p:nvGraphicFramePr>
            <p:xfrm>
              <a:off x="158492" y="4733548"/>
              <a:ext cx="11572137" cy="1827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84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942894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VCC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9375" b="-3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109375" b="-2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209375" b="-1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663639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181651" b="-100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7AE39E13-3167-E3A7-A5B8-3D815B943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723767"/>
              </p:ext>
            </p:extLst>
          </p:nvPr>
        </p:nvGraphicFramePr>
        <p:xfrm>
          <a:off x="10349052" y="1551672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7E5C3A0B-0CE3-39A3-8DE1-051A784FE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729699"/>
              </p:ext>
            </p:extLst>
          </p:nvPr>
        </p:nvGraphicFramePr>
        <p:xfrm>
          <a:off x="10349052" y="3780856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0DF6C56-5F4B-B0F9-2ADF-1C9CEE639D8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9386511" y="1866672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49D6D99-7C4E-CAD9-4EBD-36FCC5887495}"/>
              </a:ext>
            </a:extLst>
          </p:cNvPr>
          <p:cNvCxnSpPr>
            <a:cxnSpLocks/>
          </p:cNvCxnSpPr>
          <p:nvPr/>
        </p:nvCxnSpPr>
        <p:spPr>
          <a:xfrm>
            <a:off x="9386511" y="4066930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C4C9F28D-F99D-2392-4501-63E1D6F01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056"/>
              </p:ext>
            </p:extLst>
          </p:nvPr>
        </p:nvGraphicFramePr>
        <p:xfrm>
          <a:off x="7330241" y="92471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F54B83E-3184-C618-1490-38BE23630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241" y="2814719"/>
            <a:ext cx="630000" cy="630000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A94E5941-833B-DED3-C6A2-4CF2D050A3E1}"/>
              </a:ext>
            </a:extLst>
          </p:cNvPr>
          <p:cNvSpPr/>
          <p:nvPr/>
        </p:nvSpPr>
        <p:spPr>
          <a:xfrm>
            <a:off x="8275242" y="281471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6B5665E-3BFF-20C9-EB0B-7AE6F7606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239" y="3780855"/>
            <a:ext cx="630001" cy="630001"/>
          </a:xfrm>
          <a:prstGeom prst="rect">
            <a:avLst/>
          </a:prstGeom>
        </p:spPr>
      </p:pic>
      <p:graphicFrame>
        <p:nvGraphicFramePr>
          <p:cNvPr id="42" name="Таблица 5">
            <a:extLst>
              <a:ext uri="{FF2B5EF4-FFF2-40B4-BE49-F238E27FC236}">
                <a16:creationId xmlns:a16="http://schemas.microsoft.com/office/drawing/2014/main" id="{773B57F1-45F4-10A9-C929-1E5584CA17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400380"/>
              </p:ext>
            </p:extLst>
          </p:nvPr>
        </p:nvGraphicFramePr>
        <p:xfrm>
          <a:off x="9103925" y="1148404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43" name="Таблица 5">
            <a:extLst>
              <a:ext uri="{FF2B5EF4-FFF2-40B4-BE49-F238E27FC236}">
                <a16:creationId xmlns:a16="http://schemas.microsoft.com/office/drawing/2014/main" id="{8DA5289B-ACAD-56E5-3D2D-53BFB3BD6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757161"/>
              </p:ext>
            </p:extLst>
          </p:nvPr>
        </p:nvGraphicFramePr>
        <p:xfrm>
          <a:off x="6000114" y="11844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B0D8CAB-2B53-C4B3-BF2A-C0BE7771FC2C}"/>
              </a:ext>
            </a:extLst>
          </p:cNvPr>
          <p:cNvSpPr/>
          <p:nvPr/>
        </p:nvSpPr>
        <p:spPr>
          <a:xfrm>
            <a:off x="6630115" y="306966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9B954693-2A7F-2AE2-527E-37B3B76D1655}"/>
              </a:ext>
            </a:extLst>
          </p:cNvPr>
          <p:cNvSpPr/>
          <p:nvPr/>
        </p:nvSpPr>
        <p:spPr>
          <a:xfrm>
            <a:off x="7260114" y="306966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12264A9-9983-A87B-1390-1897FE635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114" y="2444404"/>
            <a:ext cx="630001" cy="6300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8ADA5526-80AA-DFDA-85DE-70FEDC413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113" y="1809661"/>
            <a:ext cx="630001" cy="630001"/>
          </a:xfrm>
          <a:prstGeom prst="rect">
            <a:avLst/>
          </a:prstGeom>
        </p:spPr>
      </p:pic>
      <p:sp>
        <p:nvSpPr>
          <p:cNvPr id="48" name="Объект 2">
            <a:extLst>
              <a:ext uri="{FF2B5EF4-FFF2-40B4-BE49-F238E27FC236}">
                <a16:creationId xmlns:a16="http://schemas.microsoft.com/office/drawing/2014/main" id="{5C240E2E-0C8A-66EA-0C27-A6A61DF21A25}"/>
              </a:ext>
            </a:extLst>
          </p:cNvPr>
          <p:cNvSpPr txBox="1">
            <a:spLocks/>
          </p:cNvSpPr>
          <p:nvPr/>
        </p:nvSpPr>
        <p:spPr>
          <a:xfrm>
            <a:off x="10218172" y="862528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9677E24-6F4B-58DC-6C98-8485AF285D80}"/>
              </a:ext>
            </a:extLst>
          </p:cNvPr>
          <p:cNvCxnSpPr>
            <a:cxnSpLocks/>
          </p:cNvCxnSpPr>
          <p:nvPr/>
        </p:nvCxnSpPr>
        <p:spPr>
          <a:xfrm>
            <a:off x="8588277" y="2892928"/>
            <a:ext cx="92998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66131F8E-A5C4-AD4E-ECAE-C6A2FD87B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26468"/>
              </p:ext>
            </p:extLst>
          </p:nvPr>
        </p:nvGraphicFramePr>
        <p:xfrm>
          <a:off x="6519807" y="164924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997B3B4A-84D2-1F55-03EF-FE4BCEB42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807" y="3547205"/>
            <a:ext cx="630000" cy="630000"/>
          </a:xfrm>
          <a:prstGeom prst="rect">
            <a:avLst/>
          </a:prstGeom>
        </p:spPr>
      </p:pic>
      <p:graphicFrame>
        <p:nvGraphicFramePr>
          <p:cNvPr id="52" name="Таблица 51">
            <a:extLst>
              <a:ext uri="{FF2B5EF4-FFF2-40B4-BE49-F238E27FC236}">
                <a16:creationId xmlns:a16="http://schemas.microsoft.com/office/drawing/2014/main" id="{773A7951-DD63-C0F0-3437-DC6101AD3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562708"/>
              </p:ext>
            </p:extLst>
          </p:nvPr>
        </p:nvGraphicFramePr>
        <p:xfrm>
          <a:off x="9708929" y="1620743"/>
          <a:ext cx="1917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18602"/>
                  </a:ext>
                </a:extLst>
              </a:tr>
            </a:tbl>
          </a:graphicData>
        </a:graphic>
      </p:graphicFrame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4273F16B-8977-9CDF-8A38-9CE6376E5B14}"/>
              </a:ext>
            </a:extLst>
          </p:cNvPr>
          <p:cNvSpPr/>
          <p:nvPr/>
        </p:nvSpPr>
        <p:spPr>
          <a:xfrm>
            <a:off x="7149807" y="354720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C8200D7-DF5A-0374-030B-F7082FE1F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806" y="3543013"/>
            <a:ext cx="630001" cy="630001"/>
          </a:xfrm>
          <a:prstGeom prst="rect">
            <a:avLst/>
          </a:prstGeom>
        </p:spPr>
      </p:pic>
      <p:graphicFrame>
        <p:nvGraphicFramePr>
          <p:cNvPr id="55" name="Таблица 5">
            <a:extLst>
              <a:ext uri="{FF2B5EF4-FFF2-40B4-BE49-F238E27FC236}">
                <a16:creationId xmlns:a16="http://schemas.microsoft.com/office/drawing/2014/main" id="{B350D0A4-EB59-E130-D5F2-97FFE8E14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341539"/>
              </p:ext>
            </p:extLst>
          </p:nvPr>
        </p:nvGraphicFramePr>
        <p:xfrm>
          <a:off x="9023277" y="156694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56" name="Таблица 5">
            <a:extLst>
              <a:ext uri="{FF2B5EF4-FFF2-40B4-BE49-F238E27FC236}">
                <a16:creationId xmlns:a16="http://schemas.microsoft.com/office/drawing/2014/main" id="{3CDACDAE-044F-DE08-5960-3513946A4F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860025"/>
              </p:ext>
            </p:extLst>
          </p:nvPr>
        </p:nvGraphicFramePr>
        <p:xfrm>
          <a:off x="5873278" y="160294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EE7A963-6B6C-E85F-BF95-C8D9DCB90C50}"/>
              </a:ext>
            </a:extLst>
          </p:cNvPr>
          <p:cNvSpPr/>
          <p:nvPr/>
        </p:nvSpPr>
        <p:spPr>
          <a:xfrm>
            <a:off x="6503279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4A1C55F8-47E4-40EA-C093-00B467011E44}"/>
              </a:ext>
            </a:extLst>
          </p:cNvPr>
          <p:cNvSpPr/>
          <p:nvPr/>
        </p:nvSpPr>
        <p:spPr>
          <a:xfrm>
            <a:off x="7133278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769A60A5-2696-55B9-32EB-AEBC25F7F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278" y="2862940"/>
            <a:ext cx="630001" cy="6300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2A23F222-9B18-E0E7-1667-72CF07E09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277" y="2228197"/>
            <a:ext cx="630001" cy="630001"/>
          </a:xfrm>
          <a:prstGeom prst="rect">
            <a:avLst/>
          </a:prstGeom>
        </p:spPr>
      </p:pic>
      <p:sp>
        <p:nvSpPr>
          <p:cNvPr id="61" name="Объект 2">
            <a:extLst>
              <a:ext uri="{FF2B5EF4-FFF2-40B4-BE49-F238E27FC236}">
                <a16:creationId xmlns:a16="http://schemas.microsoft.com/office/drawing/2014/main" id="{6D8FA85F-7FEE-EF17-9FDA-A8B38C188C35}"/>
              </a:ext>
            </a:extLst>
          </p:cNvPr>
          <p:cNvSpPr txBox="1">
            <a:spLocks/>
          </p:cNvSpPr>
          <p:nvPr/>
        </p:nvSpPr>
        <p:spPr>
          <a:xfrm>
            <a:off x="10091336" y="128106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Таблица 5">
            <a:extLst>
              <a:ext uri="{FF2B5EF4-FFF2-40B4-BE49-F238E27FC236}">
                <a16:creationId xmlns:a16="http://schemas.microsoft.com/office/drawing/2014/main" id="{B4700FED-550A-501E-9921-E8885A64F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692309"/>
              </p:ext>
            </p:extLst>
          </p:nvPr>
        </p:nvGraphicFramePr>
        <p:xfrm>
          <a:off x="9536416" y="2288112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63" name="Таблица 62">
            <a:extLst>
              <a:ext uri="{FF2B5EF4-FFF2-40B4-BE49-F238E27FC236}">
                <a16:creationId xmlns:a16="http://schemas.microsoft.com/office/drawing/2014/main" id="{8E9E5AF3-328C-E8C7-E237-BE15EFEB07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451641"/>
              </p:ext>
            </p:extLst>
          </p:nvPr>
        </p:nvGraphicFramePr>
        <p:xfrm>
          <a:off x="9536417" y="3895085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8589F33-8DA2-9EB5-612E-C41C1260AC67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8573875" y="2603112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568EFAB-7211-508F-D48C-46C9C83469AD}"/>
              </a:ext>
            </a:extLst>
          </p:cNvPr>
          <p:cNvCxnSpPr>
            <a:cxnSpLocks/>
          </p:cNvCxnSpPr>
          <p:nvPr/>
        </p:nvCxnSpPr>
        <p:spPr>
          <a:xfrm>
            <a:off x="8573876" y="4181159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Таблица 65">
            <a:extLst>
              <a:ext uri="{FF2B5EF4-FFF2-40B4-BE49-F238E27FC236}">
                <a16:creationId xmlns:a16="http://schemas.microsoft.com/office/drawing/2014/main" id="{940CF9B6-1FD8-BDBD-0400-3FDE179B7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48346"/>
              </p:ext>
            </p:extLst>
          </p:nvPr>
        </p:nvGraphicFramePr>
        <p:xfrm>
          <a:off x="6517605" y="166115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E4848C21-AA54-89AF-8BF8-7914EA79E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91" y="3866159"/>
            <a:ext cx="630000" cy="630000"/>
          </a:xfrm>
          <a:prstGeom prst="rect">
            <a:avLst/>
          </a:prstGeom>
        </p:spPr>
      </p:pic>
      <p:graphicFrame>
        <p:nvGraphicFramePr>
          <p:cNvPr id="68" name="Таблица 5">
            <a:extLst>
              <a:ext uri="{FF2B5EF4-FFF2-40B4-BE49-F238E27FC236}">
                <a16:creationId xmlns:a16="http://schemas.microsoft.com/office/drawing/2014/main" id="{6C69E5BA-D38D-1442-3184-55B13E903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918131"/>
              </p:ext>
            </p:extLst>
          </p:nvPr>
        </p:nvGraphicFramePr>
        <p:xfrm>
          <a:off x="5880294" y="160294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CF682534-AA9C-E595-A322-CE1D3CFF67C9}"/>
              </a:ext>
            </a:extLst>
          </p:cNvPr>
          <p:cNvSpPr/>
          <p:nvPr/>
        </p:nvSpPr>
        <p:spPr>
          <a:xfrm>
            <a:off x="6510295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42080F47-05AE-B062-C4DD-DB6C1BCF8F91}"/>
              </a:ext>
            </a:extLst>
          </p:cNvPr>
          <p:cNvSpPr/>
          <p:nvPr/>
        </p:nvSpPr>
        <p:spPr>
          <a:xfrm>
            <a:off x="7140294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4E70D423-89E6-4EC8-8227-7059106F6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94" y="2862940"/>
            <a:ext cx="630001" cy="6300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C94855D-5E6F-CF76-E4E0-47C3DAEC1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93" y="2228197"/>
            <a:ext cx="630001" cy="630001"/>
          </a:xfrm>
          <a:prstGeom prst="rect">
            <a:avLst/>
          </a:prstGeom>
        </p:spPr>
      </p:pic>
      <p:sp>
        <p:nvSpPr>
          <p:cNvPr id="73" name="Объект 2">
            <a:extLst>
              <a:ext uri="{FF2B5EF4-FFF2-40B4-BE49-F238E27FC236}">
                <a16:creationId xmlns:a16="http://schemas.microsoft.com/office/drawing/2014/main" id="{0F29867B-82E0-100B-D04B-86F616C9006A}"/>
              </a:ext>
            </a:extLst>
          </p:cNvPr>
          <p:cNvSpPr txBox="1">
            <a:spLocks/>
          </p:cNvSpPr>
          <p:nvPr/>
        </p:nvSpPr>
        <p:spPr>
          <a:xfrm>
            <a:off x="9933617" y="128106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" name="Таблица 5">
            <a:extLst>
              <a:ext uri="{FF2B5EF4-FFF2-40B4-BE49-F238E27FC236}">
                <a16:creationId xmlns:a16="http://schemas.microsoft.com/office/drawing/2014/main" id="{F807C79C-5B9C-10FF-6C39-1F98FC34A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544056"/>
              </p:ext>
            </p:extLst>
          </p:nvPr>
        </p:nvGraphicFramePr>
        <p:xfrm>
          <a:off x="8740046" y="1546286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8" grpId="0"/>
      <p:bldP spid="48" grpId="1"/>
      <p:bldP spid="53" grpId="0" animBg="1"/>
      <p:bldP spid="53" grpId="1" animBg="1"/>
      <p:bldP spid="57" grpId="0" animBg="1"/>
      <p:bldP spid="57" grpId="1" animBg="1"/>
      <p:bldP spid="58" grpId="0" animBg="1"/>
      <p:bldP spid="58" grpId="1" animBg="1"/>
      <p:bldP spid="61" grpId="0"/>
      <p:bldP spid="61" grpId="1"/>
      <p:bldP spid="69" grpId="0" animBg="1"/>
      <p:bldP spid="70" grpId="0" animBg="1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869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ru-RU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𝑉𝑂𝐶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Поскольку часть значений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неизвестны, заменим их на переменные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acc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  <a:blipFill>
                <a:blip r:embed="rId2"/>
                <a:stretch>
                  <a:fillRect l="-503" t="-6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AB4947D-8FE4-3D64-5503-6414EBBE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2649"/>
              </p:ext>
            </p:extLst>
          </p:nvPr>
        </p:nvGraphicFramePr>
        <p:xfrm>
          <a:off x="1139483" y="2975510"/>
          <a:ext cx="8179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29">
                  <a:extLst>
                    <a:ext uri="{9D8B030D-6E8A-4147-A177-3AD203B41FA5}">
                      <a16:colId xmlns:a16="http://schemas.microsoft.com/office/drawing/2014/main" val="4185316265"/>
                    </a:ext>
                  </a:extLst>
                </a:gridCol>
                <a:gridCol w="690435">
                  <a:extLst>
                    <a:ext uri="{9D8B030D-6E8A-4147-A177-3AD203B41FA5}">
                      <a16:colId xmlns:a16="http://schemas.microsoft.com/office/drawing/2014/main" val="38276214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46498707"/>
                    </a:ext>
                  </a:extLst>
                </a:gridCol>
                <a:gridCol w="6024098">
                  <a:extLst>
                    <a:ext uri="{9D8B030D-6E8A-4147-A177-3AD203B41FA5}">
                      <a16:colId xmlns:a16="http://schemas.microsoft.com/office/drawing/2014/main" val="70311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450000"/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где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1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бинарная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матрица размером 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l*w, l*w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70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705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746933"/>
                  </p:ext>
                </p:extLst>
              </p:nvPr>
            </p:nvGraphicFramePr>
            <p:xfrm>
              <a:off x="1139483" y="5194835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746933"/>
                  </p:ext>
                </p:extLst>
              </p:nvPr>
            </p:nvGraphicFramePr>
            <p:xfrm>
              <a:off x="1139483" y="5194835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8197" r="-11462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108197" r="-11462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208197" r="-11462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308197" r="-11462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670" t="-3081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76750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5389</TotalTime>
  <Words>3106</Words>
  <Application>Microsoft Office PowerPoint</Application>
  <PresentationFormat>Широкоэкранный</PresentationFormat>
  <Paragraphs>872</Paragraphs>
  <Slides>27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Актуальность</vt:lpstr>
      <vt:lpstr>Актуальность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Математическая постановка задачи</vt:lpstr>
      <vt:lpstr>Используемый математический аппарат</vt:lpstr>
      <vt:lpstr>Используемый математический аппарат</vt:lpstr>
      <vt:lpstr>Используемый математический аппарат</vt:lpstr>
      <vt:lpstr>Свойства системы уравнений</vt:lpstr>
      <vt:lpstr>Метод 1 Однозначное определение значений в соседних клетках</vt:lpstr>
      <vt:lpstr>Метод 2 Разность уравнений</vt:lpstr>
      <vt:lpstr>Метод 3 Разность уравнений с учётом общего количества мин</vt:lpstr>
      <vt:lpstr>Метод 4 Проверка гипотез</vt:lpstr>
      <vt:lpstr>Характеристики используемых методов</vt:lpstr>
      <vt:lpstr>Общий метод</vt:lpstr>
      <vt:lpstr>Очерёдность применения методов</vt:lpstr>
      <vt:lpstr>Сбор и применение схем</vt:lpstr>
      <vt:lpstr>Презентация PowerPoint</vt:lpstr>
      <vt:lpstr>Сбор и применение схем</vt:lpstr>
      <vt:lpstr>Сбор и применение схем</vt:lpstr>
      <vt:lpstr>Результаты</vt:lpstr>
      <vt:lpstr>Результаты</vt:lpstr>
      <vt:lpstr>Выводы</vt:lpstr>
      <vt:lpstr>Спасибо за внимание!</vt:lpstr>
      <vt:lpstr>Используемые средства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276</cp:revision>
  <dcterms:created xsi:type="dcterms:W3CDTF">2022-05-01T18:29:55Z</dcterms:created>
  <dcterms:modified xsi:type="dcterms:W3CDTF">2022-06-02T14:15:14Z</dcterms:modified>
</cp:coreProperties>
</file>