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8"/>
  </p:notesMasterIdLst>
  <p:sldIdLst>
    <p:sldId id="282" r:id="rId2"/>
    <p:sldId id="260" r:id="rId3"/>
    <p:sldId id="292" r:id="rId4"/>
    <p:sldId id="261" r:id="rId5"/>
    <p:sldId id="262" r:id="rId6"/>
    <p:sldId id="291" r:id="rId7"/>
    <p:sldId id="289" r:id="rId8"/>
    <p:sldId id="263" r:id="rId9"/>
    <p:sldId id="283" r:id="rId10"/>
    <p:sldId id="268" r:id="rId11"/>
    <p:sldId id="269" r:id="rId12"/>
    <p:sldId id="265" r:id="rId13"/>
    <p:sldId id="266" r:id="rId14"/>
    <p:sldId id="270" r:id="rId15"/>
    <p:sldId id="271" r:id="rId16"/>
    <p:sldId id="295" r:id="rId17"/>
    <p:sldId id="296" r:id="rId18"/>
    <p:sldId id="281" r:id="rId19"/>
    <p:sldId id="277" r:id="rId20"/>
    <p:sldId id="297" r:id="rId21"/>
    <p:sldId id="298" r:id="rId22"/>
    <p:sldId id="275" r:id="rId23"/>
    <p:sldId id="287" r:id="rId24"/>
    <p:sldId id="276" r:id="rId25"/>
    <p:sldId id="274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99FF"/>
    <a:srgbClr val="CC0000"/>
    <a:srgbClr val="0000CC"/>
    <a:srgbClr val="6699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  <a:blipFill>
                <a:blip r:embed="rId2"/>
                <a:stretch>
                  <a:fillRect l="-628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2784"/>
              </p:ext>
            </p:extLst>
          </p:nvPr>
        </p:nvGraphicFramePr>
        <p:xfrm>
          <a:off x="156148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42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  <a:blipFill>
                <a:blip r:embed="rId2"/>
                <a:stretch>
                  <a:fillRect l="-926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0918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DA3590D-2C2C-5474-864F-95F50D6FA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0302"/>
              </p:ext>
            </p:extLst>
          </p:nvPr>
        </p:nvGraphicFramePr>
        <p:xfrm>
          <a:off x="-49046" y="2151116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D9130-7B7C-4629-84DA-758EF6CD59D2}"/>
              </a:ext>
            </a:extLst>
          </p:cNvPr>
          <p:cNvSpPr/>
          <p:nvPr/>
        </p:nvSpPr>
        <p:spPr>
          <a:xfrm>
            <a:off x="58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9E4F67-0C80-DC9E-983E-9DBD2826217C}"/>
              </a:ext>
            </a:extLst>
          </p:cNvPr>
          <p:cNvSpPr/>
          <p:nvPr/>
        </p:nvSpPr>
        <p:spPr>
          <a:xfrm>
            <a:off x="121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B1D1D4-2CCA-2217-F44C-41B96BF6C9E8}"/>
              </a:ext>
            </a:extLst>
          </p:cNvPr>
          <p:cNvSpPr/>
          <p:nvPr/>
        </p:nvSpPr>
        <p:spPr>
          <a:xfrm>
            <a:off x="310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63AA2C-55BE-433B-7F79-7FF909744CBB}"/>
              </a:ext>
            </a:extLst>
          </p:cNvPr>
          <p:cNvSpPr/>
          <p:nvPr/>
        </p:nvSpPr>
        <p:spPr>
          <a:xfrm>
            <a:off x="247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6E553D-71FC-84E4-6396-1E356666CBAF}"/>
              </a:ext>
            </a:extLst>
          </p:cNvPr>
          <p:cNvSpPr/>
          <p:nvPr/>
        </p:nvSpPr>
        <p:spPr>
          <a:xfrm>
            <a:off x="58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D57447-E265-BEAF-6E27-94C30FBE611A}"/>
              </a:ext>
            </a:extLst>
          </p:cNvPr>
          <p:cNvSpPr/>
          <p:nvPr/>
        </p:nvSpPr>
        <p:spPr>
          <a:xfrm>
            <a:off x="121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9BA052-6FD9-21CF-3A48-BDA6BC170A81}"/>
              </a:ext>
            </a:extLst>
          </p:cNvPr>
          <p:cNvSpPr/>
          <p:nvPr/>
        </p:nvSpPr>
        <p:spPr>
          <a:xfrm>
            <a:off x="310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AAF803-6989-6D0D-FA23-E6EEC83DE91D}"/>
              </a:ext>
            </a:extLst>
          </p:cNvPr>
          <p:cNvSpPr/>
          <p:nvPr/>
        </p:nvSpPr>
        <p:spPr>
          <a:xfrm>
            <a:off x="184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AA92FF0-2362-B3B9-8F96-2B4AC1428A00}"/>
              </a:ext>
            </a:extLst>
          </p:cNvPr>
          <p:cNvSpPr/>
          <p:nvPr/>
        </p:nvSpPr>
        <p:spPr>
          <a:xfrm>
            <a:off x="247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  <a:blipFill>
                <a:blip r:embed="rId2"/>
                <a:stretch>
                  <a:fillRect l="-646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8F9A-AD14-DD6C-92E4-E8146333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2" y="329899"/>
            <a:ext cx="8911687" cy="97839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используемых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1F5C2-2AC3-2E38-D0DC-061EDAF9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67622"/>
            <a:ext cx="8360018" cy="4774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один этап применения метода как применение метода как: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открытым на текущий момент клеткам поля для метода однозначного определения значений в соседних клетках;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парам открытых клеток для метода связанных клеток 1;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комбинациям открытых клеток для метода связанных клеток 2;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закрытым клеткам для метода гипотез.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попытку метода как применение метода для выбранной открытой клетки, выбранной пары открытых клеток и т. д.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одной попытки может быть положительным (если однозначно определено хотя бы одно значение в закрытой клетке) или отрицательным (в противном случае)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этапа может быть положительным (если положительной оказалась хотя бы одна попытка) или отрицательным (в противном случае).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D8366-A50F-ED92-3A46-D0B02C37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A9A833-E498-7C46-92CE-A2E3EEA6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29157"/>
              </p:ext>
            </p:extLst>
          </p:nvPr>
        </p:nvGraphicFramePr>
        <p:xfrm>
          <a:off x="9140188" y="130829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C01C0-0C4E-9E4F-FE89-23222BB752D4}"/>
              </a:ext>
            </a:extLst>
          </p:cNvPr>
          <p:cNvSpPr/>
          <p:nvPr/>
        </p:nvSpPr>
        <p:spPr>
          <a:xfrm>
            <a:off x="9770188" y="256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EBD45-7004-73C3-CAAB-DA15CC2E4BDB}"/>
              </a:ext>
            </a:extLst>
          </p:cNvPr>
          <p:cNvSpPr/>
          <p:nvPr/>
        </p:nvSpPr>
        <p:spPr>
          <a:xfrm>
            <a:off x="977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7E6A78-4D32-BE74-1F7B-232C3FE193DE}"/>
              </a:ext>
            </a:extLst>
          </p:cNvPr>
          <p:cNvSpPr/>
          <p:nvPr/>
        </p:nvSpPr>
        <p:spPr>
          <a:xfrm>
            <a:off x="1040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95F8F8-1DA2-A58B-16DD-8B763158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5251"/>
              </p:ext>
            </p:extLst>
          </p:nvPr>
        </p:nvGraphicFramePr>
        <p:xfrm>
          <a:off x="9140188" y="384878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9F5DFC-8257-6FD7-9B75-79F8B61DEB0A}"/>
              </a:ext>
            </a:extLst>
          </p:cNvPr>
          <p:cNvSpPr/>
          <p:nvPr/>
        </p:nvSpPr>
        <p:spPr>
          <a:xfrm>
            <a:off x="9770188" y="510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2A4FED9-5206-E935-BB92-C65948A768B2}"/>
              </a:ext>
            </a:extLst>
          </p:cNvPr>
          <p:cNvSpPr/>
          <p:nvPr/>
        </p:nvSpPr>
        <p:spPr>
          <a:xfrm>
            <a:off x="977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F77AD-FD10-005A-11B7-10643773A2D8}"/>
              </a:ext>
            </a:extLst>
          </p:cNvPr>
          <p:cNvSpPr/>
          <p:nvPr/>
        </p:nvSpPr>
        <p:spPr>
          <a:xfrm>
            <a:off x="1040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2922B5-65C4-1E85-8DD4-C59360978402}"/>
              </a:ext>
            </a:extLst>
          </p:cNvPr>
          <p:cNvSpPr/>
          <p:nvPr/>
        </p:nvSpPr>
        <p:spPr>
          <a:xfrm>
            <a:off x="9770188" y="449964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91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78253-2850-FF4F-1F07-95A2A80F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306333"/>
            <a:ext cx="8911687" cy="84657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B5686-D295-1821-0A6F-ECE8616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8516"/>
            <a:ext cx="8915400" cy="3777622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ещё один метод, в котором по порядку будем применять этапы каждого из четырёх базовых методов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результат этапа некоторого метода оказался положительным, то начинаем применение этапов заново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Будем применять базовые методы до тех пор, пока: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найдём решение поля или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этапов всех методов не будут отрицательными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определить очерёдность применения методов.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34B4D-D2DA-85A6-DF4A-C6476F5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914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4980390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«запоминать»: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фокусных (зелёных открытых)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фокусных клетках (0, 1,…, 8)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Статусы соседних с фокусными клетками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целевых (оранжевых закрытых)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целевых клетках (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NM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мина, нет мины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  <a:blipFill>
                <a:blip r:embed="rId2"/>
                <a:stretch>
                  <a:fillRect l="-799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48F1FDC-27E5-EC57-5044-C60F383B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23347"/>
              </p:ext>
            </p:extLst>
          </p:nvPr>
        </p:nvGraphicFramePr>
        <p:xfrm>
          <a:off x="1330872" y="471790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5C72DF-24AD-FFD4-6D44-FA4A9B2980BE}"/>
              </a:ext>
            </a:extLst>
          </p:cNvPr>
          <p:cNvSpPr/>
          <p:nvPr/>
        </p:nvSpPr>
        <p:spPr>
          <a:xfrm>
            <a:off x="1330873" y="535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22B303-5B16-B8D1-E7C7-15289C4EFB28}"/>
              </a:ext>
            </a:extLst>
          </p:cNvPr>
          <p:cNvSpPr/>
          <p:nvPr/>
        </p:nvSpPr>
        <p:spPr>
          <a:xfrm>
            <a:off x="133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AEB42-87FD-B6EA-4A03-603F99C84D04}"/>
              </a:ext>
            </a:extLst>
          </p:cNvPr>
          <p:cNvSpPr/>
          <p:nvPr/>
        </p:nvSpPr>
        <p:spPr>
          <a:xfrm>
            <a:off x="196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B52F089C-893A-CE27-0BD4-AF7D429A3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1779"/>
              </p:ext>
            </p:extLst>
          </p:nvPr>
        </p:nvGraphicFramePr>
        <p:xfrm>
          <a:off x="4206000" y="4723054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8FD106A-B9B1-965B-1693-8558BBAB4874}"/>
              </a:ext>
            </a:extLst>
          </p:cNvPr>
          <p:cNvCxnSpPr/>
          <p:nvPr/>
        </p:nvCxnSpPr>
        <p:spPr>
          <a:xfrm>
            <a:off x="3332170" y="5654953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CEF3C4E5-9CE4-600A-355C-D878013220E8}"/>
              </a:ext>
            </a:extLst>
          </p:cNvPr>
          <p:cNvSpPr txBox="1">
            <a:spLocks/>
          </p:cNvSpPr>
          <p:nvPr/>
        </p:nvSpPr>
        <p:spPr>
          <a:xfrm>
            <a:off x="1285932" y="3746533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BDFC92B3-A5D6-2674-E01F-CFDE5D177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9004"/>
              </p:ext>
            </p:extLst>
          </p:nvPr>
        </p:nvGraphicFramePr>
        <p:xfrm>
          <a:off x="8563888" y="151938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AC7CA46-F923-2020-F69B-73BC71275002}"/>
              </a:ext>
            </a:extLst>
          </p:cNvPr>
          <p:cNvSpPr/>
          <p:nvPr/>
        </p:nvSpPr>
        <p:spPr>
          <a:xfrm>
            <a:off x="856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0E4A1A6-6FF8-F1AC-7016-81542BE23341}"/>
              </a:ext>
            </a:extLst>
          </p:cNvPr>
          <p:cNvSpPr/>
          <p:nvPr/>
        </p:nvSpPr>
        <p:spPr>
          <a:xfrm>
            <a:off x="856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DC6EA53-B340-BDB8-653F-D554DE064B23}"/>
              </a:ext>
            </a:extLst>
          </p:cNvPr>
          <p:cNvSpPr/>
          <p:nvPr/>
        </p:nvSpPr>
        <p:spPr>
          <a:xfrm>
            <a:off x="919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04D317B-5BEF-C9A8-79DD-12DEF322DAF6}"/>
              </a:ext>
            </a:extLst>
          </p:cNvPr>
          <p:cNvSpPr/>
          <p:nvPr/>
        </p:nvSpPr>
        <p:spPr>
          <a:xfrm>
            <a:off x="856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BB9D800-8FE5-CA50-F933-2E6C8D4859B8}"/>
              </a:ext>
            </a:extLst>
          </p:cNvPr>
          <p:cNvSpPr/>
          <p:nvPr/>
        </p:nvSpPr>
        <p:spPr>
          <a:xfrm>
            <a:off x="919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4542260-4057-9E6C-A699-0C58F37AD5E7}"/>
              </a:ext>
            </a:extLst>
          </p:cNvPr>
          <p:cNvSpPr/>
          <p:nvPr/>
        </p:nvSpPr>
        <p:spPr>
          <a:xfrm>
            <a:off x="919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F6A0C0A-486D-1502-83BE-B762360F50DE}"/>
              </a:ext>
            </a:extLst>
          </p:cNvPr>
          <p:cNvSpPr/>
          <p:nvPr/>
        </p:nvSpPr>
        <p:spPr>
          <a:xfrm>
            <a:off x="982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4B7EEB5-60C4-6C85-BE22-C3AE72BD90A2}"/>
              </a:ext>
            </a:extLst>
          </p:cNvPr>
          <p:cNvSpPr/>
          <p:nvPr/>
        </p:nvSpPr>
        <p:spPr>
          <a:xfrm>
            <a:off x="1045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8" name="Таблица 5">
            <a:extLst>
              <a:ext uri="{FF2B5EF4-FFF2-40B4-BE49-F238E27FC236}">
                <a16:creationId xmlns:a16="http://schemas.microsoft.com/office/drawing/2014/main" id="{19F94810-9A8B-0D63-89D6-1CBCB1EBA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00607"/>
              </p:ext>
            </p:extLst>
          </p:nvPr>
        </p:nvGraphicFramePr>
        <p:xfrm>
          <a:off x="8541245" y="4661424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8104846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9" name="Объект 2">
            <a:extLst>
              <a:ext uri="{FF2B5EF4-FFF2-40B4-BE49-F238E27FC236}">
                <a16:creationId xmlns:a16="http://schemas.microsoft.com/office/drawing/2014/main" id="{ABF8323C-9A66-9D5C-9A8E-BC70C0D660B9}"/>
              </a:ext>
            </a:extLst>
          </p:cNvPr>
          <p:cNvSpPr txBox="1">
            <a:spLocks/>
          </p:cNvSpPr>
          <p:nvPr/>
        </p:nvSpPr>
        <p:spPr>
          <a:xfrm>
            <a:off x="8912709" y="3484728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4E7125B-295B-23D2-F358-DBB3757C51D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40799" y="3995855"/>
            <a:ext cx="0" cy="47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ъект 2">
            <a:extLst>
              <a:ext uri="{FF2B5EF4-FFF2-40B4-BE49-F238E27FC236}">
                <a16:creationId xmlns:a16="http://schemas.microsoft.com/office/drawing/2014/main" id="{9E54864A-636C-677F-B581-FB2AE08353BA}"/>
              </a:ext>
            </a:extLst>
          </p:cNvPr>
          <p:cNvSpPr txBox="1">
            <a:spLocks/>
          </p:cNvSpPr>
          <p:nvPr/>
        </p:nvSpPr>
        <p:spPr>
          <a:xfrm>
            <a:off x="7455776" y="87312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2</a:t>
            </a:r>
          </a:p>
        </p:txBody>
      </p:sp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7DE9F1AA-2AD1-2DD9-144B-ED4327C0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51366"/>
              </p:ext>
            </p:extLst>
          </p:nvPr>
        </p:nvGraphicFramePr>
        <p:xfrm>
          <a:off x="971102" y="4288516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D200733-7F18-C01E-963C-786FE6D40C68}"/>
              </a:ext>
            </a:extLst>
          </p:cNvPr>
          <p:cNvSpPr/>
          <p:nvPr/>
        </p:nvSpPr>
        <p:spPr>
          <a:xfrm>
            <a:off x="97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2F905A9-600B-0943-695B-B6CA03DA56D0}"/>
              </a:ext>
            </a:extLst>
          </p:cNvPr>
          <p:cNvSpPr/>
          <p:nvPr/>
        </p:nvSpPr>
        <p:spPr>
          <a:xfrm>
            <a:off x="160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278BF60-729F-C2E8-3773-A61077492439}"/>
              </a:ext>
            </a:extLst>
          </p:cNvPr>
          <p:cNvSpPr/>
          <p:nvPr/>
        </p:nvSpPr>
        <p:spPr>
          <a:xfrm>
            <a:off x="349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0326EFC-1785-30E9-A6D5-7A279BDEAB64}"/>
              </a:ext>
            </a:extLst>
          </p:cNvPr>
          <p:cNvSpPr/>
          <p:nvPr/>
        </p:nvSpPr>
        <p:spPr>
          <a:xfrm>
            <a:off x="286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2575924-F8DC-D715-1323-9821279B41F8}"/>
              </a:ext>
            </a:extLst>
          </p:cNvPr>
          <p:cNvSpPr/>
          <p:nvPr/>
        </p:nvSpPr>
        <p:spPr>
          <a:xfrm>
            <a:off x="97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7BFFB17-DC98-3FB3-6BEB-461678598563}"/>
              </a:ext>
            </a:extLst>
          </p:cNvPr>
          <p:cNvSpPr/>
          <p:nvPr/>
        </p:nvSpPr>
        <p:spPr>
          <a:xfrm>
            <a:off x="160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B8CFD7C-5524-4866-CFF8-AB735CD19732}"/>
              </a:ext>
            </a:extLst>
          </p:cNvPr>
          <p:cNvSpPr/>
          <p:nvPr/>
        </p:nvSpPr>
        <p:spPr>
          <a:xfrm>
            <a:off x="349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A43219A-C1FF-3C81-0725-04316BAC5639}"/>
              </a:ext>
            </a:extLst>
          </p:cNvPr>
          <p:cNvSpPr/>
          <p:nvPr/>
        </p:nvSpPr>
        <p:spPr>
          <a:xfrm>
            <a:off x="223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B8813FF-7CC3-C950-D4BB-454D41AC20B5}"/>
              </a:ext>
            </a:extLst>
          </p:cNvPr>
          <p:cNvSpPr/>
          <p:nvPr/>
        </p:nvSpPr>
        <p:spPr>
          <a:xfrm>
            <a:off x="286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3" name="Таблица 5">
            <a:extLst>
              <a:ext uri="{FF2B5EF4-FFF2-40B4-BE49-F238E27FC236}">
                <a16:creationId xmlns:a16="http://schemas.microsoft.com/office/drawing/2014/main" id="{0310389F-5AB9-C4E6-C65C-1C21D304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83177"/>
              </p:ext>
            </p:extLst>
          </p:nvPr>
        </p:nvGraphicFramePr>
        <p:xfrm>
          <a:off x="5156241" y="4282567"/>
          <a:ext cx="189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3168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17C83B4-4889-5625-A67F-49D37B789D61}"/>
              </a:ext>
            </a:extLst>
          </p:cNvPr>
          <p:cNvCxnSpPr/>
          <p:nvPr/>
        </p:nvCxnSpPr>
        <p:spPr>
          <a:xfrm>
            <a:off x="4272123" y="5564428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3D202AD-FDC1-2DE3-9FCB-6C768B6FFA0C}"/>
              </a:ext>
            </a:extLst>
          </p:cNvPr>
          <p:cNvSpPr txBox="1">
            <a:spLocks/>
          </p:cNvSpPr>
          <p:nvPr/>
        </p:nvSpPr>
        <p:spPr>
          <a:xfrm>
            <a:off x="1960873" y="3650826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graphicFrame>
        <p:nvGraphicFramePr>
          <p:cNvPr id="74" name="Таблица 73">
            <a:extLst>
              <a:ext uri="{FF2B5EF4-FFF2-40B4-BE49-F238E27FC236}">
                <a16:creationId xmlns:a16="http://schemas.microsoft.com/office/drawing/2014/main" id="{7A5A4A96-05E4-11C0-CBE5-23014672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3663"/>
              </p:ext>
            </p:extLst>
          </p:nvPr>
        </p:nvGraphicFramePr>
        <p:xfrm>
          <a:off x="8248888" y="1884288"/>
          <a:ext cx="315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0D8093D4-BCEB-8D99-A6E0-D685D97A0C00}"/>
              </a:ext>
            </a:extLst>
          </p:cNvPr>
          <p:cNvSpPr/>
          <p:nvPr/>
        </p:nvSpPr>
        <p:spPr>
          <a:xfrm>
            <a:off x="824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030B5C1-CEB9-F3D0-A2BE-6E00A5ACA769}"/>
              </a:ext>
            </a:extLst>
          </p:cNvPr>
          <p:cNvSpPr/>
          <p:nvPr/>
        </p:nvSpPr>
        <p:spPr>
          <a:xfrm>
            <a:off x="887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3ECEA19C-9B8D-1FA3-0598-67341EDA96B6}"/>
              </a:ext>
            </a:extLst>
          </p:cNvPr>
          <p:cNvSpPr/>
          <p:nvPr/>
        </p:nvSpPr>
        <p:spPr>
          <a:xfrm>
            <a:off x="1076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524BFF0-41C7-C70D-8C42-78EE45791AA0}"/>
              </a:ext>
            </a:extLst>
          </p:cNvPr>
          <p:cNvSpPr/>
          <p:nvPr/>
        </p:nvSpPr>
        <p:spPr>
          <a:xfrm>
            <a:off x="950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DA3A6AB-6C2C-A14A-033A-9F80E78A9B34}"/>
              </a:ext>
            </a:extLst>
          </p:cNvPr>
          <p:cNvSpPr/>
          <p:nvPr/>
        </p:nvSpPr>
        <p:spPr>
          <a:xfrm>
            <a:off x="1013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0" name="Таблица 5">
            <a:extLst>
              <a:ext uri="{FF2B5EF4-FFF2-40B4-BE49-F238E27FC236}">
                <a16:creationId xmlns:a16="http://schemas.microsoft.com/office/drawing/2014/main" id="{EE45F6D9-1F68-DB4A-21E3-7350BB1B7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9290"/>
              </p:ext>
            </p:extLst>
          </p:nvPr>
        </p:nvGraphicFramePr>
        <p:xfrm>
          <a:off x="7618888" y="469542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03401EB-27A1-E74B-2C76-38312F0D6374}"/>
              </a:ext>
            </a:extLst>
          </p:cNvPr>
          <p:cNvCxnSpPr>
            <a:cxnSpLocks/>
          </p:cNvCxnSpPr>
          <p:nvPr/>
        </p:nvCxnSpPr>
        <p:spPr>
          <a:xfrm>
            <a:off x="8878888" y="3945021"/>
            <a:ext cx="0" cy="494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бъект 2">
            <a:extLst>
              <a:ext uri="{FF2B5EF4-FFF2-40B4-BE49-F238E27FC236}">
                <a16:creationId xmlns:a16="http://schemas.microsoft.com/office/drawing/2014/main" id="{0530550B-C5F0-7877-88B1-0494754D401F}"/>
              </a:ext>
            </a:extLst>
          </p:cNvPr>
          <p:cNvSpPr txBox="1">
            <a:spLocks/>
          </p:cNvSpPr>
          <p:nvPr/>
        </p:nvSpPr>
        <p:spPr>
          <a:xfrm>
            <a:off x="7455776" y="121416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sp>
        <p:nvSpPr>
          <p:cNvPr id="83" name="Объект 2">
            <a:extLst>
              <a:ext uri="{FF2B5EF4-FFF2-40B4-BE49-F238E27FC236}">
                <a16:creationId xmlns:a16="http://schemas.microsoft.com/office/drawing/2014/main" id="{5DA54481-D094-8A0E-8BCE-E1ACCEDCD891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/>
      <p:bldP spid="49" grpId="1"/>
      <p:bldP spid="52" grpId="0"/>
      <p:bldP spid="52" grpId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75" grpId="0" animBg="1"/>
      <p:bldP spid="76" grpId="0" animBg="1"/>
      <p:bldP spid="77" grpId="0" animBg="1"/>
      <p:bldP spid="78" grpId="0" animBg="1"/>
      <p:bldP spid="79" grpId="0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7" y="1552574"/>
            <a:ext cx="5270695" cy="4979739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жизни существует множество задач, выполнение которых можно разбить на этапы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поступление в университет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необходимо принимать решение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появляется новая информация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принятии решения существуют риски нежелательных последствий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потребность в принятии решений с минимальными рисками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8B0EA-C479-2210-208A-518BD42C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" y="1552574"/>
            <a:ext cx="6602436" cy="47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  <a:blipFill>
                <a:blip r:embed="rId2"/>
                <a:stretch>
                  <a:fillRect l="-743" t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9024780" y="4083999"/>
            <a:ext cx="237932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 flipH="1">
            <a:off x="8271082" y="4946001"/>
            <a:ext cx="15712" cy="1707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1090982" y="3592922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695737" y="6258866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1&gt;,&lt;2, 2&gt;&gt;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1&gt;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=≪3, 3≫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элементы которой хранят состояния сохраняемых в памяти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6414" t="-116514" b="-237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4932FF80-C37F-FD98-6C8B-971F6294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43315"/>
              </p:ext>
            </p:extLst>
          </p:nvPr>
        </p:nvGraphicFramePr>
        <p:xfrm>
          <a:off x="7717536" y="99338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9225082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24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021D21-EFA8-0B93-1EED-8618F71C0B79}"/>
              </a:ext>
            </a:extLst>
          </p:cNvPr>
          <p:cNvSpPr/>
          <p:nvPr/>
        </p:nvSpPr>
        <p:spPr>
          <a:xfrm>
            <a:off x="834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521EF0-BC2D-1538-CBA0-BCA28BC48740}"/>
              </a:ext>
            </a:extLst>
          </p:cNvPr>
          <p:cNvSpPr/>
          <p:nvPr/>
        </p:nvSpPr>
        <p:spPr>
          <a:xfrm>
            <a:off x="897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8D16721-B117-5B45-7154-9844C0D43F4C}"/>
              </a:ext>
            </a:extLst>
          </p:cNvPr>
          <p:cNvSpPr/>
          <p:nvPr/>
        </p:nvSpPr>
        <p:spPr>
          <a:xfrm>
            <a:off x="1086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A5BE04-076E-9724-C3C3-36EE1ECE5CAD}"/>
              </a:ext>
            </a:extLst>
          </p:cNvPr>
          <p:cNvSpPr/>
          <p:nvPr/>
        </p:nvSpPr>
        <p:spPr>
          <a:xfrm>
            <a:off x="960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B4BF0E-A128-A1ED-8758-E6F77215A0BC}"/>
              </a:ext>
            </a:extLst>
          </p:cNvPr>
          <p:cNvSpPr/>
          <p:nvPr/>
        </p:nvSpPr>
        <p:spPr>
          <a:xfrm>
            <a:off x="1023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26D43617-CDB0-DB4B-FEEE-CA0F04DE6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39339"/>
              </p:ext>
            </p:extLst>
          </p:nvPr>
        </p:nvGraphicFramePr>
        <p:xfrm>
          <a:off x="8279734" y="4183583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761587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17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4636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141B8-5D25-608B-D76F-EFBC199D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8EC01-8372-1C43-83CE-4326773C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69" y="0"/>
            <a:ext cx="5387169" cy="68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840E90-75C8-DE5C-9B44-F0F68826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7" y="13348"/>
            <a:ext cx="4235254" cy="68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1053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699543"/>
                  </p:ext>
                </p:extLst>
              </p:nvPr>
            </p:nvGraphicFramePr>
            <p:xfrm>
              <a:off x="168812" y="2205510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ru-RU" sz="16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5321</m:t>
                              </m:r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699543"/>
                  </p:ext>
                </p:extLst>
              </p:nvPr>
            </p:nvGraphicFramePr>
            <p:xfrm>
              <a:off x="168812" y="2205510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90000" r="-304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6885" r="-304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330189" r="-304" b="-1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0000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3" y="3866218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3" y="3946680"/>
            <a:ext cx="5927187" cy="29113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D4C769D-17EC-5A8C-C967-8B5FA25C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819956"/>
            <a:ext cx="9487513" cy="1307331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решения осуществлялся тремя способами: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методов поиска решения;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методов поиска решения и применением схем;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схем.</a:t>
            </a: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641" y="916038"/>
            <a:ext cx="3656359" cy="44545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полей с уровнем сложности «Новобранец» достаточно метода однозначного определения значений в соседних клетках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«Новичок» доминирует метод однозначного определения значений в соседних клетках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«Ветеран» доминирует метод гипотез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1268700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5360"/>
              </p:ext>
            </p:extLst>
          </p:nvPr>
        </p:nvGraphicFramePr>
        <p:xfrm>
          <a:off x="184530" y="5486398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42" y="1606071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актуальность рассматриваемой задачи;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самообучающийся элемент, основанный на сборе и применении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представленные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4071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152906"/>
            <a:ext cx="4693920" cy="5705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способны принимать: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основанные на нейронных сетях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данных систем: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росте количества ситуаций принятия решений увеличивается сложность обучения ИНС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отсутствие массового применения автопилотных автомобилей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651DF-E3C0-9A79-999A-96388F7D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8" y="1699970"/>
            <a:ext cx="7235946" cy="48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921695" y="1932372"/>
            <a:ext cx="10775984" cy="3533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задача – это модель реальных пошаговых задач.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наличие детерминированного (единственного) решения.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отсутствие ошибок при выработке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3069"/>
            <a:ext cx="8911687" cy="44948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достоинства и недостатки элементов самообучения.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Теперь, исходя из правил игры, определим новые параметры и переменные на основе уже введённых.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 SVCC = {E, MF}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2649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5672</TotalTime>
  <Words>2923</Words>
  <Application>Microsoft Office PowerPoint</Application>
  <PresentationFormat>Широкоэкранный</PresentationFormat>
  <Paragraphs>799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</vt:lpstr>
      <vt:lpstr>Актуальность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Базовые положения разработанного подхода</vt:lpstr>
      <vt:lpstr>Базовые положения разработанного подхода</vt:lpstr>
      <vt:lpstr>Базовые положения разработанного подхода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Характеристики используемых методов</vt:lpstr>
      <vt:lpstr>Общий метод</vt:lpstr>
      <vt:lpstr>Очерёдность применения методов</vt:lpstr>
      <vt:lpstr>Сбор и применение схем</vt:lpstr>
      <vt:lpstr>Сбор и применение схем</vt:lpstr>
      <vt:lpstr>Презентация PowerPoint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284</cp:revision>
  <dcterms:created xsi:type="dcterms:W3CDTF">2022-05-01T18:29:55Z</dcterms:created>
  <dcterms:modified xsi:type="dcterms:W3CDTF">2022-06-02T19:17:27Z</dcterms:modified>
</cp:coreProperties>
</file>