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2"/>
  </p:notesMasterIdLst>
  <p:sldIdLst>
    <p:sldId id="257" r:id="rId2"/>
    <p:sldId id="282" r:id="rId3"/>
    <p:sldId id="259" r:id="rId4"/>
    <p:sldId id="260" r:id="rId5"/>
    <p:sldId id="261" r:id="rId6"/>
    <p:sldId id="262" r:id="rId7"/>
    <p:sldId id="263" r:id="rId8"/>
    <p:sldId id="283" r:id="rId9"/>
    <p:sldId id="268" r:id="rId10"/>
    <p:sldId id="269" r:id="rId11"/>
    <p:sldId id="265" r:id="rId12"/>
    <p:sldId id="266" r:id="rId13"/>
    <p:sldId id="270" r:id="rId14"/>
    <p:sldId id="271" r:id="rId15"/>
    <p:sldId id="281" r:id="rId16"/>
    <p:sldId id="277" r:id="rId17"/>
    <p:sldId id="275" r:id="rId18"/>
    <p:sldId id="276" r:id="rId19"/>
    <p:sldId id="274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99FF"/>
    <a:srgbClr val="F5CBA0"/>
    <a:srgbClr val="9106C2"/>
    <a:srgbClr val="F0A6E5"/>
    <a:srgbClr val="C75FFB"/>
    <a:srgbClr val="6600FF"/>
    <a:srgbClr val="FF0000"/>
    <a:srgbClr val="FFFF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947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8112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90516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50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42106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8256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3708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122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89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9418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4394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29.05.2022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08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29.05.2022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732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29.05.2022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519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7493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93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A6D6A2-86BC-448F-ABF1-C98E6A523EA8}"/>
              </a:ext>
            </a:extLst>
          </p:cNvPr>
          <p:cNvSpPr/>
          <p:nvPr/>
        </p:nvSpPr>
        <p:spPr>
          <a:xfrm>
            <a:off x="198783" y="0"/>
            <a:ext cx="63286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ИТКН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инженерной кибернетики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09.04.03 Прикладная информатика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Квалификация (степень): магистр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МПИ-20-4-2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A0F962-11AB-4866-B7AE-45E93919C2DD}"/>
              </a:ext>
            </a:extLst>
          </p:cNvPr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«Математическое и программное обеспечение для решения каузально-логических игр с использованием технологий самообучения»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C67509-263B-4809-8126-86B027C6063D}"/>
              </a:ext>
            </a:extLst>
          </p:cNvPr>
          <p:cNvSpPr/>
          <p:nvPr/>
        </p:nvSpPr>
        <p:spPr>
          <a:xfrm>
            <a:off x="7247206" y="5564627"/>
            <a:ext cx="4944794" cy="104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Новицкий Д. А.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Кожаринов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С.</a:t>
            </a:r>
          </a:p>
        </p:txBody>
      </p:sp>
    </p:spTree>
    <p:extLst>
      <p:ext uri="{BB962C8B-B14F-4D97-AF65-F5344CB8AC3E}">
        <p14:creationId xmlns:p14="http://schemas.microsoft.com/office/powerpoint/2010/main" val="203190261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8A5A1-918F-52B7-8508-A05977E5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системы уравнений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Дискретная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принимают дискретные значения);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принимает только значения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1);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(матрицы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разряжены);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Зависимая (нельзя вычислить значение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напрямую);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Размер системы: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>
                  <a:lnSpc>
                    <a:spcPct val="114000"/>
                  </a:lnSpc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Детерминированная (имеет единственное решение):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Aft>
                    <a:spcPts val="120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те уравнения, для которых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  <a:blipFill>
                <a:blip r:embed="rId2"/>
                <a:stretch>
                  <a:fillRect l="-739" t="-458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B5F658-A615-77C9-FF00-5BC13AA0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5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A320F-04B1-5585-5894-A9CB3A2A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369"/>
            <a:ext cx="8911687" cy="123282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1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Однозначное определение значений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D576D-53FD-7D54-44E7-08DD5D5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/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8ED560F3-96AA-F9C2-DDC8-0ADC620F2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434645"/>
              </p:ext>
            </p:extLst>
          </p:nvPr>
        </p:nvGraphicFramePr>
        <p:xfrm>
          <a:off x="413175" y="139599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6D54515-34BC-8347-1BBC-785FDE719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575982"/>
              </p:ext>
            </p:extLst>
          </p:nvPr>
        </p:nvGraphicFramePr>
        <p:xfrm>
          <a:off x="413175" y="415908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597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4553-F9B0-CCE0-87ED-DAB320C1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5407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2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30480-C14E-8FBD-D7ED-3737C2C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60DA93C-DF13-21A0-B69F-202F0E316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820275"/>
              </p:ext>
            </p:extLst>
          </p:nvPr>
        </p:nvGraphicFramePr>
        <p:xfrm>
          <a:off x="767061" y="121056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5FE8420-EBFE-A0A6-E840-22F02D034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912639"/>
              </p:ext>
            </p:extLst>
          </p:nvPr>
        </p:nvGraphicFramePr>
        <p:xfrm>
          <a:off x="767061" y="3788228"/>
          <a:ext cx="3456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6626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3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учётом общего количества мин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6CC186C-325C-31FA-E31F-05AB704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910281"/>
              </p:ext>
            </p:extLst>
          </p:nvPr>
        </p:nvGraphicFramePr>
        <p:xfrm>
          <a:off x="1311579" y="2226514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EDD8B75C-9E03-673A-9CE9-EAA1D952B17D}"/>
              </a:ext>
            </a:extLst>
          </p:cNvPr>
          <p:cNvSpPr txBox="1">
            <a:spLocks/>
          </p:cNvSpPr>
          <p:nvPr/>
        </p:nvSpPr>
        <p:spPr>
          <a:xfrm>
            <a:off x="2361991" y="4931730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mines: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235563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4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гипотез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4838" y="1470027"/>
                <a:ext cx="6607551" cy="5046887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тогда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Однако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предположение неверное.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4838" y="1470027"/>
                <a:ext cx="6607551" cy="5046887"/>
              </a:xfrm>
              <a:blipFill>
                <a:blip r:embed="rId2"/>
                <a:stretch>
                  <a:fillRect l="-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92FEACC-E59C-39F1-8AC3-FD14E6F4E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553564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99B4EA9-7649-A6A1-EF8D-DAE4DB75B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087221"/>
              </p:ext>
            </p:extLst>
          </p:nvPr>
        </p:nvGraphicFramePr>
        <p:xfrm>
          <a:off x="687388" y="228211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F62C3FC-809C-D262-AAFB-A38729E82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131263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3BB72D02-0E6D-EC62-BF41-359C1B5AE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701071"/>
              </p:ext>
            </p:extLst>
          </p:nvPr>
        </p:nvGraphicFramePr>
        <p:xfrm>
          <a:off x="687388" y="228722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3D720AB0-C65D-90D5-58A5-6206BD128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447616"/>
              </p:ext>
            </p:extLst>
          </p:nvPr>
        </p:nvGraphicFramePr>
        <p:xfrm>
          <a:off x="687388" y="228722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02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8" y="369090"/>
            <a:ext cx="10450244" cy="73892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Очерёдность применения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4361" y="1442295"/>
                <a:ext cx="9284677" cy="1483360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метода вычисляем среднее время одного цикла: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4361" y="1442295"/>
                <a:ext cx="9284677" cy="1483360"/>
              </a:xfrm>
              <a:blipFill>
                <a:blip r:embed="rId2"/>
                <a:stretch>
                  <a:fillRect l="-854" t="-2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558751"/>
                  </p:ext>
                </p:extLst>
              </p:nvPr>
            </p:nvGraphicFramePr>
            <p:xfrm>
              <a:off x="2052320" y="2925655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результатов работы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результатов работы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неудачной проверки,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удачной проверки.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558751"/>
                  </p:ext>
                </p:extLst>
              </p:nvPr>
            </p:nvGraphicFramePr>
            <p:xfrm>
              <a:off x="2052320" y="2925655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8571" r="-117403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результатов работы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107042" r="-1174038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результатов работы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210000" r="-1174038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неудачной проверки,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310000" r="-117403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удачной проверки.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0E68C2B-ED27-DD5A-FD43-79DECF9F2ADD}"/>
              </a:ext>
            </a:extLst>
          </p:cNvPr>
          <p:cNvSpPr txBox="1"/>
          <p:nvPr/>
        </p:nvSpPr>
        <p:spPr>
          <a:xfrm>
            <a:off x="1894360" y="4769374"/>
            <a:ext cx="8529799" cy="83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очерёдность применения методов, исходя из сортировки методов по увеличению среднего времени одного цикла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869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287140"/>
            <a:ext cx="10450244" cy="8323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Таблица 5">
            <a:extLst>
              <a:ext uri="{FF2B5EF4-FFF2-40B4-BE49-F238E27FC236}">
                <a16:creationId xmlns:a16="http://schemas.microsoft.com/office/drawing/2014/main" id="{057A2047-5611-75D3-E29C-5DF6B6DDF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002019"/>
              </p:ext>
            </p:extLst>
          </p:nvPr>
        </p:nvGraphicFramePr>
        <p:xfrm>
          <a:off x="1468994" y="2055052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7" name="Таблица 5">
            <a:extLst>
              <a:ext uri="{FF2B5EF4-FFF2-40B4-BE49-F238E27FC236}">
                <a16:creationId xmlns:a16="http://schemas.microsoft.com/office/drawing/2014/main" id="{FF47C991-FBFD-E43E-7873-3D48B3901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479576"/>
              </p:ext>
            </p:extLst>
          </p:nvPr>
        </p:nvGraphicFramePr>
        <p:xfrm>
          <a:off x="5268036" y="2055052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CCB97896-8960-CCF8-D2CA-06DBB6EE1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618490"/>
              </p:ext>
            </p:extLst>
          </p:nvPr>
        </p:nvGraphicFramePr>
        <p:xfrm>
          <a:off x="9697078" y="2070289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35" name="Объект 2">
            <a:extLst>
              <a:ext uri="{FF2B5EF4-FFF2-40B4-BE49-F238E27FC236}">
                <a16:creationId xmlns:a16="http://schemas.microsoft.com/office/drawing/2014/main" id="{F116D4DA-921E-15EE-5032-A03C6C7D509C}"/>
              </a:ext>
            </a:extLst>
          </p:cNvPr>
          <p:cNvSpPr txBox="1">
            <a:spLocks/>
          </p:cNvSpPr>
          <p:nvPr/>
        </p:nvSpPr>
        <p:spPr>
          <a:xfrm>
            <a:off x="10776911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695C040D-5885-F592-036E-495F31432BF7}"/>
              </a:ext>
            </a:extLst>
          </p:cNvPr>
          <p:cNvSpPr txBox="1">
            <a:spLocks/>
          </p:cNvSpPr>
          <p:nvPr/>
        </p:nvSpPr>
        <p:spPr>
          <a:xfrm>
            <a:off x="11410529" y="3339780"/>
            <a:ext cx="244542" cy="2697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Объект 2">
            <a:extLst>
              <a:ext uri="{FF2B5EF4-FFF2-40B4-BE49-F238E27FC236}">
                <a16:creationId xmlns:a16="http://schemas.microsoft.com/office/drawing/2014/main" id="{0D0FAA73-5BED-01D0-8F4B-979244DD6F06}"/>
              </a:ext>
            </a:extLst>
          </p:cNvPr>
          <p:cNvSpPr txBox="1">
            <a:spLocks/>
          </p:cNvSpPr>
          <p:nvPr/>
        </p:nvSpPr>
        <p:spPr>
          <a:xfrm>
            <a:off x="10794744" y="330866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Объект 2">
            <a:extLst>
              <a:ext uri="{FF2B5EF4-FFF2-40B4-BE49-F238E27FC236}">
                <a16:creationId xmlns:a16="http://schemas.microsoft.com/office/drawing/2014/main" id="{52717069-6A21-054F-ADEF-7811B874BBEA}"/>
              </a:ext>
            </a:extLst>
          </p:cNvPr>
          <p:cNvSpPr txBox="1">
            <a:spLocks/>
          </p:cNvSpPr>
          <p:nvPr/>
        </p:nvSpPr>
        <p:spPr>
          <a:xfrm>
            <a:off x="10105852" y="3311984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Объект 2">
            <a:extLst>
              <a:ext uri="{FF2B5EF4-FFF2-40B4-BE49-F238E27FC236}">
                <a16:creationId xmlns:a16="http://schemas.microsoft.com/office/drawing/2014/main" id="{5ADA955D-7A3A-1444-E545-397D3ECB3505}"/>
              </a:ext>
            </a:extLst>
          </p:cNvPr>
          <p:cNvSpPr txBox="1">
            <a:spLocks/>
          </p:cNvSpPr>
          <p:nvPr/>
        </p:nvSpPr>
        <p:spPr>
          <a:xfrm>
            <a:off x="10105852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Объект 2">
            <a:extLst>
              <a:ext uri="{FF2B5EF4-FFF2-40B4-BE49-F238E27FC236}">
                <a16:creationId xmlns:a16="http://schemas.microsoft.com/office/drawing/2014/main" id="{DDA2CEC2-73D4-DCC9-CF20-2FB3A158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994" y="4270172"/>
            <a:ext cx="7632803" cy="21830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Двумерный кортеж значений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координат фокусных клеток (зелёные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координат целевых закрытых клеток (оранжевые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в целевых закрытых клетках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Объект 2">
            <a:extLst>
              <a:ext uri="{FF2B5EF4-FFF2-40B4-BE49-F238E27FC236}">
                <a16:creationId xmlns:a16="http://schemas.microsoft.com/office/drawing/2014/main" id="{BF4CC08D-9929-9435-FAFD-DC0CAEEB2461}"/>
              </a:ext>
            </a:extLst>
          </p:cNvPr>
          <p:cNvSpPr txBox="1">
            <a:spLocks/>
          </p:cNvSpPr>
          <p:nvPr/>
        </p:nvSpPr>
        <p:spPr>
          <a:xfrm>
            <a:off x="45882" y="1228518"/>
            <a:ext cx="4736224" cy="87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однозначного определения значений в соседних клетках</a:t>
            </a: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id="{55C86F00-E83C-1C44-CB8E-2D358778EC72}"/>
              </a:ext>
            </a:extLst>
          </p:cNvPr>
          <p:cNvSpPr txBox="1">
            <a:spLocks/>
          </p:cNvSpPr>
          <p:nvPr/>
        </p:nvSpPr>
        <p:spPr>
          <a:xfrm>
            <a:off x="4168589" y="1330458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связанных клеток 1</a:t>
            </a:r>
          </a:p>
        </p:txBody>
      </p:sp>
      <p:sp>
        <p:nvSpPr>
          <p:cNvPr id="43" name="Объект 2">
            <a:extLst>
              <a:ext uri="{FF2B5EF4-FFF2-40B4-BE49-F238E27FC236}">
                <a16:creationId xmlns:a16="http://schemas.microsoft.com/office/drawing/2014/main" id="{CE373E01-9CE1-920B-41F8-27395A4C088E}"/>
              </a:ext>
            </a:extLst>
          </p:cNvPr>
          <p:cNvSpPr txBox="1">
            <a:spLocks/>
          </p:cNvSpPr>
          <p:nvPr/>
        </p:nvSpPr>
        <p:spPr>
          <a:xfrm>
            <a:off x="8935554" y="1330458"/>
            <a:ext cx="3467047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гипотез</a:t>
            </a:r>
          </a:p>
        </p:txBody>
      </p:sp>
      <p:graphicFrame>
        <p:nvGraphicFramePr>
          <p:cNvPr id="44" name="Таблица 5">
            <a:extLst>
              <a:ext uri="{FF2B5EF4-FFF2-40B4-BE49-F238E27FC236}">
                <a16:creationId xmlns:a16="http://schemas.microsoft.com/office/drawing/2014/main" id="{EE00FBEA-F3B9-3904-5AD8-24742BC2E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100981"/>
              </p:ext>
            </p:extLst>
          </p:nvPr>
        </p:nvGraphicFramePr>
        <p:xfrm>
          <a:off x="9697078" y="4563270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FB6BD14-ADBF-C074-96F8-FA12C5784DCA}"/>
              </a:ext>
            </a:extLst>
          </p:cNvPr>
          <p:cNvCxnSpPr>
            <a:cxnSpLocks/>
          </p:cNvCxnSpPr>
          <p:nvPr/>
        </p:nvCxnSpPr>
        <p:spPr>
          <a:xfrm>
            <a:off x="10635175" y="4107766"/>
            <a:ext cx="0" cy="32822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023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 uiExpand="1" build="p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D6E86-4C48-9326-1311-B12F123B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3223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1237-B2A8-A5B3-F4CF-8055F7DE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7665"/>
            <a:ext cx="8911687" cy="74023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4E917-2592-1646-6CDB-27E53E9B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12D04-8B7C-1A97-B415-94CC5F5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162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4BD41-6FAC-605E-58EA-F9BE6F98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D298D-97F2-3C7A-2A19-7CA5C61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8718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405" y="0"/>
            <a:ext cx="2244595" cy="9394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8207" cy="15696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869" y="2466625"/>
            <a:ext cx="10557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и программное обеспечение для решения каузально-логических игр с использованием технологий самообучения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09103" y="5024233"/>
            <a:ext cx="7513637" cy="115109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Учащийся: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Новицкий Д.А.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Группа:       МПИ-20-4-2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Руководитель: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доц., к.т.н. </a:t>
            </a:r>
            <a:r>
              <a:rPr kumimoji="0" lang="ru-RU" alt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Кожаринов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А.С.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175" y="124460"/>
            <a:ext cx="8436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ФЕДЕРАЛЬНОЕ ГОСУДАРСТВЕННОЕ АВТОНОМНОЕ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«НАЦИОНАЛЬНЫЙ ИССЛЕДОВАТЕЛЬСКИЙ ТЕХНОЛОГИЧЕСКИЙ УНИВЕРСИТЕТ «</a:t>
            </a: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МИСиС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A5ED6-4D66-563B-A300-C7692DE5F021}"/>
              </a:ext>
            </a:extLst>
          </p:cNvPr>
          <p:cNvSpPr txBox="1"/>
          <p:nvPr/>
        </p:nvSpPr>
        <p:spPr>
          <a:xfrm>
            <a:off x="3456944" y="1912628"/>
            <a:ext cx="527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5C6F2-F456-1905-2929-4C37A0908ECB}"/>
              </a:ext>
            </a:extLst>
          </p:cNvPr>
          <p:cNvSpPr txBox="1"/>
          <p:nvPr/>
        </p:nvSpPr>
        <p:spPr>
          <a:xfrm>
            <a:off x="3068825" y="4036285"/>
            <a:ext cx="60543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ru-RU"/>
            </a:defPPr>
            <a:lvl1pPr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09.04.03 Прикладная информатика</a:t>
            </a:r>
          </a:p>
        </p:txBody>
      </p:sp>
    </p:spTree>
    <p:extLst>
      <p:ext uri="{BB962C8B-B14F-4D97-AF65-F5344CB8AC3E}">
        <p14:creationId xmlns:p14="http://schemas.microsoft.com/office/powerpoint/2010/main" val="63468069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E1428-6278-B43F-1FB0-BAA28652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441" y="329899"/>
            <a:ext cx="8911687" cy="64044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E7F866-B28F-B2EF-E949-420E286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BDFA0D2-A5DF-00F1-9C84-79D555A5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683" y="1614697"/>
            <a:ext cx="254586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1ACF8-F23B-5292-D62C-C437D395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51" y="1607090"/>
            <a:ext cx="2553469" cy="25534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94FD3E-A605-6218-8CA9-5B746915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81" y="4569647"/>
            <a:ext cx="9064813" cy="16642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1046F6-F2E9-ABD0-8484-CA8B5C310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026" y="1607090"/>
            <a:ext cx="2553469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88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C40C-8EC0-BB39-9455-2F26B1E0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86485"/>
            <a:ext cx="8911687" cy="71232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рассматриваемой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02F1850-946C-DCA7-14AF-9047EE81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DF4CF48-283F-459E-8020-AC949F8CA6EE}"/>
              </a:ext>
            </a:extLst>
          </p:cNvPr>
          <p:cNvSpPr/>
          <p:nvPr/>
        </p:nvSpPr>
        <p:spPr>
          <a:xfrm>
            <a:off x="6924720" y="15400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нейронные сети плохо решают логические задачи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45B6A3A-A623-F09F-8C7E-DB8DA3840879}"/>
              </a:ext>
            </a:extLst>
          </p:cNvPr>
          <p:cNvSpPr/>
          <p:nvPr/>
        </p:nvSpPr>
        <p:spPr>
          <a:xfrm>
            <a:off x="5317587" y="1955410"/>
            <a:ext cx="1336431" cy="5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34421F3C-520C-2A32-8892-A1323EB40C8E}"/>
              </a:ext>
            </a:extLst>
          </p:cNvPr>
          <p:cNvSpPr/>
          <p:nvPr/>
        </p:nvSpPr>
        <p:spPr>
          <a:xfrm>
            <a:off x="8630529" y="2996418"/>
            <a:ext cx="464234" cy="618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21F2F43-1EBB-F58C-B668-1626AD626FCA}"/>
              </a:ext>
            </a:extLst>
          </p:cNvPr>
          <p:cNvSpPr/>
          <p:nvPr/>
        </p:nvSpPr>
        <p:spPr>
          <a:xfrm>
            <a:off x="6922475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Ближайший аналог – экспертные системы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9D96882-672E-72CC-75ED-33FC9A60DA5C}"/>
              </a:ext>
            </a:extLst>
          </p:cNvPr>
          <p:cNvSpPr/>
          <p:nvPr/>
        </p:nvSpPr>
        <p:spPr>
          <a:xfrm>
            <a:off x="1166543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Обучать экспертную систему долго и трудно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A18F812-1ED8-7BA9-FC1F-2B2E4C34B7E5}"/>
              </a:ext>
            </a:extLst>
          </p:cNvPr>
          <p:cNvSpPr/>
          <p:nvPr/>
        </p:nvSpPr>
        <p:spPr>
          <a:xfrm>
            <a:off x="1166544" y="157521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 – не панацея</a:t>
            </a:r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71885F1B-426E-9ED1-A619-DC7F6F628D1F}"/>
              </a:ext>
            </a:extLst>
          </p:cNvPr>
          <p:cNvSpPr/>
          <p:nvPr/>
        </p:nvSpPr>
        <p:spPr>
          <a:xfrm>
            <a:off x="5317587" y="4214006"/>
            <a:ext cx="1336430" cy="520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A33F4C0-8AED-1B6D-36CF-3A8031EA83E2}"/>
              </a:ext>
            </a:extLst>
          </p:cNvPr>
          <p:cNvSpPr/>
          <p:nvPr/>
        </p:nvSpPr>
        <p:spPr>
          <a:xfrm>
            <a:off x="1166543" y="5460168"/>
            <a:ext cx="9636273" cy="11113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Возможное решение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разработка самообучающихся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53579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64" y="104697"/>
            <a:ext cx="10480431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это важно?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сравнение обучения человека и машины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61EB501-3F12-313B-5ACC-6E0802BBFFD9}"/>
              </a:ext>
            </a:extLst>
          </p:cNvPr>
          <p:cNvSpPr/>
          <p:nvPr/>
        </p:nvSpPr>
        <p:spPr>
          <a:xfrm>
            <a:off x="886264" y="19286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A29614B-14C4-3095-4BD0-44C0F71195D3}"/>
              </a:ext>
            </a:extLst>
          </p:cNvPr>
          <p:cNvSpPr/>
          <p:nvPr/>
        </p:nvSpPr>
        <p:spPr>
          <a:xfrm>
            <a:off x="7354535" y="19286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Бихевиоризм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Классическое и оперантное </a:t>
            </a:r>
            <a:r>
              <a:rPr lang="ru-RU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обусловливание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7CFBBE13-4FDC-8374-5104-5AD1A258D62B}"/>
              </a:ext>
            </a:extLst>
          </p:cNvPr>
          <p:cNvSpPr/>
          <p:nvPr/>
        </p:nvSpPr>
        <p:spPr>
          <a:xfrm>
            <a:off x="5014871" y="2358076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7D812-2B59-BEA3-20A9-84B7C7FB287D}"/>
              </a:ext>
            </a:extLst>
          </p:cNvPr>
          <p:cNvSpPr txBox="1"/>
          <p:nvPr/>
        </p:nvSpPr>
        <p:spPr>
          <a:xfrm>
            <a:off x="4689555" y="1543926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Неосознаваемое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535DAAD-41DA-B2DD-FFD9-1F07EB008359}"/>
              </a:ext>
            </a:extLst>
          </p:cNvPr>
          <p:cNvSpPr/>
          <p:nvPr/>
        </p:nvSpPr>
        <p:spPr>
          <a:xfrm>
            <a:off x="735453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Когнитивизм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мышление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DFD1E7E-AB43-95DF-9611-1A03B6EFE9AF}"/>
              </a:ext>
            </a:extLst>
          </p:cNvPr>
          <p:cNvSpPr/>
          <p:nvPr/>
        </p:nvSpPr>
        <p:spPr>
          <a:xfrm>
            <a:off x="88626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Экспертная система</a:t>
            </a:r>
          </a:p>
        </p:txBody>
      </p:sp>
      <p:sp>
        <p:nvSpPr>
          <p:cNvPr id="15" name="Стрелка: влево-вправо 14">
            <a:extLst>
              <a:ext uri="{FF2B5EF4-FFF2-40B4-BE49-F238E27FC236}">
                <a16:creationId xmlns:a16="http://schemas.microsoft.com/office/drawing/2014/main" id="{E6DE5379-1999-23C4-30BA-561CE6E3603E}"/>
              </a:ext>
            </a:extLst>
          </p:cNvPr>
          <p:cNvSpPr/>
          <p:nvPr/>
        </p:nvSpPr>
        <p:spPr>
          <a:xfrm>
            <a:off x="5014871" y="4068396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2A064-79BB-772D-F690-E2F7C7BD9BE3}"/>
              </a:ext>
            </a:extLst>
          </p:cNvPr>
          <p:cNvSpPr txBox="1"/>
          <p:nvPr/>
        </p:nvSpPr>
        <p:spPr>
          <a:xfrm>
            <a:off x="4689555" y="3254246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Осознаваемое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8FCE3AF-60E5-21AF-F1F2-052D2AF6B95A}"/>
              </a:ext>
            </a:extLst>
          </p:cNvPr>
          <p:cNvSpPr/>
          <p:nvPr/>
        </p:nvSpPr>
        <p:spPr>
          <a:xfrm>
            <a:off x="886264" y="5224656"/>
            <a:ext cx="1034861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«заложить» в систему рефлексы и логическое мышление,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можно получить по-настоящему искусственный интеллект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3DFC35-9C6C-C0ED-53AF-D352933C9254}"/>
                  </a:ext>
                </a:extLst>
              </p:cNvPr>
              <p:cNvSpPr txBox="1"/>
              <p:nvPr/>
            </p:nvSpPr>
            <p:spPr>
              <a:xfrm>
                <a:off x="7354534" y="1346237"/>
                <a:ext cx="38803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3DFC35-9C6C-C0ED-53AF-D352933C9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34" y="1346237"/>
                <a:ext cx="388034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4" grpId="0" animBg="1"/>
      <p:bldP spid="15" grpId="0" animBg="1"/>
      <p:bldP spid="16" grpId="0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EA19E84-2026-C07D-5C7F-F72C59443361}"/>
              </a:ext>
            </a:extLst>
          </p:cNvPr>
          <p:cNvSpPr/>
          <p:nvPr/>
        </p:nvSpPr>
        <p:spPr>
          <a:xfrm>
            <a:off x="765387" y="1335787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игры</a:t>
            </a: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(условие задачи)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9AFCF39-E539-F684-C00C-FB30BFBF24FC}"/>
              </a:ext>
            </a:extLst>
          </p:cNvPr>
          <p:cNvSpPr/>
          <p:nvPr/>
        </p:nvSpPr>
        <p:spPr>
          <a:xfrm>
            <a:off x="765387" y="2468881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содержательной и математической постановок задачи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CFE1F0-E4D8-AB82-DC24-949803E82D6B}"/>
              </a:ext>
            </a:extLst>
          </p:cNvPr>
          <p:cNvSpPr/>
          <p:nvPr/>
        </p:nvSpPr>
        <p:spPr>
          <a:xfrm>
            <a:off x="765387" y="3601975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методов решения задачи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900091A-8684-77FD-E7FD-C5FE75459642}"/>
              </a:ext>
            </a:extLst>
          </p:cNvPr>
          <p:cNvSpPr/>
          <p:nvPr/>
        </p:nvSpPr>
        <p:spPr>
          <a:xfrm>
            <a:off x="765387" y="4735069"/>
            <a:ext cx="4642338" cy="8866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самообучающегося элемента на основе методов решения задачи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AB0CB83-1841-0862-721F-2783BD1795A0}"/>
              </a:ext>
            </a:extLst>
          </p:cNvPr>
          <p:cNvSpPr/>
          <p:nvPr/>
        </p:nvSpPr>
        <p:spPr>
          <a:xfrm>
            <a:off x="765387" y="5868163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разработанных методов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1EA75041-154E-9EE5-DB78-4FE1AA8471B3}"/>
              </a:ext>
            </a:extLst>
          </p:cNvPr>
          <p:cNvSpPr/>
          <p:nvPr/>
        </p:nvSpPr>
        <p:spPr>
          <a:xfrm>
            <a:off x="2931811" y="2232828"/>
            <a:ext cx="309490" cy="23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B4CE728-7AA8-BCE4-7731-8FC70B2C5789}"/>
              </a:ext>
            </a:extLst>
          </p:cNvPr>
          <p:cNvSpPr/>
          <p:nvPr/>
        </p:nvSpPr>
        <p:spPr>
          <a:xfrm>
            <a:off x="2931811" y="3355510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0FA508E-E99D-CB09-6AE2-B613BF53A80C}"/>
              </a:ext>
            </a:extLst>
          </p:cNvPr>
          <p:cNvSpPr/>
          <p:nvPr/>
        </p:nvSpPr>
        <p:spPr>
          <a:xfrm>
            <a:off x="2931811" y="4488604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BFCA155E-8B90-341F-6037-BFD7156A22D5}"/>
              </a:ext>
            </a:extLst>
          </p:cNvPr>
          <p:cNvSpPr/>
          <p:nvPr/>
        </p:nvSpPr>
        <p:spPr>
          <a:xfrm>
            <a:off x="2931811" y="5634304"/>
            <a:ext cx="309490" cy="233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DAC3D-3133-DA3A-635B-CD88B6CA86A8}"/>
              </a:ext>
            </a:extLst>
          </p:cNvPr>
          <p:cNvSpPr txBox="1"/>
          <p:nvPr/>
        </p:nvSpPr>
        <p:spPr>
          <a:xfrm>
            <a:off x="5901529" y="4126917"/>
            <a:ext cx="60983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задач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каузально-логические игры.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769CE-6D09-743F-B8C1-75773312F20E}"/>
              </a:ext>
            </a:extLst>
          </p:cNvPr>
          <p:cNvSpPr txBox="1"/>
          <p:nvPr/>
        </p:nvSpPr>
        <p:spPr>
          <a:xfrm>
            <a:off x="5901529" y="4759591"/>
            <a:ext cx="5622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для реализации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игра «Сапёр».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EF9F4-19B8-059C-09A7-2B0B6FA06808}"/>
              </a:ext>
            </a:extLst>
          </p:cNvPr>
          <p:cNvSpPr txBox="1"/>
          <p:nvPr/>
        </p:nvSpPr>
        <p:spPr>
          <a:xfrm>
            <a:off x="5901529" y="2468881"/>
            <a:ext cx="60983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комплекс алгоритмов с элементами самообучения и их программную реализацию для поиска решения класса логических задач.</a:t>
            </a:r>
          </a:p>
        </p:txBody>
      </p: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C5C9-B9A2-91EB-E17D-A663F67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0248"/>
            <a:ext cx="8911687" cy="78265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A90A-4579-8449-03F6-CCCAD55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454" y="1582392"/>
            <a:ext cx="8547089" cy="4326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о полях «Сапёра».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решения «Сапёра»;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эффективность применения разработанных методов решения «Сапёра»;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программу, которая на основе разработанных методов находит решение «Сапёра»;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наиболее эффективный способ решения «Сапёра».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A0733-E3A4-F2AD-9B4A-9617C70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0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33009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4767" y="1290120"/>
                <a:ext cx="4870929" cy="29739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следующие параметры и переменные: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строк и столбцов матриц: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Общее количество мин на поле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tm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содержащая значение статуса клетки,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SS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{O, C}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767" y="1290120"/>
                <a:ext cx="4870929" cy="2973958"/>
              </a:xfrm>
              <a:blipFill>
                <a:blip r:embed="rId2"/>
                <a:stretch>
                  <a:fillRect l="-1126" t="-1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3BDA16D-FD03-D71F-41DE-D01704A729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163838"/>
              </p:ext>
            </p:extLst>
          </p:nvPr>
        </p:nvGraphicFramePr>
        <p:xfrm>
          <a:off x="6095999" y="909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F91D2C-7D52-C3B0-E4C7-51D69764F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013341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302" y="4098747"/>
                <a:ext cx="10902461" cy="2520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содержащая значения открытых клеток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𝑉𝑂𝐶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SVOC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{0, 1, 2, 3, 4, 5, 6, 7, 8, M}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содержащая значения закрытых клеток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SVCC = {E, MF, Q}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Матрица, содержащая значения клеток, отображаемых пользователю,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SVOC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∪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SVCC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Матрица, определяющая, есть ли в клетке мина или нет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Матрица, элементами которой являются матрицы, определяющая, является ли клетка с координатами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соседней для клетки с координатами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02" y="4098747"/>
                <a:ext cx="10902461" cy="2520000"/>
              </a:xfrm>
              <a:prstGeom prst="rect">
                <a:avLst/>
              </a:prstGeom>
              <a:blipFill>
                <a:blip r:embed="rId3"/>
                <a:stretch>
                  <a:fillRect l="-391" t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856E161-5EAD-12A1-BBEA-B39B1B1D480F}"/>
              </a:ext>
            </a:extLst>
          </p:cNvPr>
          <p:cNvCxnSpPr>
            <a:cxnSpLocks/>
          </p:cNvCxnSpPr>
          <p:nvPr/>
        </p:nvCxnSpPr>
        <p:spPr>
          <a:xfrm>
            <a:off x="6780628" y="909000"/>
            <a:ext cx="18353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DC3CE27-4DFC-95B1-5FFB-3A0F18FB1C4D}"/>
              </a:ext>
            </a:extLst>
          </p:cNvPr>
          <p:cNvCxnSpPr>
            <a:cxnSpLocks/>
          </p:cNvCxnSpPr>
          <p:nvPr/>
        </p:nvCxnSpPr>
        <p:spPr>
          <a:xfrm>
            <a:off x="6095999" y="1589649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бъект 2">
            <a:extLst>
              <a:ext uri="{FF2B5EF4-FFF2-40B4-BE49-F238E27FC236}">
                <a16:creationId xmlns:a16="http://schemas.microsoft.com/office/drawing/2014/main" id="{5C3D727A-633F-8439-7EDF-80172DEFA63B}"/>
              </a:ext>
            </a:extLst>
          </p:cNvPr>
          <p:cNvSpPr txBox="1">
            <a:spLocks/>
          </p:cNvSpPr>
          <p:nvPr/>
        </p:nvSpPr>
        <p:spPr>
          <a:xfrm>
            <a:off x="8615999" y="685583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CFAA6865-C0D9-6ED9-43E6-88A1840F0D3B}"/>
              </a:ext>
            </a:extLst>
          </p:cNvPr>
          <p:cNvSpPr txBox="1">
            <a:spLocks/>
          </p:cNvSpPr>
          <p:nvPr/>
        </p:nvSpPr>
        <p:spPr>
          <a:xfrm>
            <a:off x="5509218" y="3089564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54E20FB3-39E5-DD56-8F8F-A358B7524650}"/>
              </a:ext>
            </a:extLst>
          </p:cNvPr>
          <p:cNvSpPr txBox="1">
            <a:spLocks/>
          </p:cNvSpPr>
          <p:nvPr/>
        </p:nvSpPr>
        <p:spPr>
          <a:xfrm>
            <a:off x="6759820" y="3457032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mines: 1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61A585F1-ABDA-D5F0-0CFA-8254024E1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193420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09E913CC-0E9D-4E8A-79B2-F7523A4EA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839705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1A1DEFD7-E4BF-F093-5070-272F1B5ED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336371"/>
              </p:ext>
            </p:extLst>
          </p:nvPr>
        </p:nvGraphicFramePr>
        <p:xfrm>
          <a:off x="9035074" y="874036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23A92129-C297-FED6-1F0F-121C397065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364935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94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278932"/>
                <a:ext cx="10902461" cy="3927249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мин в соседних клетках можно записать в виде системы равенств: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в общем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Поскольку часть значений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неизвестны, заменим их на 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соответственно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acc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278932"/>
                <a:ext cx="10902461" cy="3927249"/>
              </a:xfrm>
              <a:blipFill>
                <a:blip r:embed="rId2"/>
                <a:stretch>
                  <a:fillRect l="-503" t="-9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AB4947D-8FE4-3D64-5503-6414EBBE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27492"/>
              </p:ext>
            </p:extLst>
          </p:nvPr>
        </p:nvGraphicFramePr>
        <p:xfrm>
          <a:off x="1139483" y="3161280"/>
          <a:ext cx="81795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29">
                  <a:extLst>
                    <a:ext uri="{9D8B030D-6E8A-4147-A177-3AD203B41FA5}">
                      <a16:colId xmlns:a16="http://schemas.microsoft.com/office/drawing/2014/main" val="4185316265"/>
                    </a:ext>
                  </a:extLst>
                </a:gridCol>
                <a:gridCol w="690435">
                  <a:extLst>
                    <a:ext uri="{9D8B030D-6E8A-4147-A177-3AD203B41FA5}">
                      <a16:colId xmlns:a16="http://schemas.microsoft.com/office/drawing/2014/main" val="38276214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46498707"/>
                    </a:ext>
                  </a:extLst>
                </a:gridCol>
                <a:gridCol w="6024098">
                  <a:extLst>
                    <a:ext uri="{9D8B030D-6E8A-4147-A177-3AD203B41FA5}">
                      <a16:colId xmlns:a16="http://schemas.microsoft.com/office/drawing/2014/main" val="70311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450000"/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где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1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бинарная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матрица размером (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l*w, l*w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70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705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828923"/>
                  </p:ext>
                </p:extLst>
              </p:nvPr>
            </p:nvGraphicFramePr>
            <p:xfrm>
              <a:off x="1139483" y="5193248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828923"/>
                  </p:ext>
                </p:extLst>
              </p:nvPr>
            </p:nvGraphicFramePr>
            <p:xfrm>
              <a:off x="1139483" y="5193248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8197" r="-11462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106452" r="-1146237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209836" r="-114623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309836" r="-11462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670" t="-3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7675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6B456D-7F25-822F-2130-6D826BE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Введём равенство для вычисления общего количества мин на поле: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 учётом замены неизвестных значений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данное равенство можно переписать в виде уравнения: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Таким образом, можно записать итоговую систему уравнений: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  <a:blipFill>
                <a:blip r:embed="rId2"/>
                <a:stretch>
                  <a:fillRect l="-391" t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779D1-CA1B-CFE0-8FDC-AA4D0B0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09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3248</TotalTime>
  <Words>1415</Words>
  <Application>Microsoft Office PowerPoint</Application>
  <PresentationFormat>Широкоэкранный</PresentationFormat>
  <Paragraphs>495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Презентация PowerPoint</vt:lpstr>
      <vt:lpstr>Актуальность рассматриваемой задачи</vt:lpstr>
      <vt:lpstr>Почему это важно? И сравнение обучения человека и машины</vt:lpstr>
      <vt:lpstr>Содержательная постановка задачи</vt:lpstr>
      <vt:lpstr>Содержательная постановка задачи</vt:lpstr>
      <vt:lpstr>Математическая постановка задачи</vt:lpstr>
      <vt:lpstr>Математическая постановка задачи</vt:lpstr>
      <vt:lpstr>Математическая постановка задачи</vt:lpstr>
      <vt:lpstr>Свойства системы уравнений</vt:lpstr>
      <vt:lpstr>Метод 1 Однозначное определение значений</vt:lpstr>
      <vt:lpstr>Метод 2 Разность уравнений</vt:lpstr>
      <vt:lpstr>Метод 3 Разность уравнений с учётом общего количества мин</vt:lpstr>
      <vt:lpstr>Метод 4 Проверка гипотез</vt:lpstr>
      <vt:lpstr>Очерёдность применения методов</vt:lpstr>
      <vt:lpstr>Сбор и применение схем</vt:lpstr>
      <vt:lpstr>Результаты</vt:lpstr>
      <vt:lpstr>Выводы</vt:lpstr>
      <vt:lpstr>Спасибо за внимание!</vt:lpstr>
      <vt:lpstr>Используемые средства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147</cp:revision>
  <dcterms:created xsi:type="dcterms:W3CDTF">2022-05-01T18:29:55Z</dcterms:created>
  <dcterms:modified xsi:type="dcterms:W3CDTF">2022-05-30T05:58:27Z</dcterms:modified>
</cp:coreProperties>
</file>