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57" r:id="rId2"/>
    <p:sldId id="282" r:id="rId3"/>
    <p:sldId id="259" r:id="rId4"/>
    <p:sldId id="260" r:id="rId5"/>
    <p:sldId id="261" r:id="rId6"/>
    <p:sldId id="262" r:id="rId7"/>
    <p:sldId id="263" r:id="rId8"/>
    <p:sldId id="283" r:id="rId9"/>
    <p:sldId id="268" r:id="rId10"/>
    <p:sldId id="269" r:id="rId11"/>
    <p:sldId id="265" r:id="rId12"/>
    <p:sldId id="266" r:id="rId13"/>
    <p:sldId id="270" r:id="rId14"/>
    <p:sldId id="271" r:id="rId15"/>
    <p:sldId id="277" r:id="rId16"/>
    <p:sldId id="280" r:id="rId17"/>
    <p:sldId id="273" r:id="rId18"/>
    <p:sldId id="278" r:id="rId19"/>
    <p:sldId id="281" r:id="rId20"/>
    <p:sldId id="275" r:id="rId21"/>
    <p:sldId id="276" r:id="rId22"/>
    <p:sldId id="274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99FF"/>
    <a:srgbClr val="F5CBA0"/>
    <a:srgbClr val="9106C2"/>
    <a:srgbClr val="F0A6E5"/>
    <a:srgbClr val="C75FFB"/>
    <a:srgbClr val="6600FF"/>
    <a:srgbClr val="FF0000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29.05.2022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29.05.2022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29.05.2022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6D6A2-86BC-448F-ABF1-C98E6A523EA8}"/>
              </a:ext>
            </a:extLst>
          </p:cNvPr>
          <p:cNvSpPr/>
          <p:nvPr/>
        </p:nvSpPr>
        <p:spPr>
          <a:xfrm>
            <a:off x="198783" y="0"/>
            <a:ext cx="6328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ИТКН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инженерной кибернетики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09.04.03 Прикладная информатика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(степень): магистр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МПИ-20-4-2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A0F962-11AB-4866-B7AE-45E93919C2DD}"/>
              </a:ext>
            </a:extLst>
          </p:cNvPr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и программное обеспечение для решения каузально-логических игр с использованием технологий самообучения»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C67509-263B-4809-8126-86B027C6063D}"/>
              </a:ext>
            </a:extLst>
          </p:cNvPr>
          <p:cNvSpPr/>
          <p:nvPr/>
        </p:nvSpPr>
        <p:spPr>
          <a:xfrm>
            <a:off x="7247206" y="5564627"/>
            <a:ext cx="4944794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Новицкий Д. 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Кожаринов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</p:txBody>
      </p:sp>
    </p:spTree>
    <p:extLst>
      <p:ext uri="{BB962C8B-B14F-4D97-AF65-F5344CB8AC3E}">
        <p14:creationId xmlns:p14="http://schemas.microsoft.com/office/powerpoint/2010/main" val="203190261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14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  <a:blipFill>
                <a:blip r:embed="rId2"/>
                <a:stretch>
                  <a:fillRect l="-739" t="-458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8911687" cy="12328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/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8ED560F3-96AA-F9C2-DDC8-0ADC620F2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305438"/>
              </p:ext>
            </p:extLst>
          </p:nvPr>
        </p:nvGraphicFramePr>
        <p:xfrm>
          <a:off x="413175" y="139599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6D54515-34BC-8347-1BBC-785FDE719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754265"/>
              </p:ext>
            </p:extLst>
          </p:nvPr>
        </p:nvGraphicFramePr>
        <p:xfrm>
          <a:off x="413175" y="415908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0DA93C-DF13-21A0-B69F-202F0E316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284378"/>
              </p:ext>
            </p:extLst>
          </p:nvPr>
        </p:nvGraphicFramePr>
        <p:xfrm>
          <a:off x="767061" y="121056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E8420-EBFE-A0A6-E840-22F02D03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280119"/>
              </p:ext>
            </p:extLst>
          </p:nvPr>
        </p:nvGraphicFramePr>
        <p:xfrm>
          <a:off x="767061" y="3788228"/>
          <a:ext cx="3456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626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CC186C-325C-31FA-E31F-05AB704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804071"/>
              </p:ext>
            </p:extLst>
          </p:nvPr>
        </p:nvGraphicFramePr>
        <p:xfrm>
          <a:off x="1311579" y="2226514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2361991" y="4931730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  <a:blipFill>
                <a:blip r:embed="rId2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92FEACC-E59C-39F1-8AC3-FD14E6F4E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92296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99B4EA9-7649-A6A1-EF8D-DAE4DB75B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336208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F62C3FC-809C-D262-AAFB-A38729E8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50967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BB72D02-0E6D-EC62-BF41-359C1B5AE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298427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D720AB0-C65D-90D5-58A5-6206BD128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70183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057A2047-5611-75D3-E29C-5DF6B6DDF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701060"/>
              </p:ext>
            </p:extLst>
          </p:nvPr>
        </p:nvGraphicFramePr>
        <p:xfrm>
          <a:off x="1468994" y="2055052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7" name="Таблица 5">
            <a:extLst>
              <a:ext uri="{FF2B5EF4-FFF2-40B4-BE49-F238E27FC236}">
                <a16:creationId xmlns:a16="http://schemas.microsoft.com/office/drawing/2014/main" id="{FF47C991-FBFD-E43E-7873-3D48B3901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199091"/>
              </p:ext>
            </p:extLst>
          </p:nvPr>
        </p:nvGraphicFramePr>
        <p:xfrm>
          <a:off x="5268036" y="205505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CCB97896-8960-CCF8-D2CA-06DBB6EE1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437455"/>
              </p:ext>
            </p:extLst>
          </p:nvPr>
        </p:nvGraphicFramePr>
        <p:xfrm>
          <a:off x="9697078" y="2070289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NM?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NM?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M?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35" name="Объект 2">
            <a:extLst>
              <a:ext uri="{FF2B5EF4-FFF2-40B4-BE49-F238E27FC236}">
                <a16:creationId xmlns:a16="http://schemas.microsoft.com/office/drawing/2014/main" id="{F116D4DA-921E-15EE-5032-A03C6C7D509C}"/>
              </a:ext>
            </a:extLst>
          </p:cNvPr>
          <p:cNvSpPr txBox="1">
            <a:spLocks/>
          </p:cNvSpPr>
          <p:nvPr/>
        </p:nvSpPr>
        <p:spPr>
          <a:xfrm>
            <a:off x="10776911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695C040D-5885-F592-036E-495F31432BF7}"/>
              </a:ext>
            </a:extLst>
          </p:cNvPr>
          <p:cNvSpPr txBox="1">
            <a:spLocks/>
          </p:cNvSpPr>
          <p:nvPr/>
        </p:nvSpPr>
        <p:spPr>
          <a:xfrm>
            <a:off x="11410529" y="3339780"/>
            <a:ext cx="244542" cy="269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0D0FAA73-5BED-01D0-8F4B-979244DD6F06}"/>
              </a:ext>
            </a:extLst>
          </p:cNvPr>
          <p:cNvSpPr txBox="1">
            <a:spLocks/>
          </p:cNvSpPr>
          <p:nvPr/>
        </p:nvSpPr>
        <p:spPr>
          <a:xfrm>
            <a:off x="10794744" y="330866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Объект 2">
            <a:extLst>
              <a:ext uri="{FF2B5EF4-FFF2-40B4-BE49-F238E27FC236}">
                <a16:creationId xmlns:a16="http://schemas.microsoft.com/office/drawing/2014/main" id="{52717069-6A21-054F-ADEF-7811B874BBEA}"/>
              </a:ext>
            </a:extLst>
          </p:cNvPr>
          <p:cNvSpPr txBox="1">
            <a:spLocks/>
          </p:cNvSpPr>
          <p:nvPr/>
        </p:nvSpPr>
        <p:spPr>
          <a:xfrm>
            <a:off x="10105852" y="3311984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5ADA955D-7A3A-1444-E545-397D3ECB3505}"/>
              </a:ext>
            </a:extLst>
          </p:cNvPr>
          <p:cNvSpPr txBox="1">
            <a:spLocks/>
          </p:cNvSpPr>
          <p:nvPr/>
        </p:nvSpPr>
        <p:spPr>
          <a:xfrm>
            <a:off x="10105852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Объект 2">
            <a:extLst>
              <a:ext uri="{FF2B5EF4-FFF2-40B4-BE49-F238E27FC236}">
                <a16:creationId xmlns:a16="http://schemas.microsoft.com/office/drawing/2014/main" id="{DDA2CEC2-73D4-DCC9-CF20-2FB3A158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994" y="4270172"/>
            <a:ext cx="7632803" cy="21830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Двумерный кортеж значений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координат фокусных клеток (зелёные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координат целевых закрытых клеток (оранжевые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 целевых закрытых клетках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BF4CC08D-9929-9435-FAFD-DC0CAEEB2461}"/>
              </a:ext>
            </a:extLst>
          </p:cNvPr>
          <p:cNvSpPr txBox="1">
            <a:spLocks/>
          </p:cNvSpPr>
          <p:nvPr/>
        </p:nvSpPr>
        <p:spPr>
          <a:xfrm>
            <a:off x="45882" y="1228518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55C86F00-E83C-1C44-CB8E-2D358778EC72}"/>
              </a:ext>
            </a:extLst>
          </p:cNvPr>
          <p:cNvSpPr txBox="1">
            <a:spLocks/>
          </p:cNvSpPr>
          <p:nvPr/>
        </p:nvSpPr>
        <p:spPr>
          <a:xfrm>
            <a:off x="4168589" y="1330458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CE373E01-9CE1-920B-41F8-27395A4C088E}"/>
              </a:ext>
            </a:extLst>
          </p:cNvPr>
          <p:cNvSpPr txBox="1">
            <a:spLocks/>
          </p:cNvSpPr>
          <p:nvPr/>
        </p:nvSpPr>
        <p:spPr>
          <a:xfrm>
            <a:off x="8935554" y="1330458"/>
            <a:ext cx="3467047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graphicFrame>
        <p:nvGraphicFramePr>
          <p:cNvPr id="44" name="Таблица 5">
            <a:extLst>
              <a:ext uri="{FF2B5EF4-FFF2-40B4-BE49-F238E27FC236}">
                <a16:creationId xmlns:a16="http://schemas.microsoft.com/office/drawing/2014/main" id="{EE00FBEA-F3B9-3904-5AD8-24742BC2E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897186"/>
              </p:ext>
            </p:extLst>
          </p:nvPr>
        </p:nvGraphicFramePr>
        <p:xfrm>
          <a:off x="9697078" y="4563270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NM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FB6BD14-ADBF-C074-96F8-FA12C5784DCA}"/>
              </a:ext>
            </a:extLst>
          </p:cNvPr>
          <p:cNvCxnSpPr>
            <a:cxnSpLocks/>
          </p:cNvCxnSpPr>
          <p:nvPr/>
        </p:nvCxnSpPr>
        <p:spPr>
          <a:xfrm>
            <a:off x="10635175" y="4107766"/>
            <a:ext cx="0" cy="32822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 uiExpand="1" build="p"/>
      <p:bldP spid="41" grpId="0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статистики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62B519D-51E7-CD19-5E5B-F13FEF1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88" y="1407324"/>
            <a:ext cx="7430734" cy="3590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выявленных мин в соседних клетках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Число в клетке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 с выявленными минами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3E0B4B3F-06B8-C9EA-B2D2-735E18D09C56}"/>
              </a:ext>
            </a:extLst>
          </p:cNvPr>
          <p:cNvGraphicFramePr>
            <a:graphicFrameLocks/>
          </p:cNvGraphicFramePr>
          <p:nvPr/>
        </p:nvGraphicFramePr>
        <p:xfrm>
          <a:off x="7971062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A78448-0784-3BE3-35BD-A73A57ADB4E7}"/>
              </a:ext>
            </a:extLst>
          </p:cNvPr>
          <p:cNvCxnSpPr>
            <a:cxnSpLocks/>
          </p:cNvCxnSpPr>
          <p:nvPr/>
        </p:nvCxnSpPr>
        <p:spPr>
          <a:xfrm>
            <a:off x="10755085" y="2813577"/>
            <a:ext cx="65314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E6415D3-FF72-549E-4671-7224C8588385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0C64F5E9-197E-D196-08B6-BA38B1C23763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6952D0A-E2B9-F077-5878-4AA29B6504EE}"/>
              </a:ext>
            </a:extLst>
          </p:cNvPr>
          <p:cNvSpPr txBox="1">
            <a:spLocks/>
          </p:cNvSpPr>
          <p:nvPr/>
        </p:nvSpPr>
        <p:spPr>
          <a:xfrm>
            <a:off x="11457302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4F8A5C-9A84-A806-ACE8-B643C6FD8201}"/>
              </a:ext>
            </a:extLst>
          </p:cNvPr>
          <p:cNvSpPr txBox="1">
            <a:spLocks/>
          </p:cNvSpPr>
          <p:nvPr/>
        </p:nvSpPr>
        <p:spPr>
          <a:xfrm>
            <a:off x="11451858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19F95D-61BF-81F3-EA6C-B7D3F6245BFF}"/>
              </a:ext>
            </a:extLst>
          </p:cNvPr>
          <p:cNvCxnSpPr>
            <a:cxnSpLocks/>
          </p:cNvCxnSpPr>
          <p:nvPr/>
        </p:nvCxnSpPr>
        <p:spPr>
          <a:xfrm>
            <a:off x="9525000" y="3954780"/>
            <a:ext cx="0" cy="3733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2A463990-2F40-7752-B550-9319A877B680}"/>
              </a:ext>
            </a:extLst>
          </p:cNvPr>
          <p:cNvGraphicFramePr>
            <a:graphicFrameLocks/>
          </p:cNvGraphicFramePr>
          <p:nvPr/>
        </p:nvGraphicFramePr>
        <p:xfrm>
          <a:off x="7968340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8B921AF-5BAA-5CC5-9570-D5A9105EF5BA}"/>
              </a:ext>
            </a:extLst>
          </p:cNvPr>
          <p:cNvGraphicFramePr>
            <a:graphicFrameLocks/>
          </p:cNvGraphicFramePr>
          <p:nvPr/>
        </p:nvGraphicFramePr>
        <p:xfrm>
          <a:off x="7965618" y="126753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1E9DAFEB-EAFE-B605-7CCD-628AFA1EA508}"/>
              </a:ext>
            </a:extLst>
          </p:cNvPr>
          <p:cNvGraphicFramePr>
            <a:graphicFrameLocks/>
          </p:cNvGraphicFramePr>
          <p:nvPr/>
        </p:nvGraphicFramePr>
        <p:xfrm>
          <a:off x="7965618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7241057E-E742-B6C0-A488-3266B7355676}"/>
              </a:ext>
            </a:extLst>
          </p:cNvPr>
          <p:cNvGraphicFramePr>
            <a:graphicFrameLocks/>
          </p:cNvGraphicFramePr>
          <p:nvPr/>
        </p:nvGraphicFramePr>
        <p:xfrm>
          <a:off x="7960174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912F630C-3D18-B810-8715-5AE1CBEBDD84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360E7602-A743-6946-D8EB-E8C6827ECE01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5E0035C-21A6-2139-8FA1-AC151A933BE9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3" name="Таблица 5">
            <a:extLst>
              <a:ext uri="{FF2B5EF4-FFF2-40B4-BE49-F238E27FC236}">
                <a16:creationId xmlns:a16="http://schemas.microsoft.com/office/drawing/2014/main" id="{58A5D108-B823-7282-ED94-8A2F7A220A7C}"/>
              </a:ext>
            </a:extLst>
          </p:cNvPr>
          <p:cNvGraphicFramePr>
            <a:graphicFrameLocks/>
          </p:cNvGraphicFramePr>
          <p:nvPr/>
        </p:nvGraphicFramePr>
        <p:xfrm>
          <a:off x="1311579" y="4550663"/>
          <a:ext cx="572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9294701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7485681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30520457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6050107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23279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72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статистики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221929D-5C1E-F97F-1541-127AD227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62" y="2811307"/>
            <a:ext cx="4736224" cy="1692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значения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проверок с заданным значением критериев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успешных проверок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5">
            <a:extLst>
              <a:ext uri="{FF2B5EF4-FFF2-40B4-BE49-F238E27FC236}">
                <a16:creationId xmlns:a16="http://schemas.microsoft.com/office/drawing/2014/main" id="{2E8E8966-C12A-89CA-7709-278A135D9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230966"/>
              </p:ext>
            </p:extLst>
          </p:nvPr>
        </p:nvGraphicFramePr>
        <p:xfrm>
          <a:off x="5652930" y="1391808"/>
          <a:ext cx="572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9294701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7485681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30520457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6050107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23279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106F84D-B4E5-9D6A-84DE-E6353E425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69849"/>
              </p:ext>
            </p:extLst>
          </p:nvPr>
        </p:nvGraphicFramePr>
        <p:xfrm>
          <a:off x="5652930" y="3894038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5">
            <a:extLst>
              <a:ext uri="{FF2B5EF4-FFF2-40B4-BE49-F238E27FC236}">
                <a16:creationId xmlns:a16="http://schemas.microsoft.com/office/drawing/2014/main" id="{42465367-2C39-9360-8F41-BE6C6127B7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372399"/>
              </p:ext>
            </p:extLst>
          </p:nvPr>
        </p:nvGraphicFramePr>
        <p:xfrm>
          <a:off x="8676930" y="3894038"/>
          <a:ext cx="270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431927D-A267-9E61-9550-74A387A8EC7E}"/>
              </a:ext>
            </a:extLst>
          </p:cNvPr>
          <p:cNvCxnSpPr>
            <a:cxnSpLocks/>
          </p:cNvCxnSpPr>
          <p:nvPr/>
        </p:nvCxnSpPr>
        <p:spPr>
          <a:xfrm>
            <a:off x="6619164" y="3657600"/>
            <a:ext cx="614149" cy="2364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73F7ACB-7653-0366-E28F-B3882979963A}"/>
              </a:ext>
            </a:extLst>
          </p:cNvPr>
          <p:cNvCxnSpPr>
            <a:cxnSpLocks/>
          </p:cNvCxnSpPr>
          <p:nvPr/>
        </p:nvCxnSpPr>
        <p:spPr>
          <a:xfrm>
            <a:off x="10399594" y="3657600"/>
            <a:ext cx="0" cy="3548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5664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статистики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106F84D-B4E5-9D6A-84DE-E6353E425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864668"/>
              </p:ext>
            </p:extLst>
          </p:nvPr>
        </p:nvGraphicFramePr>
        <p:xfrm>
          <a:off x="8918591" y="115290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38506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20" name="Объект 2">
            <a:extLst>
              <a:ext uri="{FF2B5EF4-FFF2-40B4-BE49-F238E27FC236}">
                <a16:creationId xmlns:a16="http://schemas.microsoft.com/office/drawing/2014/main" id="{19F3335F-A38A-704F-EA6F-5A66E15367B6}"/>
              </a:ext>
            </a:extLst>
          </p:cNvPr>
          <p:cNvSpPr txBox="1">
            <a:spLocks/>
          </p:cNvSpPr>
          <p:nvPr/>
        </p:nvSpPr>
        <p:spPr>
          <a:xfrm>
            <a:off x="4614671" y="1324817"/>
            <a:ext cx="4422324" cy="217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проверок с заданным значением критериев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успешных проверок</a:t>
            </a:r>
          </a:p>
        </p:txBody>
      </p:sp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5FDAA886-A738-9AAB-5D67-93B423366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522793"/>
              </p:ext>
            </p:extLst>
          </p:nvPr>
        </p:nvGraphicFramePr>
        <p:xfrm>
          <a:off x="8918591" y="3847948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38506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8B504D2D-6EF2-4F56-C3B3-ED14E1048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760863"/>
              </p:ext>
            </p:extLst>
          </p:nvPr>
        </p:nvGraphicFramePr>
        <p:xfrm>
          <a:off x="1053509" y="3432412"/>
          <a:ext cx="270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98231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A0F489F-116F-3EAA-0CC1-C56F6AF28409}"/>
              </a:ext>
            </a:extLst>
          </p:cNvPr>
          <p:cNvCxnSpPr>
            <a:cxnSpLocks/>
          </p:cNvCxnSpPr>
          <p:nvPr/>
        </p:nvCxnSpPr>
        <p:spPr>
          <a:xfrm>
            <a:off x="921695" y="4053385"/>
            <a:ext cx="0" cy="25256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Таблица 5">
            <a:extLst>
              <a:ext uri="{FF2B5EF4-FFF2-40B4-BE49-F238E27FC236}">
                <a16:creationId xmlns:a16="http://schemas.microsoft.com/office/drawing/2014/main" id="{393A8484-CF1D-8599-CE69-728044464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994005"/>
              </p:ext>
            </p:extLst>
          </p:nvPr>
        </p:nvGraphicFramePr>
        <p:xfrm>
          <a:off x="4112189" y="3429000"/>
          <a:ext cx="270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98231"/>
                  </a:ext>
                </a:extLst>
              </a:tr>
            </a:tbl>
          </a:graphicData>
        </a:graphic>
      </p:graphicFrame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4B62F31-8F78-D516-4551-288036A92AE1}"/>
              </a:ext>
            </a:extLst>
          </p:cNvPr>
          <p:cNvCxnSpPr>
            <a:cxnSpLocks/>
          </p:cNvCxnSpPr>
          <p:nvPr/>
        </p:nvCxnSpPr>
        <p:spPr>
          <a:xfrm flipV="1">
            <a:off x="7246961" y="3953022"/>
            <a:ext cx="0" cy="262597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D9C8CF6-5F00-AF78-01D7-D88B2CD7494E}"/>
              </a:ext>
            </a:extLst>
          </p:cNvPr>
          <p:cNvSpPr txBox="1">
            <a:spLocks/>
          </p:cNvSpPr>
          <p:nvPr/>
        </p:nvSpPr>
        <p:spPr>
          <a:xfrm>
            <a:off x="192347" y="1639386"/>
            <a:ext cx="4422324" cy="15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Минимальное кол-во проверок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Мин/макс значение критерия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2887203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Комбинирование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362" y="1751784"/>
                <a:ext cx="9284677" cy="43676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следующие параметры: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Доля успешных проверок,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Среднее время работы успешной проверки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Среднее время работы неуспешной проверки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Исходя из данных значений, вычислим среднее время одного «цикла»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очерёдность применения методов, выполнив сортировку методов по увеличению среднего времени цикла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362" y="1751784"/>
                <a:ext cx="9284677" cy="4367662"/>
              </a:xfrm>
              <a:blipFill>
                <a:blip r:embed="rId2"/>
                <a:stretch>
                  <a:fillRect l="-854" t="-8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405" y="0"/>
            <a:ext cx="2244595" cy="939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8207" cy="1569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69" y="2466625"/>
            <a:ext cx="1055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программное обеспечение для решения каузально-логических игр с использованием технологий самообучения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09103" y="5024233"/>
            <a:ext cx="7513637" cy="115109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Учащийся: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Новицкий Д.А.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Группа:       МПИ-20-4-2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доц., к.т.н. </a:t>
            </a:r>
            <a:r>
              <a:rPr kumimoji="0" lang="ru-RU" alt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Кожаринов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А.С.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175" y="124460"/>
            <a:ext cx="843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МИСиС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5ED6-4D66-563B-A300-C7692DE5F021}"/>
              </a:ext>
            </a:extLst>
          </p:cNvPr>
          <p:cNvSpPr txBox="1"/>
          <p:nvPr/>
        </p:nvSpPr>
        <p:spPr>
          <a:xfrm>
            <a:off x="3456944" y="1912628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C6F2-F456-1905-2929-4C37A0908ECB}"/>
              </a:ext>
            </a:extLst>
          </p:cNvPr>
          <p:cNvSpPr txBox="1"/>
          <p:nvPr/>
        </p:nvSpPr>
        <p:spPr>
          <a:xfrm>
            <a:off x="3068825" y="4036285"/>
            <a:ext cx="60543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ru-RU"/>
            </a:defPPr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09.04.03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63468069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E1428-6278-B43F-1FB0-BAA2865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41" y="329899"/>
            <a:ext cx="8911687" cy="6404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7F866-B28F-B2EF-E949-420E286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BDFA0D2-A5DF-00F1-9C84-79D555A5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683" y="1614697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ACF8-F23B-5292-D62C-C437D395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51" y="1607090"/>
            <a:ext cx="2553469" cy="2553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4FD3E-A605-6218-8CA9-5B74691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81" y="4569647"/>
            <a:ext cx="9064813" cy="16642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046F6-F2E9-ABD0-8484-CA8B5C3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026" y="1607090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нейронные сети плохо решают логические задачи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618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Обучать экспертную систему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214006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3" y="5460168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решение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самообучающихся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886264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54535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Бихевиоризм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Классическое и оперантное </a:t>
            </a:r>
            <a:r>
              <a:rPr lang="ru-RU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обусловливание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14871" y="235807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689555" y="154392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5453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Когнитивизм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88626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14871" y="406839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689555" y="325424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886264" y="5224656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«заложить» в систему рефлексы и логическое мышление,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можно получить по-настоящему искусственный интеллект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/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методов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самообучающегося элемента на основе методов решения 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4126917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4759591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реализации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2468881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и их программную реализацию для поиска решения класса логических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4" y="1582392"/>
            <a:ext cx="8547089" cy="4326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«Сапёра».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 «Сапёра»;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эффективность применения разработанных методов решения «Сапёра»;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на основе разработанных методов находит решение «Сапёра»;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 «Сапёра».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4767" y="1290120"/>
                <a:ext cx="4870929" cy="29739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следующие параметры и переменные: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и столбцов матриц: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мин на поле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значение статуса клетки,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{O, C}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767" y="1290120"/>
                <a:ext cx="4870929" cy="2973958"/>
              </a:xfrm>
              <a:blipFill>
                <a:blip r:embed="rId2"/>
                <a:stretch>
                  <a:fillRect l="-1126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3BDA16D-FD03-D71F-41DE-D01704A72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147550"/>
              </p:ext>
            </p:extLst>
          </p:nvPr>
        </p:nvGraphicFramePr>
        <p:xfrm>
          <a:off x="6095999" y="90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F91D2C-7D52-C3B0-E4C7-51D69764F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25051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302" y="4098747"/>
                <a:ext cx="10902461" cy="252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значения открытых клеток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𝑉𝑂𝐶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{0, 1, 2, 3, 4, 5, 6, 7, 8, M}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значения закрытых клеток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SVCC = {E, MF, Q}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содержащая значения клеток, отображаемых пользователю,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SVOC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∪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SVCC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определяющая, есть ли в клетке мина или нет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элементами которой являются матрицы, определяющая, является ли клетка с координатами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соседней для клетки с координатами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2" y="4098747"/>
                <a:ext cx="10902461" cy="2520000"/>
              </a:xfrm>
              <a:prstGeom prst="rect">
                <a:avLst/>
              </a:prstGeom>
              <a:blipFill>
                <a:blip r:embed="rId3"/>
                <a:stretch>
                  <a:fillRect l="-391" t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856E161-5EAD-12A1-BBEA-B39B1B1D480F}"/>
              </a:ext>
            </a:extLst>
          </p:cNvPr>
          <p:cNvCxnSpPr>
            <a:cxnSpLocks/>
          </p:cNvCxnSpPr>
          <p:nvPr/>
        </p:nvCxnSpPr>
        <p:spPr>
          <a:xfrm>
            <a:off x="6780628" y="909000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C3CE27-4DFC-95B1-5FFB-3A0F18FB1C4D}"/>
              </a:ext>
            </a:extLst>
          </p:cNvPr>
          <p:cNvCxnSpPr>
            <a:cxnSpLocks/>
          </p:cNvCxnSpPr>
          <p:nvPr/>
        </p:nvCxnSpPr>
        <p:spPr>
          <a:xfrm>
            <a:off x="6095999" y="1589649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2">
            <a:extLst>
              <a:ext uri="{FF2B5EF4-FFF2-40B4-BE49-F238E27FC236}">
                <a16:creationId xmlns:a16="http://schemas.microsoft.com/office/drawing/2014/main" id="{5C3D727A-633F-8439-7EDF-80172DEFA63B}"/>
              </a:ext>
            </a:extLst>
          </p:cNvPr>
          <p:cNvSpPr txBox="1">
            <a:spLocks/>
          </p:cNvSpPr>
          <p:nvPr/>
        </p:nvSpPr>
        <p:spPr>
          <a:xfrm>
            <a:off x="8615999" y="685583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CFAA6865-C0D9-6ED9-43E6-88A1840F0D3B}"/>
              </a:ext>
            </a:extLst>
          </p:cNvPr>
          <p:cNvSpPr txBox="1">
            <a:spLocks/>
          </p:cNvSpPr>
          <p:nvPr/>
        </p:nvSpPr>
        <p:spPr>
          <a:xfrm>
            <a:off x="5509218" y="3089564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54E20FB3-39E5-DD56-8F8F-A358B7524650}"/>
              </a:ext>
            </a:extLst>
          </p:cNvPr>
          <p:cNvSpPr txBox="1">
            <a:spLocks/>
          </p:cNvSpPr>
          <p:nvPr/>
        </p:nvSpPr>
        <p:spPr>
          <a:xfrm>
            <a:off x="6759820" y="3457032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1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61A585F1-ABDA-D5F0-0CFA-8254024E1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365880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09E913CC-0E9D-4E8A-79B2-F7523A4EA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47682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1A1DEFD7-E4BF-F093-5070-272F1B5ED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10737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23A92129-C297-FED6-1F0F-121C39706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99928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278932"/>
                <a:ext cx="10902461" cy="3927249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278932"/>
                <a:ext cx="10902461" cy="3927249"/>
              </a:xfrm>
              <a:blipFill>
                <a:blip r:embed="rId2"/>
                <a:stretch>
                  <a:fillRect l="-503" t="-9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B4947D-8FE4-3D64-5503-6414EBBE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82540"/>
              </p:ext>
            </p:extLst>
          </p:nvPr>
        </p:nvGraphicFramePr>
        <p:xfrm>
          <a:off x="1139483" y="3161280"/>
          <a:ext cx="8179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9">
                  <a:extLst>
                    <a:ext uri="{9D8B030D-6E8A-4147-A177-3AD203B41FA5}">
                      <a16:colId xmlns:a16="http://schemas.microsoft.com/office/drawing/2014/main" val="4185316265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38276214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46498707"/>
                    </a:ext>
                  </a:extLst>
                </a:gridCol>
                <a:gridCol w="6024098">
                  <a:extLst>
                    <a:ext uri="{9D8B030D-6E8A-4147-A177-3AD203B41FA5}">
                      <a16:colId xmlns:a16="http://schemas.microsoft.com/office/drawing/2014/main" val="7031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000"/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бинарная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матрица размером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l*w, l*w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0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05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479201"/>
                  </p:ext>
                </p:extLst>
              </p:nvPr>
            </p:nvGraphicFramePr>
            <p:xfrm>
              <a:off x="1139483" y="5193248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479201"/>
                  </p:ext>
                </p:extLst>
              </p:nvPr>
            </p:nvGraphicFramePr>
            <p:xfrm>
              <a:off x="1139483" y="5193248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8197" r="-11462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106452" r="-114623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209836" r="-114623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309836" r="-11462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70" t="-3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67506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 для вычисления общего количества мин на поле: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  <a:blipFill>
                <a:blip r:embed="rId2"/>
                <a:stretch>
                  <a:fillRect l="-391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2216</TotalTime>
  <Words>1864</Words>
  <Application>Microsoft Office PowerPoint</Application>
  <PresentationFormat>Широкоэкранный</PresentationFormat>
  <Paragraphs>804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Математическая постановка задачи</vt:lpstr>
      <vt:lpstr>Свойства системы уравнений</vt:lpstr>
      <vt:lpstr>Метод 1 Однозначное определение значений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Повышение эффективности системы 1. Сбор и применение схем</vt:lpstr>
      <vt:lpstr>Повышение эффективности системы 2. Сбор и анализ статистики</vt:lpstr>
      <vt:lpstr>Повышение эффективности системы Сбор статистики</vt:lpstr>
      <vt:lpstr>Повышение эффективности системы Анализ статистики</vt:lpstr>
      <vt:lpstr>Повышение эффективности системы 3. Комбинирование методов</vt:lpstr>
      <vt:lpstr>Результаты</vt:lpstr>
      <vt:lpstr>Выводы</vt:lpstr>
      <vt:lpstr>Спасибо за внимание!</vt:lpstr>
      <vt:lpstr>Используемые средства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133</cp:revision>
  <dcterms:created xsi:type="dcterms:W3CDTF">2022-05-01T18:29:55Z</dcterms:created>
  <dcterms:modified xsi:type="dcterms:W3CDTF">2022-05-29T12:46:17Z</dcterms:modified>
</cp:coreProperties>
</file>