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8"/>
  </p:notesMasterIdLst>
  <p:sldIdLst>
    <p:sldId id="282" r:id="rId2"/>
    <p:sldId id="260" r:id="rId3"/>
    <p:sldId id="292" r:id="rId4"/>
    <p:sldId id="261" r:id="rId5"/>
    <p:sldId id="262" r:id="rId6"/>
    <p:sldId id="291" r:id="rId7"/>
    <p:sldId id="289" r:id="rId8"/>
    <p:sldId id="263" r:id="rId9"/>
    <p:sldId id="283" r:id="rId10"/>
    <p:sldId id="268" r:id="rId11"/>
    <p:sldId id="269" r:id="rId12"/>
    <p:sldId id="265" r:id="rId13"/>
    <p:sldId id="266" r:id="rId14"/>
    <p:sldId id="270" r:id="rId15"/>
    <p:sldId id="271" r:id="rId16"/>
    <p:sldId id="295" r:id="rId17"/>
    <p:sldId id="296" r:id="rId18"/>
    <p:sldId id="281" r:id="rId19"/>
    <p:sldId id="277" r:id="rId20"/>
    <p:sldId id="297" r:id="rId21"/>
    <p:sldId id="298" r:id="rId22"/>
    <p:sldId id="275" r:id="rId23"/>
    <p:sldId id="287" r:id="rId24"/>
    <p:sldId id="276" r:id="rId25"/>
    <p:sldId id="274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3399FF"/>
    <a:srgbClr val="CC0000"/>
    <a:srgbClr val="0000CC"/>
    <a:srgbClr val="6699FF"/>
    <a:srgbClr val="F5CBA0"/>
    <a:srgbClr val="9106C2"/>
    <a:srgbClr val="F0A6E5"/>
    <a:srgbClr val="C75FFB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292DA-A5DC-4A6B-B473-4124E755370F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F88D6-8783-4152-8173-35ABD4774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99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5FF2-613C-4C49-BD3F-0966F3A55103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29475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DD74-5CB2-4715-88F8-AAAB60E50E2D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08112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B000-86B6-41B5-A68A-3682845FC351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8905164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0FAE-033D-4D04-9DA6-C2A8A5248C22}" type="datetime1">
              <a:rPr lang="ru-RU" smtClean="0"/>
              <a:t>02.06.2022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2505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EA15-723F-4FA1-A2E4-F06C35220F73}" type="datetime1">
              <a:rPr lang="ru-RU" smtClean="0"/>
              <a:t>02.06.2022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7421065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7648-43FA-4D64-B22F-0D33436FF1DD}" type="datetime1">
              <a:rPr lang="ru-RU" smtClean="0"/>
              <a:t>02.06.2022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825619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936B-5FA3-422A-82E4-585B5509F7AB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137086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152A-A90D-43BF-80DC-1F1E33B45E23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81220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4DED-5F76-415C-A900-E8F7313C10E1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78975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3D7E-1D94-447D-BCF5-49AC78A24C76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39418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BD6D-0066-4C47-A9CA-0CB6E2FA73C1}" type="datetime1">
              <a:rPr lang="ru-RU" smtClean="0"/>
              <a:t>02.06.2022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54394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ED75-0F40-471C-AB4C-82150DE92657}" type="datetime1">
              <a:rPr lang="ru-RU" smtClean="0"/>
              <a:t>02.06.2022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4082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E4B1-4FFC-4B0D-AA40-503F9B8537A5}" type="datetime1">
              <a:rPr lang="ru-RU" smtClean="0"/>
              <a:t>02.06.2022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07321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7087-0ABA-4668-9D85-B85D38E2824E}" type="datetime1">
              <a:rPr lang="ru-RU" smtClean="0"/>
              <a:t>02.06.2022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95191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0BE5-A821-40E6-8D65-A742C81E33C9}" type="datetime1">
              <a:rPr lang="ru-RU" smtClean="0"/>
              <a:t>02.06.2022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67493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9A96-A462-4539-9216-37A859D6F3A6}" type="datetime1">
              <a:rPr lang="ru-RU" smtClean="0"/>
              <a:t>02.06.2022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37936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C10B7-F26D-491A-9865-E91A1905C098}" type="datetime1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C0CC59-6802-44A9-9AE1-B9BD1C008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01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ransition spd="slow">
    <p:wipe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405" y="0"/>
            <a:ext cx="2244595" cy="9394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8207" cy="15696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6869" y="2466625"/>
            <a:ext cx="10557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Математическое и программное обеспечение для решения каузально-логических игр с использованием технологий самообучения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809103" y="5024233"/>
            <a:ext cx="7513637" cy="1151098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Wingdings 3" charset="2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Учащийся: 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Новицкий Д.А.</a:t>
            </a:r>
          </a:p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Wingdings 3" charset="2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Группа:       МПИ-20-4-2</a:t>
            </a:r>
          </a:p>
          <a:p>
            <a:pPr marL="228600" marR="0" lvl="0" indent="-2286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Руководитель: 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доц., к.т.н. </a:t>
            </a:r>
            <a:r>
              <a:rPr kumimoji="0" lang="ru-RU" alt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Кожаринов</a:t>
            </a:r>
            <a:r>
              <a:rPr kumimoji="0" lang="ru-RU" alt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А.С.</a:t>
            </a:r>
          </a:p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SzTx/>
              <a:buFont typeface="Wingdings 3" charset="2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8175" y="124460"/>
            <a:ext cx="84362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ФЕДЕРАЛЬНОЕ ГОСУДАРСТВЕННОЕ АВТОНОМНОЕ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ОБРАЗОВАТЕЛЬНОЕ УЧРЕЖДЕНИЕ ВЫСШЕГО ОБРАЗОВАНИЯ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«НАЦИОНАЛЬНЫЙ ИССЛЕДОВАТЕЛЬСКИЙ ТЕХНОЛОГИЧЕСКИЙ УНИВЕРСИТЕТ «</a:t>
            </a:r>
            <a:r>
              <a:rPr kumimoji="0" lang="ru-RU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МИСиС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»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A5ED6-4D66-563B-A300-C7692DE5F021}"/>
              </a:ext>
            </a:extLst>
          </p:cNvPr>
          <p:cNvSpPr txBox="1"/>
          <p:nvPr/>
        </p:nvSpPr>
        <p:spPr>
          <a:xfrm>
            <a:off x="3456944" y="1912628"/>
            <a:ext cx="527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Выпускная квалификационная работа магистра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15C6F2-F456-1905-2929-4C37A0908ECB}"/>
              </a:ext>
            </a:extLst>
          </p:cNvPr>
          <p:cNvSpPr txBox="1"/>
          <p:nvPr/>
        </p:nvSpPr>
        <p:spPr>
          <a:xfrm>
            <a:off x="3068825" y="4036285"/>
            <a:ext cx="605435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ru-RU"/>
            </a:defPPr>
            <a:lvl1pPr>
              <a:defRPr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 09.04.03 Прикладная информатика</a:t>
            </a:r>
          </a:p>
        </p:txBody>
      </p:sp>
    </p:spTree>
    <p:extLst>
      <p:ext uri="{BB962C8B-B14F-4D97-AF65-F5344CB8AC3E}">
        <p14:creationId xmlns:p14="http://schemas.microsoft.com/office/powerpoint/2010/main" val="63468069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26B456D-7F25-822F-2130-6D826BE7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081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Базовые положения разработанного подхода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E671C9E5-DF77-09A3-3758-0659DEAEFE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1695" y="1512947"/>
                <a:ext cx="10902461" cy="4791286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Введём равенство для вычисления общего количества мин на поле: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 учётом замены неизвестных значений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данное равенство можно переписать в виде уравнения: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800"/>
                  </a:spcBef>
                  <a:spcAft>
                    <a:spcPts val="1800"/>
                  </a:spcAft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Таким образом, можно записать итоговую систему уравнений: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𝑉𝑂𝐶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𝑡𝑚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eqAr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E671C9E5-DF77-09A3-3758-0659DEAEFE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1695" y="1512947"/>
                <a:ext cx="10902461" cy="4791286"/>
              </a:xfrm>
              <a:blipFill>
                <a:blip r:embed="rId2"/>
                <a:stretch>
                  <a:fillRect l="-391" t="-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1779D1-CA1B-CFE0-8FDC-AA4D0B05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40901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8A5A1-918F-52B7-8508-A05977E5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69131"/>
            <a:ext cx="8911687" cy="78377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системы уравнений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3C54D0-6ABD-B92D-CBA3-6A43B11EEC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00383" y="1363278"/>
                <a:ext cx="6591231" cy="53225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Дискретная (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принимают дискретные значения);</a:t>
                </a: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Бинарная (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принимает только значения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или 1);</a:t>
                </a: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Сильно разряженная (матрицы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сильно разряжены);</a:t>
                </a: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Зависимая (нельзя вычислить значение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напрямую);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Размер системы: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);</a:t>
                </a:r>
              </a:p>
              <a:p>
                <a:pPr>
                  <a:lnSpc>
                    <a:spcPct val="114000"/>
                  </a:lnSpc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Детерминированная (имеет единственное решение):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𝑉𝑂𝐶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𝑡𝑚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14000"/>
                  </a:lnSpc>
                  <a:spcAft>
                    <a:spcPts val="1200"/>
                  </a:spcAft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Будем рассматривать те уравнения, для которых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3C54D0-6ABD-B92D-CBA3-6A43B11EEC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0383" y="1363278"/>
                <a:ext cx="6591231" cy="5322538"/>
              </a:xfrm>
              <a:blipFill>
                <a:blip r:embed="rId2"/>
                <a:stretch>
                  <a:fillRect l="-739" t="-458" r="-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B5F658-A615-77C9-FF00-5BC13AA0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86525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A320F-04B1-5585-5894-A9CB3A2A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1369"/>
            <a:ext cx="10138669" cy="123282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 1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 вычислить значение в соседних закрытых клетках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8DAED1-939B-40AF-75E6-3F7A4CDE72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5415" y="1909647"/>
                <a:ext cx="6796585" cy="371322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клетки с координатами (2, 2)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верно следующее уравнение:</a:t>
                </a:r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Выполним перебор всех возможных комбинаций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и для каждой комбинации вычислим сумму значений.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Только для одной комбинации значений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сумма данных значений равна числу в клетке с координатами (2, 2)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8DAED1-939B-40AF-75E6-3F7A4CDE72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415" y="1909647"/>
                <a:ext cx="6796585" cy="3713229"/>
              </a:xfrm>
              <a:blipFill>
                <a:blip r:embed="rId2"/>
                <a:stretch>
                  <a:fillRect l="-628" r="-8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7D576D-53FD-7D54-44E7-08DD5D54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59390E51-3229-BE5C-2C9F-48E4A5131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912784"/>
              </p:ext>
            </p:extLst>
          </p:nvPr>
        </p:nvGraphicFramePr>
        <p:xfrm>
          <a:off x="156148" y="216900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40987596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8258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77B50E7-1DD9-C517-D74E-F78C11542213}"/>
              </a:ext>
            </a:extLst>
          </p:cNvPr>
          <p:cNvSpPr/>
          <p:nvPr/>
        </p:nvSpPr>
        <p:spPr>
          <a:xfrm>
            <a:off x="786148" y="3429000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33566D3-F488-2DED-420C-1F5398FC2BA3}"/>
              </a:ext>
            </a:extLst>
          </p:cNvPr>
          <p:cNvSpPr/>
          <p:nvPr/>
        </p:nvSpPr>
        <p:spPr>
          <a:xfrm>
            <a:off x="786148" y="4059000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D3FE4C9-9342-E0DE-0DB1-11307A6FB0F2}"/>
              </a:ext>
            </a:extLst>
          </p:cNvPr>
          <p:cNvSpPr/>
          <p:nvPr/>
        </p:nvSpPr>
        <p:spPr>
          <a:xfrm>
            <a:off x="1416148" y="4059000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Таблица 15">
                <a:extLst>
                  <a:ext uri="{FF2B5EF4-FFF2-40B4-BE49-F238E27FC236}">
                    <a16:creationId xmlns:a16="http://schemas.microsoft.com/office/drawing/2014/main" id="{BA6CFE81-7DB9-EDF0-B638-274D205349F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01813571"/>
                  </p:ext>
                </p:extLst>
              </p:nvPr>
            </p:nvGraphicFramePr>
            <p:xfrm>
              <a:off x="2918754" y="1924665"/>
              <a:ext cx="2433321" cy="36831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2339234016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2897066648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4211427493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45148071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88503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99947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17278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35186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5276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335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19641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6056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5339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Таблица 15">
                <a:extLst>
                  <a:ext uri="{FF2B5EF4-FFF2-40B4-BE49-F238E27FC236}">
                    <a16:creationId xmlns:a16="http://schemas.microsoft.com/office/drawing/2014/main" id="{BA6CFE81-7DB9-EDF0-B638-274D205349F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01813571"/>
                  </p:ext>
                </p:extLst>
              </p:nvPr>
            </p:nvGraphicFramePr>
            <p:xfrm>
              <a:off x="2918754" y="1924665"/>
              <a:ext cx="2433321" cy="36831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2339234016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2897066648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4211427493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451480712"/>
                        </a:ext>
                      </a:extLst>
                    </a:gridCol>
                  </a:tblGrid>
                  <a:tr h="75711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0" t="-806" r="-311224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806" r="-208081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041" t="-806" r="-110204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1905" t="-806" r="-2857" b="-400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503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99947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172782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35186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5276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335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196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6056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5339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2">
                <a:extLst>
                  <a:ext uri="{FF2B5EF4-FFF2-40B4-BE49-F238E27FC236}">
                    <a16:creationId xmlns:a16="http://schemas.microsoft.com/office/drawing/2014/main" id="{BA8A940E-E9A7-AB60-786F-8B2EF4C423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89779" y="5861123"/>
                <a:ext cx="8412442" cy="8255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Предположим, что в клетке с координатами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находится мина, тогда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Предположим, что в клетке с координатами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отсутствует мина, тогда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Объект 2">
                <a:extLst>
                  <a:ext uri="{FF2B5EF4-FFF2-40B4-BE49-F238E27FC236}">
                    <a16:creationId xmlns:a16="http://schemas.microsoft.com/office/drawing/2014/main" id="{BA8A940E-E9A7-AB60-786F-8B2EF4C42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779" y="5861123"/>
                <a:ext cx="8412442" cy="825508"/>
              </a:xfrm>
              <a:prstGeom prst="rect">
                <a:avLst/>
              </a:prstGeom>
              <a:blipFill>
                <a:blip r:embed="rId4"/>
                <a:stretch>
                  <a:fillRect l="-580" t="-36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59749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84553-F9B0-CCE0-87ED-DAB320C1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05407"/>
            <a:ext cx="8911687" cy="128089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 2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630480-C14E-8FBD-D7ED-3737C2C2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8D32B6EE-E0C0-A060-690E-B36351CC8D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4838" y="1288200"/>
                <a:ext cx="5927162" cy="54643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клеток с координатами (2, 3) и с координатами</a:t>
                </a: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(3, 3) верны следующие уравнения:</a:t>
                </a: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Вычтем второе уравнение из первого: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4,4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полученного уравнения применим метод 1: в</a:t>
                </a: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ыполним перебор всех возможных комбинаций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и для каждой комбинации вычислим сумму значений.</a:t>
                </a:r>
              </a:p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Только для одной комбинации значений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сумма данных значений равна разности значений в клетках с координатами (3, 3) и (2, 3)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8D32B6EE-E0C0-A060-690E-B36351CC8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838" y="1288200"/>
                <a:ext cx="5927162" cy="5464393"/>
              </a:xfrm>
              <a:prstGeom prst="rect">
                <a:avLst/>
              </a:prstGeom>
              <a:blipFill>
                <a:blip r:embed="rId2"/>
                <a:stretch>
                  <a:fillRect l="-926" r="-7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B79A86D1-DF67-EDC2-1EB5-CB8A9857F9D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58377324"/>
                  </p:ext>
                </p:extLst>
              </p:nvPr>
            </p:nvGraphicFramePr>
            <p:xfrm>
              <a:off x="3831517" y="2044602"/>
              <a:ext cx="2433321" cy="36831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2339234016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2897066648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4211427493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45148071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88503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9947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17278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35186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5276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335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19641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6056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85339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B79A86D1-DF67-EDC2-1EB5-CB8A9857F9D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58377324"/>
                  </p:ext>
                </p:extLst>
              </p:nvPr>
            </p:nvGraphicFramePr>
            <p:xfrm>
              <a:off x="3831517" y="2044602"/>
              <a:ext cx="2433321" cy="36831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2339234016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2897066648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4211427493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451480712"/>
                        </a:ext>
                      </a:extLst>
                    </a:gridCol>
                  </a:tblGrid>
                  <a:tr h="75711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0" t="-806" r="-310204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806" r="-207071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041" t="-806" r="-109184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1905" t="-806" r="-1905" b="-400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503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9947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172782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35186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5276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335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196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6056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853396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1DA3590D-2C2C-5474-864F-95F50D6FA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490302"/>
              </p:ext>
            </p:extLst>
          </p:nvPr>
        </p:nvGraphicFramePr>
        <p:xfrm>
          <a:off x="-49046" y="2151116"/>
          <a:ext cx="3780000" cy="315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40987596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6572847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0711508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8258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07304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7D9130-7B7C-4629-84DA-758EF6CD59D2}"/>
              </a:ext>
            </a:extLst>
          </p:cNvPr>
          <p:cNvSpPr/>
          <p:nvPr/>
        </p:nvSpPr>
        <p:spPr>
          <a:xfrm>
            <a:off x="580954" y="404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C9E4F67-0C80-DC9E-983E-9DBD2826217C}"/>
              </a:ext>
            </a:extLst>
          </p:cNvPr>
          <p:cNvSpPr/>
          <p:nvPr/>
        </p:nvSpPr>
        <p:spPr>
          <a:xfrm>
            <a:off x="1210954" y="404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9B1D1D4-2CCA-2217-F44C-41B96BF6C9E8}"/>
              </a:ext>
            </a:extLst>
          </p:cNvPr>
          <p:cNvSpPr/>
          <p:nvPr/>
        </p:nvSpPr>
        <p:spPr>
          <a:xfrm>
            <a:off x="3100954" y="404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863AA2C-55BE-433B-7F79-7FF909744CBB}"/>
              </a:ext>
            </a:extLst>
          </p:cNvPr>
          <p:cNvSpPr/>
          <p:nvPr/>
        </p:nvSpPr>
        <p:spPr>
          <a:xfrm>
            <a:off x="2470954" y="404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D6E553D-71FC-84E4-6396-1E356666CBAF}"/>
              </a:ext>
            </a:extLst>
          </p:cNvPr>
          <p:cNvSpPr/>
          <p:nvPr/>
        </p:nvSpPr>
        <p:spPr>
          <a:xfrm>
            <a:off x="580954" y="467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ED57447-E265-BEAF-6E27-94C30FBE611A}"/>
              </a:ext>
            </a:extLst>
          </p:cNvPr>
          <p:cNvSpPr/>
          <p:nvPr/>
        </p:nvSpPr>
        <p:spPr>
          <a:xfrm>
            <a:off x="1210954" y="467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69BA052-6FD9-21CF-3A48-BDA6BC170A81}"/>
              </a:ext>
            </a:extLst>
          </p:cNvPr>
          <p:cNvSpPr/>
          <p:nvPr/>
        </p:nvSpPr>
        <p:spPr>
          <a:xfrm>
            <a:off x="3100954" y="467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4AAF803-6989-6D0D-FA23-E6EEC83DE91D}"/>
              </a:ext>
            </a:extLst>
          </p:cNvPr>
          <p:cNvSpPr/>
          <p:nvPr/>
        </p:nvSpPr>
        <p:spPr>
          <a:xfrm>
            <a:off x="1840954" y="467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AA92FF0-2362-B3B9-8F96-2B4AC1428A00}"/>
              </a:ext>
            </a:extLst>
          </p:cNvPr>
          <p:cNvSpPr/>
          <p:nvPr/>
        </p:nvSpPr>
        <p:spPr>
          <a:xfrm>
            <a:off x="2470954" y="4671116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19306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Разность уравнений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учётом общего количества мин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BCCCEB25-0563-A2D4-8FCC-6CAC878C97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4449" y="1259970"/>
                <a:ext cx="6607551" cy="54506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клетки с координатами (2, 3) и для всех закрытых клеток поля верны следующие уравнения:</a:t>
                </a: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Вычтем первое уравнение из второго:</a:t>
                </a: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ru-RU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полученного уравнения применим метод 1: в</a:t>
                </a: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ыполним перебор всех возможных комбинаций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и для каждой комбинации вычислим сумму значений.</a:t>
                </a:r>
              </a:p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Только для одной комбинации значений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сумма данных значений равна разности значений общего количества мин на поле и значения в клетке с координатами (3, 3)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BCCCEB25-0563-A2D4-8FCC-6CAC878C9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449" y="1259970"/>
                <a:ext cx="6607551" cy="5450693"/>
              </a:xfrm>
              <a:prstGeom prst="rect">
                <a:avLst/>
              </a:prstGeom>
              <a:blipFill>
                <a:blip r:embed="rId2"/>
                <a:stretch>
                  <a:fillRect l="-646" r="-12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Объект 2">
            <a:extLst>
              <a:ext uri="{FF2B5EF4-FFF2-40B4-BE49-F238E27FC236}">
                <a16:creationId xmlns:a16="http://schemas.microsoft.com/office/drawing/2014/main" id="{EDD8B75C-9E03-673A-9CE9-EAA1D952B17D}"/>
              </a:ext>
            </a:extLst>
          </p:cNvPr>
          <p:cNvSpPr txBox="1">
            <a:spLocks/>
          </p:cNvSpPr>
          <p:nvPr/>
        </p:nvSpPr>
        <p:spPr>
          <a:xfrm>
            <a:off x="862262" y="4969611"/>
            <a:ext cx="1856179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Всего мин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E40EE8C9-775C-0321-E942-BBA2DCAF8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724997"/>
              </p:ext>
            </p:extLst>
          </p:nvPr>
        </p:nvGraphicFramePr>
        <p:xfrm>
          <a:off x="-99648" y="2373717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40987596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65728476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8258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A03B572-FB28-B29E-AB6E-5FE9D7CB7750}"/>
              </a:ext>
            </a:extLst>
          </p:cNvPr>
          <p:cNvSpPr/>
          <p:nvPr/>
        </p:nvSpPr>
        <p:spPr>
          <a:xfrm>
            <a:off x="530352" y="363371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C6FD879-9E39-7F53-D4D3-75D0B89AF2A8}"/>
              </a:ext>
            </a:extLst>
          </p:cNvPr>
          <p:cNvSpPr/>
          <p:nvPr/>
        </p:nvSpPr>
        <p:spPr>
          <a:xfrm>
            <a:off x="530352" y="426371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C2E2669-BD2F-2423-225C-D8360FFFF8D6}"/>
              </a:ext>
            </a:extLst>
          </p:cNvPr>
          <p:cNvSpPr/>
          <p:nvPr/>
        </p:nvSpPr>
        <p:spPr>
          <a:xfrm>
            <a:off x="1160352" y="426371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8A311C1-30D5-FAC9-361C-5FC545B9CD0A}"/>
              </a:ext>
            </a:extLst>
          </p:cNvPr>
          <p:cNvSpPr/>
          <p:nvPr/>
        </p:nvSpPr>
        <p:spPr>
          <a:xfrm>
            <a:off x="530352" y="3019629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C3C2B65-D1ED-F1AD-1B1C-5044D9022759}"/>
              </a:ext>
            </a:extLst>
          </p:cNvPr>
          <p:cNvSpPr/>
          <p:nvPr/>
        </p:nvSpPr>
        <p:spPr>
          <a:xfrm>
            <a:off x="1160352" y="363371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43702DA-9F97-7D4A-E840-8ACACDB02CBC}"/>
              </a:ext>
            </a:extLst>
          </p:cNvPr>
          <p:cNvSpPr/>
          <p:nvPr/>
        </p:nvSpPr>
        <p:spPr>
          <a:xfrm>
            <a:off x="1160352" y="3019629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9D394E1-205F-833C-C9C4-577004C02018}"/>
              </a:ext>
            </a:extLst>
          </p:cNvPr>
          <p:cNvSpPr/>
          <p:nvPr/>
        </p:nvSpPr>
        <p:spPr>
          <a:xfrm>
            <a:off x="1790352" y="426371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93FCBDC-E737-9A24-BE84-245FA9BA55F6}"/>
              </a:ext>
            </a:extLst>
          </p:cNvPr>
          <p:cNvSpPr/>
          <p:nvPr/>
        </p:nvSpPr>
        <p:spPr>
          <a:xfrm>
            <a:off x="2420352" y="426371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Таблица 18">
                <a:extLst>
                  <a:ext uri="{FF2B5EF4-FFF2-40B4-BE49-F238E27FC236}">
                    <a16:creationId xmlns:a16="http://schemas.microsoft.com/office/drawing/2014/main" id="{634A9610-88BD-FE6E-3845-6336000A3A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81932725"/>
                  </p:ext>
                </p:extLst>
              </p:nvPr>
            </p:nvGraphicFramePr>
            <p:xfrm>
              <a:off x="3151128" y="2058221"/>
              <a:ext cx="2433321" cy="36831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2339234016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2897066648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4211427493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45148071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88503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9947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17278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35186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5276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335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19641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6056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85339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Таблица 18">
                <a:extLst>
                  <a:ext uri="{FF2B5EF4-FFF2-40B4-BE49-F238E27FC236}">
                    <a16:creationId xmlns:a16="http://schemas.microsoft.com/office/drawing/2014/main" id="{634A9610-88BD-FE6E-3845-6336000A3A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81932725"/>
                  </p:ext>
                </p:extLst>
              </p:nvPr>
            </p:nvGraphicFramePr>
            <p:xfrm>
              <a:off x="3151128" y="2058221"/>
              <a:ext cx="2433321" cy="36831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2339234016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2897066648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4211427493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451480712"/>
                        </a:ext>
                      </a:extLst>
                    </a:gridCol>
                  </a:tblGrid>
                  <a:tr h="75711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0" t="-806" r="-307071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041" t="-806" r="-210204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806" r="-108081" b="-4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2857" t="-806" r="-1905" b="-400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503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9947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172782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35186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5276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8335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196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6056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85339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7235563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47337"/>
            <a:ext cx="10450244" cy="128089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4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гипотез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26350E06-8B92-E078-F51C-97553C9EE1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3698" y="1428227"/>
                <a:ext cx="8098302" cy="5282436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клеток с координатами (2, 2) и с координатами</a:t>
                </a: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(2, 1) верны следующие уравнения:</a:t>
                </a: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  <a:spcBef>
                    <a:spcPts val="0"/>
                  </a:spcBef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Предположим, что в клетке с координатами (3, 3) находится мина, то есть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  <m:r>
                      <a:rPr lang="ru-R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тогда уравнение 1 записывается в следующем виде</a:t>
                </a:r>
                <a:r>
                  <a:rPr 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+1=1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полученного уравнения применим метод 1: выполним перебор всех возможных комбинаций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и для каждой комбинации вычислим сумму значений.</a:t>
                </a:r>
              </a:p>
              <a:p>
                <a:pPr>
                  <a:lnSpc>
                    <a:spcPct val="114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Только для одной комбинации значений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сумма данных значений равна разности значений в клетках с координатами (2, 2) и (2, 1)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Bef>
                    <a:spcPts val="0"/>
                  </a:spcBef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Однако, исходя из второго исходного уравнения</a:t>
                </a:r>
                <a:r>
                  <a:rPr 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Следовательно, предположение неверное.</a:t>
                </a:r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Объект 2">
                <a:extLst>
                  <a:ext uri="{FF2B5EF4-FFF2-40B4-BE49-F238E27FC236}">
                    <a16:creationId xmlns:a16="http://schemas.microsoft.com/office/drawing/2014/main" id="{26350E06-8B92-E078-F51C-97553C9EE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3698" y="1428227"/>
                <a:ext cx="8098302" cy="5282436"/>
              </a:xfrm>
              <a:blipFill>
                <a:blip r:embed="rId2"/>
                <a:stretch>
                  <a:fillRect l="-5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2CDAE4B0-D35F-C4E9-924C-447ED2C17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80069"/>
              </p:ext>
            </p:extLst>
          </p:nvPr>
        </p:nvGraphicFramePr>
        <p:xfrm>
          <a:off x="164183" y="1152907"/>
          <a:ext cx="378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40987596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6572847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0711508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8258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9C41713-A0C1-B600-72D7-4BD79B0078C2}"/>
              </a:ext>
            </a:extLst>
          </p:cNvPr>
          <p:cNvSpPr/>
          <p:nvPr/>
        </p:nvSpPr>
        <p:spPr>
          <a:xfrm>
            <a:off x="794183" y="304290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F74B30-1367-BD32-93FD-7A29EEDBEF31}"/>
              </a:ext>
            </a:extLst>
          </p:cNvPr>
          <p:cNvSpPr/>
          <p:nvPr/>
        </p:nvSpPr>
        <p:spPr>
          <a:xfrm>
            <a:off x="1424183" y="304290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F9D558D-8103-20A2-8B88-9FFCA7EEF3B8}"/>
              </a:ext>
            </a:extLst>
          </p:cNvPr>
          <p:cNvSpPr/>
          <p:nvPr/>
        </p:nvSpPr>
        <p:spPr>
          <a:xfrm>
            <a:off x="3314183" y="304290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2EC5F88-4872-FB80-00BF-F39B80C2DFFC}"/>
              </a:ext>
            </a:extLst>
          </p:cNvPr>
          <p:cNvSpPr/>
          <p:nvPr/>
        </p:nvSpPr>
        <p:spPr>
          <a:xfrm>
            <a:off x="2054183" y="304290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FA8CD18-5ECF-13CE-780E-567083C7AB8F}"/>
              </a:ext>
            </a:extLst>
          </p:cNvPr>
          <p:cNvSpPr/>
          <p:nvPr/>
        </p:nvSpPr>
        <p:spPr>
          <a:xfrm>
            <a:off x="2684183" y="304290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EB764A12-727D-4C35-84C7-CC3F19D3FA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3497717"/>
                  </p:ext>
                </p:extLst>
              </p:nvPr>
            </p:nvGraphicFramePr>
            <p:xfrm>
              <a:off x="1451576" y="4038032"/>
              <a:ext cx="1835214" cy="22201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3990780652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720015495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212802864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ru-RU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417818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22067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33428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22941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882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EB764A12-727D-4C35-84C7-CC3F19D3FA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3497717"/>
                  </p:ext>
                </p:extLst>
              </p:nvPr>
            </p:nvGraphicFramePr>
            <p:xfrm>
              <a:off x="1451576" y="4038032"/>
              <a:ext cx="1835214" cy="22201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8107">
                      <a:extLst>
                        <a:ext uri="{9D8B030D-6E8A-4147-A177-3AD203B41FA5}">
                          <a16:colId xmlns:a16="http://schemas.microsoft.com/office/drawing/2014/main" val="3990780652"/>
                        </a:ext>
                      </a:extLst>
                    </a:gridCol>
                    <a:gridCol w="598107">
                      <a:extLst>
                        <a:ext uri="{9D8B030D-6E8A-4147-A177-3AD203B41FA5}">
                          <a16:colId xmlns:a16="http://schemas.microsoft.com/office/drawing/2014/main" val="720015495"/>
                        </a:ext>
                      </a:extLst>
                    </a:gridCol>
                    <a:gridCol w="639000">
                      <a:extLst>
                        <a:ext uri="{9D8B030D-6E8A-4147-A177-3AD203B41FA5}">
                          <a16:colId xmlns:a16="http://schemas.microsoft.com/office/drawing/2014/main" val="2128028644"/>
                        </a:ext>
                      </a:extLst>
                    </a:gridCol>
                  </a:tblGrid>
                  <a:tr h="75711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0" t="-806" r="-210204" b="-207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806" r="-108081" b="-207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8571" t="-806" r="-1905" b="-2072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17818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22067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33428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22941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88268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EB50C05-08EE-7B0A-9446-11E8056B7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182" y="3034950"/>
            <a:ext cx="630001" cy="63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206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98F9A-AD14-DD6C-92E4-E8146333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652" y="329899"/>
            <a:ext cx="8911687" cy="97839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используемых методов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11F5C2-2AC3-2E38-D0DC-061EDAF95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1467622"/>
            <a:ext cx="8360018" cy="47743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Определим один этап применения метода как применение метода как: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метода ко всем открытым на текущий момент клеткам поля для метода однозначного определения значений в соседних клетках;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метода ко всем парам открытых клеток для метода связанных клеток 1;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метода ко всем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комбинациям открытых клеток для метода связанных клеток 2;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метода ко всем закрытым клеткам для метода гипотез.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Определим попытку метода как применение метода для выбранной открытой клетки, выбранной пары открытых клеток и т. д.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одной попытки может быть положительным (если однозначно определено хотя бы одно значение в закрытой клетке) или отрицательным (в противном случае)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этапа может быть положительным (если положительной оказалась хотя бы одна попытка) или отрицательным (в противном случае).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ED8366-A50F-ED92-3A46-D0B02C37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5A9A833-E498-7C46-92CE-A2E3EEA67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229157"/>
              </p:ext>
            </p:extLst>
          </p:nvPr>
        </p:nvGraphicFramePr>
        <p:xfrm>
          <a:off x="9140188" y="1308295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40987596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8258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60C01C0-0C4E-9E4F-FE89-23222BB752D4}"/>
              </a:ext>
            </a:extLst>
          </p:cNvPr>
          <p:cNvSpPr/>
          <p:nvPr/>
        </p:nvSpPr>
        <p:spPr>
          <a:xfrm>
            <a:off x="9770188" y="2568295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D4EBD45-7004-73C3-CAAB-DA15CC2E4BDB}"/>
              </a:ext>
            </a:extLst>
          </p:cNvPr>
          <p:cNvSpPr/>
          <p:nvPr/>
        </p:nvSpPr>
        <p:spPr>
          <a:xfrm>
            <a:off x="9770188" y="3198295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17E6A78-4D32-BE74-1F7B-232C3FE193DE}"/>
              </a:ext>
            </a:extLst>
          </p:cNvPr>
          <p:cNvSpPr/>
          <p:nvPr/>
        </p:nvSpPr>
        <p:spPr>
          <a:xfrm>
            <a:off x="10400188" y="3198295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1495F8F8-1DA2-A58B-16DD-8B7631589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265251"/>
              </p:ext>
            </p:extLst>
          </p:nvPr>
        </p:nvGraphicFramePr>
        <p:xfrm>
          <a:off x="9140188" y="3848789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40987596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8258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E9F5DFC-8257-6FD7-9B75-79F8B61DEB0A}"/>
              </a:ext>
            </a:extLst>
          </p:cNvPr>
          <p:cNvSpPr/>
          <p:nvPr/>
        </p:nvSpPr>
        <p:spPr>
          <a:xfrm>
            <a:off x="9770188" y="5108789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2A4FED9-5206-E935-BB92-C65948A768B2}"/>
              </a:ext>
            </a:extLst>
          </p:cNvPr>
          <p:cNvSpPr/>
          <p:nvPr/>
        </p:nvSpPr>
        <p:spPr>
          <a:xfrm>
            <a:off x="9770188" y="5738789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B3F77AD-FD10-005A-11B7-10643773A2D8}"/>
              </a:ext>
            </a:extLst>
          </p:cNvPr>
          <p:cNvSpPr/>
          <p:nvPr/>
        </p:nvSpPr>
        <p:spPr>
          <a:xfrm>
            <a:off x="10400188" y="5738789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82922B5-65C4-1E85-8DD4-C59360978402}"/>
              </a:ext>
            </a:extLst>
          </p:cNvPr>
          <p:cNvSpPr/>
          <p:nvPr/>
        </p:nvSpPr>
        <p:spPr>
          <a:xfrm>
            <a:off x="9770188" y="4499647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47911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78253-2850-FF4F-1F07-95A2A80F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306333"/>
            <a:ext cx="8911687" cy="846574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Общий метод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8B5686-D295-1821-0A6F-ECE8616BA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908516"/>
            <a:ext cx="8915400" cy="3777622"/>
          </a:xfrm>
        </p:spPr>
        <p:txBody>
          <a:bodyPr>
            <a:normAutofit/>
          </a:bodyPr>
          <a:lstStyle/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Определим ещё один метод, в котором по порядку будем применять этапы каждого из четырёх базовых методов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результат этапа некоторого метода оказался положительным, то начинаем применение этапов заново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Будем применять базовые методы до тех пор, пока: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найдём решение поля или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этапов всех методов не будут отрицательными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определить очерёдность применения методов.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B34B4D-D2DA-85A6-DF4A-C6476F5E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99147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8" y="369090"/>
            <a:ext cx="10450244" cy="738928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Очерёдность применения методов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76A5DFA5-8B0A-2EB3-AA9C-5E2237EDCD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1481" y="1639243"/>
                <a:ext cx="9284677" cy="1483360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1800"/>
                  </a:spcAft>
                  <a:buNone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каждого метода вычисляем среднее время одного цикла: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ru-RU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76A5DFA5-8B0A-2EB3-AA9C-5E2237EDCD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1481" y="1639243"/>
                <a:ext cx="9284677" cy="1483360"/>
              </a:xfrm>
              <a:blipFill>
                <a:blip r:embed="rId2"/>
                <a:stretch>
                  <a:fillRect l="-854" t="-28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A2445D85-834E-E180-7442-9C72BBE970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6517622"/>
                  </p:ext>
                </p:extLst>
              </p:nvPr>
            </p:nvGraphicFramePr>
            <p:xfrm>
              <a:off x="1711482" y="3122603"/>
              <a:ext cx="9284676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3622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35079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603534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6832441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неудачных попыток применения метода,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удачных попыток метода</a:t>
                          </a: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среднее время работы неудачной попытки,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2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среднее время работы удачной попытки.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01824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A2445D85-834E-E180-7442-9C72BBE970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6517622"/>
                  </p:ext>
                </p:extLst>
              </p:nvPr>
            </p:nvGraphicFramePr>
            <p:xfrm>
              <a:off x="1711482" y="3122603"/>
              <a:ext cx="9284676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3622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35079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603534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6832441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346" t="-10000" r="-117403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неудачных попыток применения метода,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346" t="-108451" r="-1174038" b="-2253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2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удачных попыток метода</a:t>
                          </a: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346" t="-211429" r="-1174038" b="-1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среднее время работы неудачной попытки,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ru-RU" sz="2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1346" t="-311429" r="-1174038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2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sz="2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среднее время работы удачной попытки.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01824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0E68C2B-ED27-DD5A-FD43-79DECF9F2ADD}"/>
              </a:ext>
            </a:extLst>
          </p:cNvPr>
          <p:cNvSpPr txBox="1"/>
          <p:nvPr/>
        </p:nvSpPr>
        <p:spPr>
          <a:xfrm>
            <a:off x="1711481" y="4980390"/>
            <a:ext cx="8529799" cy="833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14000"/>
              </a:lnSpc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Определим очерёдность применения методов, исходя из сортировки методов по увеличению среднего времени одного цикла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73869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287140"/>
            <a:ext cx="10450244" cy="8323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применение схем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Объект 2">
                <a:extLst>
                  <a:ext uri="{FF2B5EF4-FFF2-40B4-BE49-F238E27FC236}">
                    <a16:creationId xmlns:a16="http://schemas.microsoft.com/office/drawing/2014/main" id="{DDA2CEC2-73D4-DCC9-CF20-2FB3A1588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812" y="1306371"/>
                <a:ext cx="7632803" cy="249875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Необходимо «запоминать»:</a:t>
                </a:r>
              </a:p>
              <a:p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Координаты фокусных (зелёных открытых) клеток</a:t>
                </a:r>
              </a:p>
              <a:p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Значения в фокусных клетках (0, 1,…, 8)</a:t>
                </a:r>
              </a:p>
              <a:p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Статусы соседних с фокусными клетками клеток</a:t>
                </a:r>
              </a:p>
              <a:p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Координаты целевых (оранжевых закрытых) клеток</a:t>
                </a:r>
              </a:p>
              <a:p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Значения в целевых клетках (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M, NM</a:t>
                </a: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есть мина, нет мины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ru-RU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Объект 2">
                <a:extLst>
                  <a:ext uri="{FF2B5EF4-FFF2-40B4-BE49-F238E27FC236}">
                    <a16:creationId xmlns:a16="http://schemas.microsoft.com/office/drawing/2014/main" id="{DDA2CEC2-73D4-DCC9-CF20-2FB3A1588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812" y="1306371"/>
                <a:ext cx="7632803" cy="2498752"/>
              </a:xfrm>
              <a:blipFill>
                <a:blip r:embed="rId2"/>
                <a:stretch>
                  <a:fillRect l="-799" t="-2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548F1FDC-27E5-EC57-5044-C60F383B8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923347"/>
              </p:ext>
            </p:extLst>
          </p:nvPr>
        </p:nvGraphicFramePr>
        <p:xfrm>
          <a:off x="1330872" y="4717909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35C72DF-24AD-FFD4-6D44-FA4A9B2980BE}"/>
              </a:ext>
            </a:extLst>
          </p:cNvPr>
          <p:cNvSpPr/>
          <p:nvPr/>
        </p:nvSpPr>
        <p:spPr>
          <a:xfrm>
            <a:off x="1330873" y="5355865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822B303-5B16-B8D1-E7C7-15289C4EFB28}"/>
              </a:ext>
            </a:extLst>
          </p:cNvPr>
          <p:cNvSpPr/>
          <p:nvPr/>
        </p:nvSpPr>
        <p:spPr>
          <a:xfrm>
            <a:off x="1330873" y="5985865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F1AEB42-87FD-B6EA-4A03-603F99C84D04}"/>
              </a:ext>
            </a:extLst>
          </p:cNvPr>
          <p:cNvSpPr/>
          <p:nvPr/>
        </p:nvSpPr>
        <p:spPr>
          <a:xfrm>
            <a:off x="1960873" y="5985865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23" name="Таблица 5">
            <a:extLst>
              <a:ext uri="{FF2B5EF4-FFF2-40B4-BE49-F238E27FC236}">
                <a16:creationId xmlns:a16="http://schemas.microsoft.com/office/drawing/2014/main" id="{B52F089C-893A-CE27-0BD4-AF7D429A32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0701779"/>
              </p:ext>
            </p:extLst>
          </p:nvPr>
        </p:nvGraphicFramePr>
        <p:xfrm>
          <a:off x="4206000" y="4723054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8FD106A-B9B1-965B-1693-8558BBAB4874}"/>
              </a:ext>
            </a:extLst>
          </p:cNvPr>
          <p:cNvCxnSpPr/>
          <p:nvPr/>
        </p:nvCxnSpPr>
        <p:spPr>
          <a:xfrm>
            <a:off x="3332170" y="5654953"/>
            <a:ext cx="707923" cy="7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бъект 2">
            <a:extLst>
              <a:ext uri="{FF2B5EF4-FFF2-40B4-BE49-F238E27FC236}">
                <a16:creationId xmlns:a16="http://schemas.microsoft.com/office/drawing/2014/main" id="{CEF3C4E5-9CE4-600A-355C-D878013220E8}"/>
              </a:ext>
            </a:extLst>
          </p:cNvPr>
          <p:cNvSpPr txBox="1">
            <a:spLocks/>
          </p:cNvSpPr>
          <p:nvPr/>
        </p:nvSpPr>
        <p:spPr>
          <a:xfrm>
            <a:off x="1285932" y="3746533"/>
            <a:ext cx="4736224" cy="872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однозначного определения значений в соседних клетках</a:t>
            </a:r>
          </a:p>
        </p:txBody>
      </p:sp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BDFC92B3-A5D6-2674-E01F-CFDE5D177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599004"/>
              </p:ext>
            </p:extLst>
          </p:nvPr>
        </p:nvGraphicFramePr>
        <p:xfrm>
          <a:off x="8563888" y="1519380"/>
          <a:ext cx="252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65728476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3AC7CA46-F923-2020-F69B-73BC71275002}"/>
              </a:ext>
            </a:extLst>
          </p:cNvPr>
          <p:cNvSpPr/>
          <p:nvPr/>
        </p:nvSpPr>
        <p:spPr>
          <a:xfrm>
            <a:off x="8563888" y="213346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A0E4A1A6-6FF8-F1AC-7016-81542BE23341}"/>
              </a:ext>
            </a:extLst>
          </p:cNvPr>
          <p:cNvSpPr/>
          <p:nvPr/>
        </p:nvSpPr>
        <p:spPr>
          <a:xfrm>
            <a:off x="8563888" y="276346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0DC6EA53-B340-BDB8-653F-D554DE064B23}"/>
              </a:ext>
            </a:extLst>
          </p:cNvPr>
          <p:cNvSpPr/>
          <p:nvPr/>
        </p:nvSpPr>
        <p:spPr>
          <a:xfrm>
            <a:off x="9193888" y="276346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504D317B-5BEF-C9A8-79DD-12DEF322DAF6}"/>
              </a:ext>
            </a:extLst>
          </p:cNvPr>
          <p:cNvSpPr/>
          <p:nvPr/>
        </p:nvSpPr>
        <p:spPr>
          <a:xfrm>
            <a:off x="8563888" y="1519380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EBB9D800-8FE5-CA50-F933-2E6C8D4859B8}"/>
              </a:ext>
            </a:extLst>
          </p:cNvPr>
          <p:cNvSpPr/>
          <p:nvPr/>
        </p:nvSpPr>
        <p:spPr>
          <a:xfrm>
            <a:off x="9193888" y="213346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24542260-4057-9E6C-A699-0C58F37AD5E7}"/>
              </a:ext>
            </a:extLst>
          </p:cNvPr>
          <p:cNvSpPr/>
          <p:nvPr/>
        </p:nvSpPr>
        <p:spPr>
          <a:xfrm>
            <a:off x="9193888" y="1519380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FF6A0C0A-486D-1502-83BE-B762360F50DE}"/>
              </a:ext>
            </a:extLst>
          </p:cNvPr>
          <p:cNvSpPr/>
          <p:nvPr/>
        </p:nvSpPr>
        <p:spPr>
          <a:xfrm>
            <a:off x="9823888" y="276346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04B7EEB5-60C4-6C85-BE22-C3AE72BD90A2}"/>
              </a:ext>
            </a:extLst>
          </p:cNvPr>
          <p:cNvSpPr/>
          <p:nvPr/>
        </p:nvSpPr>
        <p:spPr>
          <a:xfrm>
            <a:off x="10453888" y="276346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48" name="Таблица 5">
            <a:extLst>
              <a:ext uri="{FF2B5EF4-FFF2-40B4-BE49-F238E27FC236}">
                <a16:creationId xmlns:a16="http://schemas.microsoft.com/office/drawing/2014/main" id="{19F94810-9A8B-0D63-89D6-1CBCB1EBA1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600607"/>
              </p:ext>
            </p:extLst>
          </p:nvPr>
        </p:nvGraphicFramePr>
        <p:xfrm>
          <a:off x="8541245" y="4661424"/>
          <a:ext cx="252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681048468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49" name="Объект 2">
            <a:extLst>
              <a:ext uri="{FF2B5EF4-FFF2-40B4-BE49-F238E27FC236}">
                <a16:creationId xmlns:a16="http://schemas.microsoft.com/office/drawing/2014/main" id="{ABF8323C-9A66-9D5C-9A8E-BC70C0D660B9}"/>
              </a:ext>
            </a:extLst>
          </p:cNvPr>
          <p:cNvSpPr txBox="1">
            <a:spLocks/>
          </p:cNvSpPr>
          <p:nvPr/>
        </p:nvSpPr>
        <p:spPr>
          <a:xfrm>
            <a:off x="8912709" y="3484728"/>
            <a:ext cx="1856179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Всего мин</a:t>
            </a: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64E7125B-295B-23D2-F358-DBB3757C51DD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9840799" y="3995855"/>
            <a:ext cx="0" cy="4771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бъект 2">
            <a:extLst>
              <a:ext uri="{FF2B5EF4-FFF2-40B4-BE49-F238E27FC236}">
                <a16:creationId xmlns:a16="http://schemas.microsoft.com/office/drawing/2014/main" id="{9E54864A-636C-677F-B581-FB2AE08353BA}"/>
              </a:ext>
            </a:extLst>
          </p:cNvPr>
          <p:cNvSpPr txBox="1">
            <a:spLocks/>
          </p:cNvSpPr>
          <p:nvPr/>
        </p:nvSpPr>
        <p:spPr>
          <a:xfrm>
            <a:off x="7455776" y="873122"/>
            <a:ext cx="4736224" cy="570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связанных клеток 2</a:t>
            </a:r>
          </a:p>
        </p:txBody>
      </p:sp>
      <p:graphicFrame>
        <p:nvGraphicFramePr>
          <p:cNvPr id="53" name="Таблица 52">
            <a:extLst>
              <a:ext uri="{FF2B5EF4-FFF2-40B4-BE49-F238E27FC236}">
                <a16:creationId xmlns:a16="http://schemas.microsoft.com/office/drawing/2014/main" id="{7DE9F1AA-2AD1-2DD9-144B-ED4327C06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51366"/>
              </p:ext>
            </p:extLst>
          </p:nvPr>
        </p:nvGraphicFramePr>
        <p:xfrm>
          <a:off x="971102" y="4288516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6572847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0711508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073049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AD200733-7F18-C01E-963C-786FE6D40C68}"/>
              </a:ext>
            </a:extLst>
          </p:cNvPr>
          <p:cNvSpPr/>
          <p:nvPr/>
        </p:nvSpPr>
        <p:spPr>
          <a:xfrm>
            <a:off x="971798" y="556442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42F905A9-600B-0943-695B-B6CA03DA56D0}"/>
              </a:ext>
            </a:extLst>
          </p:cNvPr>
          <p:cNvSpPr/>
          <p:nvPr/>
        </p:nvSpPr>
        <p:spPr>
          <a:xfrm>
            <a:off x="1601798" y="556442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1278BF60-729F-C2E8-3773-A61077492439}"/>
              </a:ext>
            </a:extLst>
          </p:cNvPr>
          <p:cNvSpPr/>
          <p:nvPr/>
        </p:nvSpPr>
        <p:spPr>
          <a:xfrm>
            <a:off x="3491798" y="556442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0326EFC-1785-30E9-A6D5-7A279BDEAB64}"/>
              </a:ext>
            </a:extLst>
          </p:cNvPr>
          <p:cNvSpPr/>
          <p:nvPr/>
        </p:nvSpPr>
        <p:spPr>
          <a:xfrm>
            <a:off x="2861798" y="556442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C2575924-F8DC-D715-1323-9821279B41F8}"/>
              </a:ext>
            </a:extLst>
          </p:cNvPr>
          <p:cNvSpPr/>
          <p:nvPr/>
        </p:nvSpPr>
        <p:spPr>
          <a:xfrm>
            <a:off x="971798" y="619442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17BFFB17-DC98-3FB3-6BEB-461678598563}"/>
              </a:ext>
            </a:extLst>
          </p:cNvPr>
          <p:cNvSpPr/>
          <p:nvPr/>
        </p:nvSpPr>
        <p:spPr>
          <a:xfrm>
            <a:off x="1602494" y="619442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CB8CFD7C-5524-4866-CFF8-AB735CD19732}"/>
              </a:ext>
            </a:extLst>
          </p:cNvPr>
          <p:cNvSpPr/>
          <p:nvPr/>
        </p:nvSpPr>
        <p:spPr>
          <a:xfrm>
            <a:off x="3491798" y="619442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9A43219A-C1FF-3C81-0725-04316BAC5639}"/>
              </a:ext>
            </a:extLst>
          </p:cNvPr>
          <p:cNvSpPr/>
          <p:nvPr/>
        </p:nvSpPr>
        <p:spPr>
          <a:xfrm>
            <a:off x="2232494" y="619442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9B8813FF-7CC3-C950-D4BB-454D41AC20B5}"/>
              </a:ext>
            </a:extLst>
          </p:cNvPr>
          <p:cNvSpPr/>
          <p:nvPr/>
        </p:nvSpPr>
        <p:spPr>
          <a:xfrm>
            <a:off x="2861798" y="619442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63" name="Таблица 5">
            <a:extLst>
              <a:ext uri="{FF2B5EF4-FFF2-40B4-BE49-F238E27FC236}">
                <a16:creationId xmlns:a16="http://schemas.microsoft.com/office/drawing/2014/main" id="{0310389F-5AB9-C4E6-C65C-1C21D304A2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183177"/>
              </p:ext>
            </p:extLst>
          </p:nvPr>
        </p:nvGraphicFramePr>
        <p:xfrm>
          <a:off x="5156241" y="4282567"/>
          <a:ext cx="189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231685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117C83B4-4889-5625-A67F-49D37B789D61}"/>
              </a:ext>
            </a:extLst>
          </p:cNvPr>
          <p:cNvCxnSpPr/>
          <p:nvPr/>
        </p:nvCxnSpPr>
        <p:spPr>
          <a:xfrm>
            <a:off x="4272123" y="5564428"/>
            <a:ext cx="707923" cy="7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бъект 2">
            <a:extLst>
              <a:ext uri="{FF2B5EF4-FFF2-40B4-BE49-F238E27FC236}">
                <a16:creationId xmlns:a16="http://schemas.microsoft.com/office/drawing/2014/main" id="{03D202AD-FDC1-2DE3-9FCB-6C768B6FFA0C}"/>
              </a:ext>
            </a:extLst>
          </p:cNvPr>
          <p:cNvSpPr txBox="1">
            <a:spLocks/>
          </p:cNvSpPr>
          <p:nvPr/>
        </p:nvSpPr>
        <p:spPr>
          <a:xfrm>
            <a:off x="1960873" y="3650826"/>
            <a:ext cx="4736224" cy="570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связанных клеток 1</a:t>
            </a:r>
          </a:p>
        </p:txBody>
      </p:sp>
      <p:graphicFrame>
        <p:nvGraphicFramePr>
          <p:cNvPr id="74" name="Таблица 73">
            <a:extLst>
              <a:ext uri="{FF2B5EF4-FFF2-40B4-BE49-F238E27FC236}">
                <a16:creationId xmlns:a16="http://schemas.microsoft.com/office/drawing/2014/main" id="{7A5A4A96-05E4-11C0-CBE5-23014672D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33663"/>
              </p:ext>
            </p:extLst>
          </p:nvPr>
        </p:nvGraphicFramePr>
        <p:xfrm>
          <a:off x="8248888" y="1884288"/>
          <a:ext cx="315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6572847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0711508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0D8093D4-BCEB-8D99-A6E0-D685D97A0C00}"/>
              </a:ext>
            </a:extLst>
          </p:cNvPr>
          <p:cNvSpPr/>
          <p:nvPr/>
        </p:nvSpPr>
        <p:spPr>
          <a:xfrm>
            <a:off x="8248888" y="314428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9030B5C1-CEB9-F3D0-A2BE-6E00A5ACA769}"/>
              </a:ext>
            </a:extLst>
          </p:cNvPr>
          <p:cNvSpPr/>
          <p:nvPr/>
        </p:nvSpPr>
        <p:spPr>
          <a:xfrm>
            <a:off x="8878888" y="314428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3ECEA19C-9B8D-1FA3-0598-67341EDA96B6}"/>
              </a:ext>
            </a:extLst>
          </p:cNvPr>
          <p:cNvSpPr/>
          <p:nvPr/>
        </p:nvSpPr>
        <p:spPr>
          <a:xfrm>
            <a:off x="10768888" y="314428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1524BFF0-41C7-C70D-8C42-78EE45791AA0}"/>
              </a:ext>
            </a:extLst>
          </p:cNvPr>
          <p:cNvSpPr/>
          <p:nvPr/>
        </p:nvSpPr>
        <p:spPr>
          <a:xfrm>
            <a:off x="9508888" y="314428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DDA3A6AB-6C2C-A14A-033A-9F80E78A9B34}"/>
              </a:ext>
            </a:extLst>
          </p:cNvPr>
          <p:cNvSpPr/>
          <p:nvPr/>
        </p:nvSpPr>
        <p:spPr>
          <a:xfrm>
            <a:off x="10138888" y="314428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80" name="Таблица 5">
            <a:extLst>
              <a:ext uri="{FF2B5EF4-FFF2-40B4-BE49-F238E27FC236}">
                <a16:creationId xmlns:a16="http://schemas.microsoft.com/office/drawing/2014/main" id="{EE45F6D9-1F68-DB4A-21E3-7350BB1B7B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609290"/>
              </p:ext>
            </p:extLst>
          </p:nvPr>
        </p:nvGraphicFramePr>
        <p:xfrm>
          <a:off x="7618888" y="4695420"/>
          <a:ext cx="252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70374503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103401EB-27A1-E74B-2C76-38312F0D6374}"/>
              </a:ext>
            </a:extLst>
          </p:cNvPr>
          <p:cNvCxnSpPr>
            <a:cxnSpLocks/>
          </p:cNvCxnSpPr>
          <p:nvPr/>
        </p:nvCxnSpPr>
        <p:spPr>
          <a:xfrm>
            <a:off x="8878888" y="3945021"/>
            <a:ext cx="0" cy="494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бъект 2">
            <a:extLst>
              <a:ext uri="{FF2B5EF4-FFF2-40B4-BE49-F238E27FC236}">
                <a16:creationId xmlns:a16="http://schemas.microsoft.com/office/drawing/2014/main" id="{0530550B-C5F0-7877-88B1-0494754D401F}"/>
              </a:ext>
            </a:extLst>
          </p:cNvPr>
          <p:cNvSpPr txBox="1">
            <a:spLocks/>
          </p:cNvSpPr>
          <p:nvPr/>
        </p:nvSpPr>
        <p:spPr>
          <a:xfrm>
            <a:off x="7455776" y="1214162"/>
            <a:ext cx="4736224" cy="570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гипотез</a:t>
            </a:r>
          </a:p>
        </p:txBody>
      </p:sp>
      <p:sp>
        <p:nvSpPr>
          <p:cNvPr id="83" name="Объект 2">
            <a:extLst>
              <a:ext uri="{FF2B5EF4-FFF2-40B4-BE49-F238E27FC236}">
                <a16:creationId xmlns:a16="http://schemas.microsoft.com/office/drawing/2014/main" id="{5DA54481-D094-8A0E-8BCE-E1ACCEDCD891}"/>
              </a:ext>
            </a:extLst>
          </p:cNvPr>
          <p:cNvSpPr txBox="1">
            <a:spLocks/>
          </p:cNvSpPr>
          <p:nvPr/>
        </p:nvSpPr>
        <p:spPr>
          <a:xfrm>
            <a:off x="301192" y="100272"/>
            <a:ext cx="4225604" cy="546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ru-RU" sz="1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*синим </a:t>
            </a: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обозначаются закрытые клетки</a:t>
            </a:r>
          </a:p>
        </p:txBody>
      </p:sp>
    </p:spTree>
    <p:extLst>
      <p:ext uri="{BB962C8B-B14F-4D97-AF65-F5344CB8AC3E}">
        <p14:creationId xmlns:p14="http://schemas.microsoft.com/office/powerpoint/2010/main" val="14540230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5" grpId="0"/>
      <p:bldP spid="25" grpId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9" grpId="0"/>
      <p:bldP spid="49" grpId="1"/>
      <p:bldP spid="52" grpId="0"/>
      <p:bldP spid="52" grpId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5" grpId="0"/>
      <p:bldP spid="75" grpId="0" animBg="1"/>
      <p:bldP spid="76" grpId="0" animBg="1"/>
      <p:bldP spid="77" grpId="0" animBg="1"/>
      <p:bldP spid="78" grpId="0" animBg="1"/>
      <p:bldP spid="79" grpId="0" animBg="1"/>
      <p:bldP spid="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AC3CA-5A89-EB8F-7391-8711F111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784" y="446239"/>
            <a:ext cx="10480431" cy="683085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DC6B06-5E0B-4937-8B23-04EBF424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31561AD1-ED85-9407-62B9-127C98F4E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5317" y="1552574"/>
            <a:ext cx="5270695" cy="4979739"/>
          </a:xfrm>
        </p:spPr>
        <p:txBody>
          <a:bodyPr>
            <a:normAutofit/>
          </a:bodyPr>
          <a:lstStyle/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жизни существует множество задач, выполнение которых можно разбить на этапы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– поступление в университет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каждом этапе необходимо принимать решение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каждом этапе появляется новая информация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принятии решения существуют риски нежелательных последствий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потребность в принятии решений с минимальными рисками</a:t>
            </a:r>
          </a:p>
          <a:p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F8B0EA-C479-2210-208A-518BD42CF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88" y="1552574"/>
            <a:ext cx="6602436" cy="477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43132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1543FE-B727-A7F6-5C03-91C1641E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133316"/>
            <a:ext cx="10450244" cy="798488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применение схем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511099-EF85-CBA8-D5B9-19B73BB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Объект 2">
                <a:extLst>
                  <a:ext uri="{FF2B5EF4-FFF2-40B4-BE49-F238E27FC236}">
                    <a16:creationId xmlns:a16="http://schemas.microsoft.com/office/drawing/2014/main" id="{DDA2CEC2-73D4-DCC9-CF20-2FB3A1588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4530" y="1686263"/>
                <a:ext cx="6566329" cy="79848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Определим кортеж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схема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𝑆𝑐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&gt;,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Объект 2">
                <a:extLst>
                  <a:ext uri="{FF2B5EF4-FFF2-40B4-BE49-F238E27FC236}">
                    <a16:creationId xmlns:a16="http://schemas.microsoft.com/office/drawing/2014/main" id="{DDA2CEC2-73D4-DCC9-CF20-2FB3A1588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4530" y="1686263"/>
                <a:ext cx="6566329" cy="798489"/>
              </a:xfrm>
              <a:blipFill>
                <a:blip r:embed="rId2"/>
                <a:stretch>
                  <a:fillRect l="-743" t="-30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367524E-93AB-A35F-7AE1-2B3876397505}"/>
              </a:ext>
            </a:extLst>
          </p:cNvPr>
          <p:cNvCxnSpPr>
            <a:cxnSpLocks/>
          </p:cNvCxnSpPr>
          <p:nvPr/>
        </p:nvCxnSpPr>
        <p:spPr>
          <a:xfrm>
            <a:off x="9024780" y="4083999"/>
            <a:ext cx="2379324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409397B-16EC-86C8-A48C-9DF4C3DE7B4A}"/>
              </a:ext>
            </a:extLst>
          </p:cNvPr>
          <p:cNvCxnSpPr>
            <a:cxnSpLocks/>
          </p:cNvCxnSpPr>
          <p:nvPr/>
        </p:nvCxnSpPr>
        <p:spPr>
          <a:xfrm flipH="1">
            <a:off x="8271082" y="4946001"/>
            <a:ext cx="15712" cy="170764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бъект 2">
            <a:extLst>
              <a:ext uri="{FF2B5EF4-FFF2-40B4-BE49-F238E27FC236}">
                <a16:creationId xmlns:a16="http://schemas.microsoft.com/office/drawing/2014/main" id="{1F76F175-71CC-FE66-A620-309C8AB998EE}"/>
              </a:ext>
            </a:extLst>
          </p:cNvPr>
          <p:cNvSpPr txBox="1">
            <a:spLocks/>
          </p:cNvSpPr>
          <p:nvPr/>
        </p:nvSpPr>
        <p:spPr>
          <a:xfrm>
            <a:off x="11090982" y="3592922"/>
            <a:ext cx="350936" cy="51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Объект 2">
            <a:extLst>
              <a:ext uri="{FF2B5EF4-FFF2-40B4-BE49-F238E27FC236}">
                <a16:creationId xmlns:a16="http://schemas.microsoft.com/office/drawing/2014/main" id="{35D6C8D8-A0AC-F53C-7348-B380BE9EB93E}"/>
              </a:ext>
            </a:extLst>
          </p:cNvPr>
          <p:cNvSpPr txBox="1">
            <a:spLocks/>
          </p:cNvSpPr>
          <p:nvPr/>
        </p:nvSpPr>
        <p:spPr>
          <a:xfrm>
            <a:off x="7695737" y="6258866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Объект 2">
                <a:extLst>
                  <a:ext uri="{FF2B5EF4-FFF2-40B4-BE49-F238E27FC236}">
                    <a16:creationId xmlns:a16="http://schemas.microsoft.com/office/drawing/2014/main" id="{46E8AE2E-8F9B-6860-86DF-B61E9D589C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8912" y="5723947"/>
                <a:ext cx="2993524" cy="447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=≪2, 1&gt;,&lt;2, 2&gt;&gt;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Объект 2">
                <a:extLst>
                  <a:ext uri="{FF2B5EF4-FFF2-40B4-BE49-F238E27FC236}">
                    <a16:creationId xmlns:a16="http://schemas.microsoft.com/office/drawing/2014/main" id="{46E8AE2E-8F9B-6860-86DF-B61E9D589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12" y="5723947"/>
                <a:ext cx="2993524" cy="4471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Объект 2">
                <a:extLst>
                  <a:ext uri="{FF2B5EF4-FFF2-40B4-BE49-F238E27FC236}">
                    <a16:creationId xmlns:a16="http://schemas.microsoft.com/office/drawing/2014/main" id="{BA9C1F1C-EAEE-A7A0-0C8C-5D2E788F49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30550" y="5723946"/>
                <a:ext cx="2993524" cy="447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=&lt;1, 1&gt;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Объект 2">
                <a:extLst>
                  <a:ext uri="{FF2B5EF4-FFF2-40B4-BE49-F238E27FC236}">
                    <a16:creationId xmlns:a16="http://schemas.microsoft.com/office/drawing/2014/main" id="{BA9C1F1C-EAEE-A7A0-0C8C-5D2E788F4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550" y="5723946"/>
                <a:ext cx="2993524" cy="4471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Объект 2">
                <a:extLst>
                  <a:ext uri="{FF2B5EF4-FFF2-40B4-BE49-F238E27FC236}">
                    <a16:creationId xmlns:a16="http://schemas.microsoft.com/office/drawing/2014/main" id="{23247F89-3558-24D5-3D65-6B9CE74C49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8912" y="6211160"/>
                <a:ext cx="1964959" cy="447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=≪3, 3≫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Объект 2">
                <a:extLst>
                  <a:ext uri="{FF2B5EF4-FFF2-40B4-BE49-F238E27FC236}">
                    <a16:creationId xmlns:a16="http://schemas.microsoft.com/office/drawing/2014/main" id="{23247F89-3558-24D5-3D65-6B9CE74C4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12" y="6211160"/>
                <a:ext cx="1964959" cy="4471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Объект 2">
                <a:extLst>
                  <a:ext uri="{FF2B5EF4-FFF2-40B4-BE49-F238E27FC236}">
                    <a16:creationId xmlns:a16="http://schemas.microsoft.com/office/drawing/2014/main" id="{FC145AB8-2D19-F113-C7A7-7F88C3A4BB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51581" y="6211160"/>
                <a:ext cx="2555538" cy="447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Объект 2">
                <a:extLst>
                  <a:ext uri="{FF2B5EF4-FFF2-40B4-BE49-F238E27FC236}">
                    <a16:creationId xmlns:a16="http://schemas.microsoft.com/office/drawing/2014/main" id="{FC145AB8-2D19-F113-C7A7-7F88C3A4B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581" y="6211160"/>
                <a:ext cx="2555538" cy="4471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Таблица 5">
                <a:extLst>
                  <a:ext uri="{FF2B5EF4-FFF2-40B4-BE49-F238E27FC236}">
                    <a16:creationId xmlns:a16="http://schemas.microsoft.com/office/drawing/2014/main" id="{B77738C3-25BF-5A9D-A3BF-6A22562F5D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5941005"/>
                  </p:ext>
                </p:extLst>
              </p:nvPr>
            </p:nvGraphicFramePr>
            <p:xfrm>
              <a:off x="301192" y="2467969"/>
              <a:ext cx="7553006" cy="28872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557530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4686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5536817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строк матрицы 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столбцов матрицы 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матрица, элементы которой хранят состояния сохраняемых в памяти клеток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𝑆𝑉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={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CF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кортеж, содержащий координаты фокусных клеток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42466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VF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кортеж, содержащий значения в фокусных клетках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1462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CG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кортеж, содержащий координаты целевых клеток</a:t>
                          </a: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5170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VG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кортеж, содержащий значения в целевых клетках</a:t>
                          </a: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6767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Таблица 5">
                <a:extLst>
                  <a:ext uri="{FF2B5EF4-FFF2-40B4-BE49-F238E27FC236}">
                    <a16:creationId xmlns:a16="http://schemas.microsoft.com/office/drawing/2014/main" id="{B77738C3-25BF-5A9D-A3BF-6A22562F5D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5941005"/>
                  </p:ext>
                </p:extLst>
              </p:nvPr>
            </p:nvGraphicFramePr>
            <p:xfrm>
              <a:off x="301192" y="2467969"/>
              <a:ext cx="7553006" cy="28872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557530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4686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5536817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строк матрицы 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столбцов матрицы 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662178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6414" t="-116514" b="-237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CF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кортеж, содержащий координаты фокусных клеток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42466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VF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кортеж, содержащий значения в фокусных клетках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1462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CG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кортеж, содержащий координаты целевых клеток</a:t>
                          </a: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5170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VG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кортеж, содержащий значения в целевых клетках</a:t>
                          </a: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67674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4932FF80-C37F-FD98-6C8B-971F62944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943315"/>
              </p:ext>
            </p:extLst>
          </p:nvPr>
        </p:nvGraphicFramePr>
        <p:xfrm>
          <a:off x="7717536" y="993387"/>
          <a:ext cx="378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92250825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56572847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0711508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89245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8021D21-EFA8-0B93-1EED-8618F71C0B79}"/>
              </a:ext>
            </a:extLst>
          </p:cNvPr>
          <p:cNvSpPr/>
          <p:nvPr/>
        </p:nvSpPr>
        <p:spPr>
          <a:xfrm>
            <a:off x="8347536" y="288672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16521EF0-BC2D-1538-CBA0-BCA28BC48740}"/>
              </a:ext>
            </a:extLst>
          </p:cNvPr>
          <p:cNvSpPr/>
          <p:nvPr/>
        </p:nvSpPr>
        <p:spPr>
          <a:xfrm>
            <a:off x="8977536" y="288672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8D16721-B117-5B45-7154-9844C0D43F4C}"/>
              </a:ext>
            </a:extLst>
          </p:cNvPr>
          <p:cNvSpPr/>
          <p:nvPr/>
        </p:nvSpPr>
        <p:spPr>
          <a:xfrm>
            <a:off x="10867536" y="288672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7A5BE04-076E-9724-C3C3-36EE1ECE5CAD}"/>
              </a:ext>
            </a:extLst>
          </p:cNvPr>
          <p:cNvSpPr/>
          <p:nvPr/>
        </p:nvSpPr>
        <p:spPr>
          <a:xfrm>
            <a:off x="9607536" y="288672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BB4BF0E-A128-A1ED-8758-E6F77215A0BC}"/>
              </a:ext>
            </a:extLst>
          </p:cNvPr>
          <p:cNvSpPr/>
          <p:nvPr/>
        </p:nvSpPr>
        <p:spPr>
          <a:xfrm>
            <a:off x="10237536" y="288672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34" name="Таблица 5">
            <a:extLst>
              <a:ext uri="{FF2B5EF4-FFF2-40B4-BE49-F238E27FC236}">
                <a16:creationId xmlns:a16="http://schemas.microsoft.com/office/drawing/2014/main" id="{26D43617-CDB0-DB4B-FEEE-CA0F04DE61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439339"/>
              </p:ext>
            </p:extLst>
          </p:nvPr>
        </p:nvGraphicFramePr>
        <p:xfrm>
          <a:off x="8279734" y="4183583"/>
          <a:ext cx="315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276158733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703745030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11700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546362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8141B8-5D25-608B-D76F-EFBC199D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68EC01-8372-1C43-83CE-4326773CE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569" y="0"/>
            <a:ext cx="5387169" cy="68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840E90-75C8-DE5C-9B44-F0F688266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47" y="13348"/>
            <a:ext cx="4235254" cy="684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10539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6F32B-1BD0-81BD-3809-EEB57146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1857"/>
            <a:ext cx="8911687" cy="78377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DA4905-9507-8CE7-0460-14C2540B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>
                <a:extLst>
                  <a:ext uri="{FF2B5EF4-FFF2-40B4-BE49-F238E27FC236}">
                    <a16:creationId xmlns:a16="http://schemas.microsoft.com/office/drawing/2014/main" id="{46FBDB27-C155-576B-8A2A-F1FF8DFACB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4699543"/>
                  </p:ext>
                </p:extLst>
              </p:nvPr>
            </p:nvGraphicFramePr>
            <p:xfrm>
              <a:off x="168812" y="2205510"/>
              <a:ext cx="12023188" cy="174117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011594">
                      <a:extLst>
                        <a:ext uri="{9D8B030D-6E8A-4147-A177-3AD203B41FA5}">
                          <a16:colId xmlns:a16="http://schemas.microsoft.com/office/drawing/2014/main" val="519100349"/>
                        </a:ext>
                      </a:extLst>
                    </a:gridCol>
                    <a:gridCol w="6011594">
                      <a:extLst>
                        <a:ext uri="{9D8B030D-6E8A-4147-A177-3AD203B41FA5}">
                          <a16:colId xmlns:a16="http://schemas.microsoft.com/office/drawing/2014/main" val="67981200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Название метода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с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135823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однозначного определения значений в соседних клетках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227</m:t>
                                </m:r>
                                <m:r>
                                  <a:rPr lang="ru-RU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ru-RU" sz="1600" b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16273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связанных клеток 1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ru-RU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43615</m:t>
                                </m:r>
                                <m:r>
                                  <a:rPr lang="ru-RU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ru-RU" sz="1600" b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473339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связанных клеток 2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ru-RU" sz="16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  <m:r>
                                <a:rPr lang="ru-RU" sz="1600" b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6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5321</m:t>
                              </m:r>
                            </m:oMath>
                          </a14:m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035537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гипотез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787191</m:t>
                                </m:r>
                              </m:oMath>
                            </m:oMathPara>
                          </a14:m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57580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>
                <a:extLst>
                  <a:ext uri="{FF2B5EF4-FFF2-40B4-BE49-F238E27FC236}">
                    <a16:creationId xmlns:a16="http://schemas.microsoft.com/office/drawing/2014/main" id="{46FBDB27-C155-576B-8A2A-F1FF8DFACB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4699543"/>
                  </p:ext>
                </p:extLst>
              </p:nvPr>
            </p:nvGraphicFramePr>
            <p:xfrm>
              <a:off x="168812" y="2205510"/>
              <a:ext cx="12023188" cy="174117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011594">
                      <a:extLst>
                        <a:ext uri="{9D8B030D-6E8A-4147-A177-3AD203B41FA5}">
                          <a16:colId xmlns:a16="http://schemas.microsoft.com/office/drawing/2014/main" val="519100349"/>
                        </a:ext>
                      </a:extLst>
                    </a:gridCol>
                    <a:gridCol w="6011594">
                      <a:extLst>
                        <a:ext uri="{9D8B030D-6E8A-4147-A177-3AD203B41FA5}">
                          <a16:colId xmlns:a16="http://schemas.microsoft.com/office/drawing/2014/main" val="679812008"/>
                        </a:ext>
                      </a:extLst>
                    </a:gridCol>
                  </a:tblGrid>
                  <a:tr h="321945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Название метода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03" t="-1887" r="-304" b="-4660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13582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однозначного определения значений в соседних клетках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03" t="-90000" r="-304" b="-31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16273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связанных клеток 1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03" t="-186885" r="-304" b="-2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4733397"/>
                      </a:ext>
                    </a:extLst>
                  </a:tr>
                  <a:tr h="321945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связанных клеток 2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03" t="-330189" r="-304" b="-1377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03553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indent="0" algn="just">
                            <a:lnSpc>
                              <a:spcPct val="150000"/>
                            </a:lnSpc>
                          </a:pP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гипотез</a:t>
                          </a:r>
                          <a:endParaRPr lang="ru-RU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203" t="-380000" r="-304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575805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1EE73D3-977E-CD75-4F9B-ED55A5EAE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13" y="3866218"/>
            <a:ext cx="6091000" cy="299178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0E63AB-2209-11BA-7068-324422C95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813" y="3946680"/>
            <a:ext cx="5927187" cy="2911320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8D4C769D-17EC-5A8C-C967-8B5FA25C6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819956"/>
            <a:ext cx="9487513" cy="1307331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Поиск решения осуществлялся тремя способами: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с применением методов поиска решения;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применением методов поиска решения и применением схем;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с применением схем.</a:t>
            </a:r>
          </a:p>
        </p:txBody>
      </p:sp>
    </p:spTree>
    <p:extLst>
      <p:ext uri="{BB962C8B-B14F-4D97-AF65-F5344CB8AC3E}">
        <p14:creationId xmlns:p14="http://schemas.microsoft.com/office/powerpoint/2010/main" val="1729232230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6F32B-1BD0-81BD-3809-EEB57146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71857"/>
            <a:ext cx="8911687" cy="783776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ED6E86-4C48-9326-1311-B12F123BE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5641" y="916038"/>
            <a:ext cx="3656359" cy="445456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Процент решённых полей – 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95,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решения полей с уровнем сложности «Новобранец» достаточно метода однозначного определения значений в соседних клетках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решения полей с уровнем сложности «Новичок» доминирует метод однозначного определения значений в соседних клетках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решения полей с уровнем сложности «Ветеран» доминирует метод гипотез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DA4905-9507-8CE7-0460-14C2540B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096203-6B94-DC87-F48E-AC38929FB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30" y="1268700"/>
            <a:ext cx="8351111" cy="4101905"/>
          </a:xfrm>
          <a:prstGeom prst="rect">
            <a:avLst/>
          </a:prstGeom>
        </p:spPr>
      </p:pic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9183D9DE-1BB2-E2BA-A7A4-ECB0446AC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815360"/>
              </p:ext>
            </p:extLst>
          </p:nvPr>
        </p:nvGraphicFramePr>
        <p:xfrm>
          <a:off x="184530" y="5486398"/>
          <a:ext cx="10561553" cy="1287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3141">
                  <a:extLst>
                    <a:ext uri="{9D8B030D-6E8A-4147-A177-3AD203B41FA5}">
                      <a16:colId xmlns:a16="http://schemas.microsoft.com/office/drawing/2014/main" val="3209906237"/>
                    </a:ext>
                  </a:extLst>
                </a:gridCol>
                <a:gridCol w="2475914">
                  <a:extLst>
                    <a:ext uri="{9D8B030D-6E8A-4147-A177-3AD203B41FA5}">
                      <a16:colId xmlns:a16="http://schemas.microsoft.com/office/drawing/2014/main" val="1257278008"/>
                    </a:ext>
                  </a:extLst>
                </a:gridCol>
                <a:gridCol w="2827606">
                  <a:extLst>
                    <a:ext uri="{9D8B030D-6E8A-4147-A177-3AD203B41FA5}">
                      <a16:colId xmlns:a16="http://schemas.microsoft.com/office/drawing/2014/main" val="1418702207"/>
                    </a:ext>
                  </a:extLst>
                </a:gridCol>
                <a:gridCol w="3094892">
                  <a:extLst>
                    <a:ext uri="{9D8B030D-6E8A-4147-A177-3AD203B41FA5}">
                      <a16:colId xmlns:a16="http://schemas.microsoft.com/office/drawing/2014/main" val="255037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сложности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Общее количество полей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решённых полей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не решённых полей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198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Новобранец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100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Любитель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330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Ветеран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ru-RU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956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96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0995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11237-B2A8-A5B3-F4CF-8055F7DE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17665"/>
            <a:ext cx="8911687" cy="74023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04E917-2592-1646-6CDB-27E53E9BE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242" y="1606071"/>
            <a:ext cx="9487513" cy="4604824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Определена актуальность рассматриваемой задачи;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Определён класс игр и выбран пример для реализации;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Проведён обзор методов поиска решения «Сапёра»;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Разработаны 4 метода для поиска решения «Сапёра»;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самообучающийся элемент, основанный на сборе и применении схем;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программа, реализующая представленные методы;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Получены результаты работы и проведён их анализ;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Имеется публикация в сборнике тезисов «77-е Дни науки НИТУ МИСиС».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612D04-8B7C-1A97-B415-94CC5F5B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011623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4BD41-6FAC-605E-58EA-F9BE6F98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4D298D-97F2-3C7A-2A19-7CA5C614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87184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E1428-6278-B43F-1FB0-BAA286529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441" y="329899"/>
            <a:ext cx="8911687" cy="64044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средства разработки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E7F866-B28F-B2EF-E949-420E286F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BDFA0D2-A5DF-00F1-9C84-79D555A5A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683" y="1614697"/>
            <a:ext cx="2545862" cy="25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F1ACF8-F23B-5292-D62C-C437D395E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551" y="1607090"/>
            <a:ext cx="2553469" cy="25534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94FD3E-A605-6218-8CA9-5B746915A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681" y="4569647"/>
            <a:ext cx="9064813" cy="166424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1046F6-F2E9-ABD0-8484-CA8B5C310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6026" y="1607090"/>
            <a:ext cx="2553469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4886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AC3CA-5A89-EB8F-7391-8711F111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784" y="240719"/>
            <a:ext cx="10480431" cy="683085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DC6B06-5E0B-4937-8B23-04EBF424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31561AD1-ED85-9407-62B9-127C98F4E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8080" y="1152906"/>
            <a:ext cx="4693920" cy="5705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 способны принимать: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Системы, основанные на нейронных сетях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Экспертные системы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 данных систем: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росте количества ситуаций принятия решений увеличивается сложность обучения ИНС</a:t>
            </a:r>
          </a:p>
          <a:p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Улучшать БЗ экспертных систем («обучать») долго и трудно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 отсутствие массового применения автопилотных автомобилей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F651DF-E3C0-9A79-999A-96388F7D3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38" y="1699970"/>
            <a:ext cx="7235946" cy="481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94614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85386-B4C3-ADEF-58B0-4F680C9D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15820"/>
            <a:ext cx="8911687" cy="754524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Содержательная постановка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51B249-618F-5279-64DC-6B0EEF5A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2EF9F4-19B8-059C-09A7-2B0B6FA06808}"/>
              </a:ext>
            </a:extLst>
          </p:cNvPr>
          <p:cNvSpPr txBox="1"/>
          <p:nvPr/>
        </p:nvSpPr>
        <p:spPr>
          <a:xfrm>
            <a:off x="921695" y="1932372"/>
            <a:ext cx="10775984" cy="3533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разработать комплекс алгоритмов с элементами самообучения (метод) и их программную реализацию для поиска решения выбранного класса логических задач.</a:t>
            </a:r>
          </a:p>
          <a:p>
            <a:pPr marL="285750" indent="-285750">
              <a:lnSpc>
                <a:spcPct val="114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задача – это модель реальных пошаговых задач.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4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задач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каузально-логические игры.</a:t>
            </a:r>
          </a:p>
          <a:p>
            <a:pPr marL="285750" indent="-285750">
              <a:lnSpc>
                <a:spcPct val="114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Представитель класса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игра «Сапёр».</a:t>
            </a:r>
          </a:p>
          <a:p>
            <a:pPr marL="285750" indent="-285750">
              <a:lnSpc>
                <a:spcPct val="114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наличие детерминированного (единственного) решения.</a:t>
            </a: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отсутствие ошибок при выработке 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197154883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3C5C9-B9A2-91EB-E17D-A663F67B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70248"/>
            <a:ext cx="8911687" cy="782659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Содержательная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D7A90A-4579-8449-03F6-CCCAD557A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723069"/>
            <a:ext cx="8911687" cy="4494850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данные: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игры;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 о полях.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методы решения, содержащие элементы самообучения;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программу, которая реализует методы поиска решения;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Вычислить эффективность применения разработанных методов;</a:t>
            </a:r>
          </a:p>
          <a:p>
            <a:pPr>
              <a:lnSpc>
                <a:spcPct val="114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достоинства и недостатки элементов самообучения.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6A0733-E3A4-F2AD-9B4A-9617C700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45060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686" y="1266489"/>
                <a:ext cx="6527320" cy="19589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Дано: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Кортеж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содержащий данные о полях «Сапёра»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=≪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&gt;,&lt;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≫,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=25,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=50,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=1000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686" y="1266489"/>
                <a:ext cx="6527320" cy="1958970"/>
              </a:xfrm>
              <a:blipFill>
                <a:blip r:embed="rId2"/>
                <a:stretch>
                  <a:fillRect l="-747" t="-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5">
                <a:extLst>
                  <a:ext uri="{FF2B5EF4-FFF2-40B4-BE49-F238E27FC236}">
                    <a16:creationId xmlns:a16="http://schemas.microsoft.com/office/drawing/2014/main" id="{F6B761E4-5BAE-90AF-B032-D7CFEAA280E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41909" y="3225459"/>
              <a:ext cx="7612218" cy="35493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90435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394937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5536817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строк матриц 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VOC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столбцов матриц 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VOC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tm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общее количество мин на поле,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матрица, содержащая значения статусов клеток поля.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𝑆𝑆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={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42466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VOC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матрица истинных значений клеток поля.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𝑉𝑂𝐶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𝑆𝑉𝑂𝐶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={0, 1, 2, 3, 4, 5, 6, 7, 8,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1462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полей уровня сложности «Новобранец»,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5170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полей уровня сложности «Новичок»,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6767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полей уровня сложности «Ветеран».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50224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5">
                <a:extLst>
                  <a:ext uri="{FF2B5EF4-FFF2-40B4-BE49-F238E27FC236}">
                    <a16:creationId xmlns:a16="http://schemas.microsoft.com/office/drawing/2014/main" id="{F6B761E4-5BAE-90AF-B032-D7CFEAA280E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41909" y="3225459"/>
              <a:ext cx="7612218" cy="35493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90435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394937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5536817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</a:t>
                          </a:r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строк матриц 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VOC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столбцов матриц 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VOC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tm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общее количество мин на поле,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662178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514" t="-172477" b="-2807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4246631"/>
                      </a:ext>
                    </a:extLst>
                  </a:tr>
                  <a:tr h="662178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VOC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514" t="-275000" b="-18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1462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4248" t="-663934" r="-86194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полей уровня сложности «Новобранец»,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5170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4248" t="-763934" r="-86194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полей уровня сложности «Новичок»,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6767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4248" t="-863934" r="-86194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количество полей уровня сложности «Ветеран».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50224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Таблица 5">
            <a:extLst>
              <a:ext uri="{FF2B5EF4-FFF2-40B4-BE49-F238E27FC236}">
                <a16:creationId xmlns:a16="http://schemas.microsoft.com/office/drawing/2014/main" id="{888C2A3C-2588-ADE2-608F-5D7CD8F71254}"/>
              </a:ext>
            </a:extLst>
          </p:cNvPr>
          <p:cNvGraphicFramePr>
            <a:graphicFrameLocks/>
          </p:cNvGraphicFramePr>
          <p:nvPr/>
        </p:nvGraphicFramePr>
        <p:xfrm>
          <a:off x="9321064" y="1506065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2CA16C6-8EEB-D89E-06F5-61C702A58FBF}"/>
              </a:ext>
            </a:extLst>
          </p:cNvPr>
          <p:cNvCxnSpPr>
            <a:cxnSpLocks/>
          </p:cNvCxnSpPr>
          <p:nvPr/>
        </p:nvCxnSpPr>
        <p:spPr>
          <a:xfrm>
            <a:off x="10005693" y="1506065"/>
            <a:ext cx="183537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5DF74D4-DE4E-A0AA-4687-F052CB8031EA}"/>
              </a:ext>
            </a:extLst>
          </p:cNvPr>
          <p:cNvCxnSpPr>
            <a:cxnSpLocks/>
          </p:cNvCxnSpPr>
          <p:nvPr/>
        </p:nvCxnSpPr>
        <p:spPr>
          <a:xfrm>
            <a:off x="9321064" y="2186714"/>
            <a:ext cx="0" cy="183935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21A35562-2E07-1E8C-7333-FC495E861274}"/>
              </a:ext>
            </a:extLst>
          </p:cNvPr>
          <p:cNvSpPr txBox="1">
            <a:spLocks/>
          </p:cNvSpPr>
          <p:nvPr/>
        </p:nvSpPr>
        <p:spPr>
          <a:xfrm>
            <a:off x="11484720" y="897344"/>
            <a:ext cx="350936" cy="51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CFF9AD46-74AC-B3E6-501D-B52478EE7A6A}"/>
              </a:ext>
            </a:extLst>
          </p:cNvPr>
          <p:cNvSpPr txBox="1">
            <a:spLocks/>
          </p:cNvSpPr>
          <p:nvPr/>
        </p:nvSpPr>
        <p:spPr>
          <a:xfrm>
            <a:off x="8750090" y="3616381"/>
            <a:ext cx="435342" cy="49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4A09517-27ED-2E1C-2454-AB513C17A351}"/>
              </a:ext>
            </a:extLst>
          </p:cNvPr>
          <p:cNvSpPr txBox="1">
            <a:spLocks/>
          </p:cNvSpPr>
          <p:nvPr/>
        </p:nvSpPr>
        <p:spPr>
          <a:xfrm>
            <a:off x="9889588" y="4107844"/>
            <a:ext cx="1946068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 = 3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7170C2FB-3AF2-14F8-009A-72DDB51796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4591025"/>
              </p:ext>
            </p:extLst>
          </p:nvPr>
        </p:nvGraphicFramePr>
        <p:xfrm>
          <a:off x="9279656" y="4706714"/>
          <a:ext cx="2556000" cy="191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971F9BE3-6E5B-2242-4EF9-EC13B30540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0481523"/>
              </p:ext>
            </p:extLst>
          </p:nvPr>
        </p:nvGraphicFramePr>
        <p:xfrm>
          <a:off x="9279656" y="4706714"/>
          <a:ext cx="2556000" cy="191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16" name="Объект 2">
            <a:extLst>
              <a:ext uri="{FF2B5EF4-FFF2-40B4-BE49-F238E27FC236}">
                <a16:creationId xmlns:a16="http://schemas.microsoft.com/office/drawing/2014/main" id="{6681F141-82AF-3F0B-0E3A-D7FC0AFC71B7}"/>
              </a:ext>
            </a:extLst>
          </p:cNvPr>
          <p:cNvSpPr txBox="1">
            <a:spLocks/>
          </p:cNvSpPr>
          <p:nvPr/>
        </p:nvSpPr>
        <p:spPr>
          <a:xfrm>
            <a:off x="8348054" y="5448954"/>
            <a:ext cx="973034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B99E7ED8-A170-43BE-7D4A-72F502E43708}"/>
              </a:ext>
            </a:extLst>
          </p:cNvPr>
          <p:cNvSpPr txBox="1">
            <a:spLocks/>
          </p:cNvSpPr>
          <p:nvPr/>
        </p:nvSpPr>
        <p:spPr>
          <a:xfrm>
            <a:off x="8348030" y="5480574"/>
            <a:ext cx="973034" cy="511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 =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90E120B-5ABB-6554-EB90-E8100CC97860}"/>
              </a:ext>
            </a:extLst>
          </p:cNvPr>
          <p:cNvSpPr/>
          <p:nvPr/>
        </p:nvSpPr>
        <p:spPr>
          <a:xfrm>
            <a:off x="9951065" y="2136065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0078DA0-F403-9319-F587-1699FEBBF2F2}"/>
              </a:ext>
            </a:extLst>
          </p:cNvPr>
          <p:cNvSpPr/>
          <p:nvPr/>
        </p:nvSpPr>
        <p:spPr>
          <a:xfrm>
            <a:off x="9951065" y="2763694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88CFDED-9B48-EC3C-5BED-11339921C897}"/>
              </a:ext>
            </a:extLst>
          </p:cNvPr>
          <p:cNvSpPr/>
          <p:nvPr/>
        </p:nvSpPr>
        <p:spPr>
          <a:xfrm>
            <a:off x="9951065" y="339132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05F9076-6A5C-1A19-6145-B85A893288E6}"/>
              </a:ext>
            </a:extLst>
          </p:cNvPr>
          <p:cNvSpPr/>
          <p:nvPr/>
        </p:nvSpPr>
        <p:spPr>
          <a:xfrm>
            <a:off x="10581064" y="3391323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2" name="Таблица 5">
            <a:extLst>
              <a:ext uri="{FF2B5EF4-FFF2-40B4-BE49-F238E27FC236}">
                <a16:creationId xmlns:a16="http://schemas.microsoft.com/office/drawing/2014/main" id="{47B39687-AF6C-369F-CF8B-F0486546E6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4966752"/>
              </p:ext>
            </p:extLst>
          </p:nvPr>
        </p:nvGraphicFramePr>
        <p:xfrm>
          <a:off x="11079876" y="2299311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graphicFrame>
        <p:nvGraphicFramePr>
          <p:cNvPr id="23" name="Таблица 22">
            <a:extLst>
              <a:ext uri="{FF2B5EF4-FFF2-40B4-BE49-F238E27FC236}">
                <a16:creationId xmlns:a16="http://schemas.microsoft.com/office/drawing/2014/main" id="{68977944-7CCA-7AFF-0DFB-2D5A33E0B6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9698377"/>
              </p:ext>
            </p:extLst>
          </p:nvPr>
        </p:nvGraphicFramePr>
        <p:xfrm>
          <a:off x="11079876" y="4528495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274E5CD-1BBF-FFAA-DCF7-E7D45B26807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0117335" y="2614311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22F571C-5839-DBA9-A75E-97242E1ED009}"/>
              </a:ext>
            </a:extLst>
          </p:cNvPr>
          <p:cNvCxnSpPr>
            <a:cxnSpLocks/>
          </p:cNvCxnSpPr>
          <p:nvPr/>
        </p:nvCxnSpPr>
        <p:spPr>
          <a:xfrm>
            <a:off x="10117335" y="4814569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5F4956A9-ED41-B80E-3C4D-B2E1FA93B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131488"/>
              </p:ext>
            </p:extLst>
          </p:nvPr>
        </p:nvGraphicFramePr>
        <p:xfrm>
          <a:off x="8061065" y="1672358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9B8CCA45-D0B2-01FF-9137-4DEB298EC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1065" y="3560852"/>
            <a:ext cx="630000" cy="630000"/>
          </a:xfrm>
          <a:prstGeom prst="rect">
            <a:avLst/>
          </a:prstGeom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A5D61CF3-6E32-12A5-554A-EE1697C73396}"/>
              </a:ext>
            </a:extLst>
          </p:cNvPr>
          <p:cNvSpPr/>
          <p:nvPr/>
        </p:nvSpPr>
        <p:spPr>
          <a:xfrm>
            <a:off x="8391857" y="4543632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E0488454-AF3C-939F-8639-B133D47056F5}"/>
              </a:ext>
            </a:extLst>
          </p:cNvPr>
          <p:cNvCxnSpPr>
            <a:cxnSpLocks/>
          </p:cNvCxnSpPr>
          <p:nvPr/>
        </p:nvCxnSpPr>
        <p:spPr>
          <a:xfrm>
            <a:off x="9020462" y="2796616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Таблица 47">
            <a:extLst>
              <a:ext uri="{FF2B5EF4-FFF2-40B4-BE49-F238E27FC236}">
                <a16:creationId xmlns:a16="http://schemas.microsoft.com/office/drawing/2014/main" id="{35E8027E-2062-7938-4971-90DF2C30E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516551"/>
              </p:ext>
            </p:extLst>
          </p:nvPr>
        </p:nvGraphicFramePr>
        <p:xfrm>
          <a:off x="6964192" y="1854663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42793BB9-4513-659E-97C4-CDA38967C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192" y="3743157"/>
            <a:ext cx="630000" cy="630000"/>
          </a:xfrm>
          <a:prstGeom prst="rect">
            <a:avLst/>
          </a:prstGeom>
        </p:spPr>
      </p:pic>
      <p:graphicFrame>
        <p:nvGraphicFramePr>
          <p:cNvPr id="50" name="Таблица 49">
            <a:extLst>
              <a:ext uri="{FF2B5EF4-FFF2-40B4-BE49-F238E27FC236}">
                <a16:creationId xmlns:a16="http://schemas.microsoft.com/office/drawing/2014/main" id="{778290DD-B795-D009-51BF-F5B6808346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4145207"/>
              </p:ext>
            </p:extLst>
          </p:nvPr>
        </p:nvGraphicFramePr>
        <p:xfrm>
          <a:off x="10153314" y="1826157"/>
          <a:ext cx="1917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518602"/>
                  </a:ext>
                </a:extLst>
              </a:tr>
            </a:tbl>
          </a:graphicData>
        </a:graphic>
      </p:graphicFrame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2DFC1EA-DBCF-3BC3-16FD-677DE1DD5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0462" y="4535675"/>
            <a:ext cx="630001" cy="63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230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16" grpId="0"/>
      <p:bldP spid="16" grpId="1"/>
      <p:bldP spid="17" grpId="0"/>
      <p:bldP spid="6" grpId="0" animBg="1"/>
      <p:bldP spid="6" grpId="1" animBg="1"/>
      <p:bldP spid="6" grpId="2" animBg="1"/>
      <p:bldP spid="6" grpId="3" animBg="1"/>
      <p:bldP spid="6" grpId="4" animBg="1"/>
      <p:bldP spid="19" grpId="0" animBg="1"/>
      <p:bldP spid="19" grpId="1" animBg="1"/>
      <p:bldP spid="19" grpId="2" animBg="1"/>
      <p:bldP spid="19" grpId="3" animBg="1"/>
      <p:bldP spid="19" grpId="4" animBg="1"/>
      <p:bldP spid="20" grpId="0" animBg="1"/>
      <p:bldP spid="20" grpId="1" animBg="1"/>
      <p:bldP spid="20" grpId="2" animBg="1"/>
      <p:bldP spid="20" grpId="3" animBg="1"/>
      <p:bldP spid="20" grpId="4" animBg="1"/>
      <p:bldP spid="21" grpId="0" animBg="1"/>
      <p:bldP spid="21" grpId="1" animBg="1"/>
      <p:bldP spid="21" grpId="2" animBg="1"/>
      <p:bldP spid="21" grpId="3" animBg="1"/>
      <p:bldP spid="21" grpId="4" animBg="1"/>
      <p:bldP spid="28" grpId="0" animBg="1"/>
      <p:bldP spid="2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812" y="1534703"/>
                <a:ext cx="11369456" cy="440383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5000"/>
                  </a:lnSpc>
                  <a:buNone/>
                </a:pP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Для элементов кортежа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верны следующие утверждения:</a:t>
                </a: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5, 6, …, 10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3, 4,…,16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∧∀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при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≤24,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…, 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6, 7,…,65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∧∀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при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≤49,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ru-RU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…, 1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13, 14,…,999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∧∀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𝑖𝑑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при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≤999,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Найти:</a:t>
                </a:r>
              </a:p>
              <a:p>
                <a:pPr>
                  <a:lnSpc>
                    <a:spcPct val="125000"/>
                  </a:lnSpc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Кортеж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=≪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&gt;,&lt;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&gt;,&lt;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≫,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812" y="1534703"/>
                <a:ext cx="11369456" cy="4403831"/>
              </a:xfrm>
              <a:blipFill>
                <a:blip r:embed="rId2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0756E414-8103-7057-6628-BD6E5E32F6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4531009"/>
                  </p:ext>
                </p:extLst>
              </p:nvPr>
            </p:nvGraphicFramePr>
            <p:xfrm>
              <a:off x="921695" y="5591252"/>
              <a:ext cx="9910428" cy="6945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0575">
                      <a:extLst>
                        <a:ext uri="{9D8B030D-6E8A-4147-A177-3AD203B41FA5}">
                          <a16:colId xmlns:a16="http://schemas.microsoft.com/office/drawing/2014/main" val="2231174534"/>
                        </a:ext>
                      </a:extLst>
                    </a:gridCol>
                    <a:gridCol w="823163">
                      <a:extLst>
                        <a:ext uri="{9D8B030D-6E8A-4147-A177-3AD203B41FA5}">
                          <a16:colId xmlns:a16="http://schemas.microsoft.com/office/drawing/2014/main" val="1040801513"/>
                        </a:ext>
                      </a:extLst>
                    </a:gridCol>
                    <a:gridCol w="530424">
                      <a:extLst>
                        <a:ext uri="{9D8B030D-6E8A-4147-A177-3AD203B41FA5}">
                          <a16:colId xmlns:a16="http://schemas.microsoft.com/office/drawing/2014/main" val="1679442449"/>
                        </a:ext>
                      </a:extLst>
                    </a:gridCol>
                    <a:gridCol w="7436266">
                      <a:extLst>
                        <a:ext uri="{9D8B030D-6E8A-4147-A177-3AD203B41FA5}">
                          <a16:colId xmlns:a16="http://schemas.microsoft.com/office/drawing/2014/main" val="5934114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𝑜𝑑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матрица, размером </a:t>
                          </a:r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h*w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определяющая,</a:t>
                          </a:r>
                          <a:r>
                            <a:rPr lang="ru-RU" b="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находится ли в заданной клетке поля мина или отсутствует.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ru-RU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𝑖𝑑</m:t>
                                  </m:r>
                                </m:sub>
                              </m:sSub>
                              <m:r>
                                <a:rPr lang="ru-RU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𝑜𝑑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0, 1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oMath>
                          </a14:m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664977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0756E414-8103-7057-6628-BD6E5E32F6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4531009"/>
                  </p:ext>
                </p:extLst>
              </p:nvPr>
            </p:nvGraphicFramePr>
            <p:xfrm>
              <a:off x="921695" y="5591252"/>
              <a:ext cx="9910428" cy="6945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0575">
                      <a:extLst>
                        <a:ext uri="{9D8B030D-6E8A-4147-A177-3AD203B41FA5}">
                          <a16:colId xmlns:a16="http://schemas.microsoft.com/office/drawing/2014/main" val="2231174534"/>
                        </a:ext>
                      </a:extLst>
                    </a:gridCol>
                    <a:gridCol w="823163">
                      <a:extLst>
                        <a:ext uri="{9D8B030D-6E8A-4147-A177-3AD203B41FA5}">
                          <a16:colId xmlns:a16="http://schemas.microsoft.com/office/drawing/2014/main" val="1040801513"/>
                        </a:ext>
                      </a:extLst>
                    </a:gridCol>
                    <a:gridCol w="530424">
                      <a:extLst>
                        <a:ext uri="{9D8B030D-6E8A-4147-A177-3AD203B41FA5}">
                          <a16:colId xmlns:a16="http://schemas.microsoft.com/office/drawing/2014/main" val="1679442449"/>
                        </a:ext>
                      </a:extLst>
                    </a:gridCol>
                    <a:gridCol w="7436266">
                      <a:extLst>
                        <a:ext uri="{9D8B030D-6E8A-4147-A177-3AD203B41FA5}">
                          <a16:colId xmlns:a16="http://schemas.microsoft.com/office/drawing/2014/main" val="593411455"/>
                        </a:ext>
                      </a:extLst>
                    </a:gridCol>
                  </a:tblGrid>
                  <a:tr h="694563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6296" t="-4348" r="-968148" b="-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3279" t="-4348" b="-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64977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325452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133009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Базовые положения разработанного подхода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6182" y="1668768"/>
                <a:ext cx="5771494" cy="233051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Теперь, исходя из правил игры, определим новые параметры и переменные на основе уже введённых.</a:t>
                </a: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этого определим кортеж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TF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=≪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&gt;,&lt;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2,1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&gt;,</m:t>
                      </m:r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≫,</m:t>
                      </m:r>
                    </m:oMath>
                  </m:oMathPara>
                </a14:m>
                <a:endParaRPr lang="ru-RU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=&lt;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𝑉𝐶𝐶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182" y="1668768"/>
                <a:ext cx="5771494" cy="2330519"/>
              </a:xfrm>
              <a:blipFill>
                <a:blip r:embed="rId2"/>
                <a:stretch>
                  <a:fillRect l="-8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Таблица 5">
                <a:extLst>
                  <a:ext uri="{FF2B5EF4-FFF2-40B4-BE49-F238E27FC236}">
                    <a16:creationId xmlns:a16="http://schemas.microsoft.com/office/drawing/2014/main" id="{041B5525-2417-A113-9C14-743D273982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2477690"/>
                  </p:ext>
                </p:extLst>
              </p:nvPr>
            </p:nvGraphicFramePr>
            <p:xfrm>
              <a:off x="158492" y="4733548"/>
              <a:ext cx="11572137" cy="18272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84530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4686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9428948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VCC</a:t>
                          </a:r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матрица, содержащая значения закрытых клеток.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𝑉𝐶𝐶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∈ SVCC = {E, MF}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VC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матрица, содержащая значения клеток, отображаемых пользователю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𝑉𝐶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∈ 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SVOC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∪</a:t>
                          </a:r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SVCC</a:t>
                          </a:r>
                          <a:r>
                            <a:rPr lang="ru-RU" i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endParaRPr lang="ru-RU" i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MC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матрица, определяющая, есть ли в клетке мина или нет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𝑀𝐶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∈ {0, 1}</a:t>
                          </a: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;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матрица, элементами которой являются матрицы, определяющие, является ли клетка с координатами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соседней для клетки с координатами </a:t>
                          </a:r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∈ {0, 1}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42466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Таблица 5">
                <a:extLst>
                  <a:ext uri="{FF2B5EF4-FFF2-40B4-BE49-F238E27FC236}">
                    <a16:creationId xmlns:a16="http://schemas.microsoft.com/office/drawing/2014/main" id="{041B5525-2417-A113-9C14-743D273982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2477690"/>
                  </p:ext>
                </p:extLst>
              </p:nvPr>
            </p:nvGraphicFramePr>
            <p:xfrm>
              <a:off x="158492" y="4733548"/>
              <a:ext cx="11572137" cy="18272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684530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4686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9428948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87858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VCC</a:t>
                          </a:r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674" t="-9375" b="-38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VC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674" t="-109375" b="-28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MC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674" t="-209375" b="-18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663639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</a:t>
                          </a:r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674" t="-181651" b="-100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424663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4" name="Таблица 5">
            <a:extLst>
              <a:ext uri="{FF2B5EF4-FFF2-40B4-BE49-F238E27FC236}">
                <a16:creationId xmlns:a16="http://schemas.microsoft.com/office/drawing/2014/main" id="{7AE39E13-3167-E3A7-A5B8-3D815B9436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0723767"/>
              </p:ext>
            </p:extLst>
          </p:nvPr>
        </p:nvGraphicFramePr>
        <p:xfrm>
          <a:off x="10349052" y="1551672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graphicFrame>
        <p:nvGraphicFramePr>
          <p:cNvPr id="35" name="Таблица 34">
            <a:extLst>
              <a:ext uri="{FF2B5EF4-FFF2-40B4-BE49-F238E27FC236}">
                <a16:creationId xmlns:a16="http://schemas.microsoft.com/office/drawing/2014/main" id="{7E5C3A0B-0CE3-39A3-8DE1-051A784FE9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729699"/>
              </p:ext>
            </p:extLst>
          </p:nvPr>
        </p:nvGraphicFramePr>
        <p:xfrm>
          <a:off x="10349052" y="3780856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60DF6C56-5F4B-B0F9-2ADF-1C9CEE639D8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9386511" y="1866672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349D6D99-7C4E-CAD9-4EBD-36FCC5887495}"/>
              </a:ext>
            </a:extLst>
          </p:cNvPr>
          <p:cNvCxnSpPr>
            <a:cxnSpLocks/>
          </p:cNvCxnSpPr>
          <p:nvPr/>
        </p:nvCxnSpPr>
        <p:spPr>
          <a:xfrm>
            <a:off x="9386511" y="4066930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Таблица 37">
            <a:extLst>
              <a:ext uri="{FF2B5EF4-FFF2-40B4-BE49-F238E27FC236}">
                <a16:creationId xmlns:a16="http://schemas.microsoft.com/office/drawing/2014/main" id="{C4C9F28D-F99D-2392-4501-63E1D6F01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26056"/>
              </p:ext>
            </p:extLst>
          </p:nvPr>
        </p:nvGraphicFramePr>
        <p:xfrm>
          <a:off x="7330241" y="924719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FF54B83E-3184-C618-1490-38BE23630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241" y="2814719"/>
            <a:ext cx="630000" cy="630000"/>
          </a:xfrm>
          <a:prstGeom prst="rect">
            <a:avLst/>
          </a:prstGeom>
        </p:spPr>
      </p:pic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A94E5941-833B-DED3-C6A2-4CF2D050A3E1}"/>
              </a:ext>
            </a:extLst>
          </p:cNvPr>
          <p:cNvSpPr/>
          <p:nvPr/>
        </p:nvSpPr>
        <p:spPr>
          <a:xfrm>
            <a:off x="8275242" y="2814719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26B5665E-3BFF-20C9-EB0B-7AE6F7606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0239" y="3780855"/>
            <a:ext cx="630001" cy="630001"/>
          </a:xfrm>
          <a:prstGeom prst="rect">
            <a:avLst/>
          </a:prstGeom>
        </p:spPr>
      </p:pic>
      <p:graphicFrame>
        <p:nvGraphicFramePr>
          <p:cNvPr id="42" name="Таблица 5">
            <a:extLst>
              <a:ext uri="{FF2B5EF4-FFF2-40B4-BE49-F238E27FC236}">
                <a16:creationId xmlns:a16="http://schemas.microsoft.com/office/drawing/2014/main" id="{773B57F1-45F4-10A9-C929-1E5584CA17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400380"/>
              </p:ext>
            </p:extLst>
          </p:nvPr>
        </p:nvGraphicFramePr>
        <p:xfrm>
          <a:off x="9103925" y="1148404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43" name="Таблица 5">
            <a:extLst>
              <a:ext uri="{FF2B5EF4-FFF2-40B4-BE49-F238E27FC236}">
                <a16:creationId xmlns:a16="http://schemas.microsoft.com/office/drawing/2014/main" id="{8DA5289B-ACAD-56E5-3D2D-53BFB3BD63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757161"/>
              </p:ext>
            </p:extLst>
          </p:nvPr>
        </p:nvGraphicFramePr>
        <p:xfrm>
          <a:off x="6000114" y="1184404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DB0D8CAB-2B53-C4B3-BF2A-C0BE7771FC2C}"/>
              </a:ext>
            </a:extLst>
          </p:cNvPr>
          <p:cNvSpPr/>
          <p:nvPr/>
        </p:nvSpPr>
        <p:spPr>
          <a:xfrm>
            <a:off x="6630115" y="3069662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9B954693-2A7F-2AE2-527E-37B3B76D1655}"/>
              </a:ext>
            </a:extLst>
          </p:cNvPr>
          <p:cNvSpPr/>
          <p:nvPr/>
        </p:nvSpPr>
        <p:spPr>
          <a:xfrm>
            <a:off x="7260114" y="3069662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912264A9-9983-A87B-1390-1897FE635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0114" y="2444404"/>
            <a:ext cx="630001" cy="63000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8ADA5526-80AA-DFDA-85DE-70FEDC413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0113" y="1809661"/>
            <a:ext cx="630001" cy="630001"/>
          </a:xfrm>
          <a:prstGeom prst="rect">
            <a:avLst/>
          </a:prstGeom>
        </p:spPr>
      </p:pic>
      <p:sp>
        <p:nvSpPr>
          <p:cNvPr id="48" name="Объект 2">
            <a:extLst>
              <a:ext uri="{FF2B5EF4-FFF2-40B4-BE49-F238E27FC236}">
                <a16:creationId xmlns:a16="http://schemas.microsoft.com/office/drawing/2014/main" id="{5C240E2E-0C8A-66EA-0C27-A6A61DF21A25}"/>
              </a:ext>
            </a:extLst>
          </p:cNvPr>
          <p:cNvSpPr txBox="1">
            <a:spLocks/>
          </p:cNvSpPr>
          <p:nvPr/>
        </p:nvSpPr>
        <p:spPr>
          <a:xfrm>
            <a:off x="10218172" y="862528"/>
            <a:ext cx="973034" cy="511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VCC =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9677E24-6F4B-58DC-6C98-8485AF285D80}"/>
              </a:ext>
            </a:extLst>
          </p:cNvPr>
          <p:cNvCxnSpPr>
            <a:cxnSpLocks/>
          </p:cNvCxnSpPr>
          <p:nvPr/>
        </p:nvCxnSpPr>
        <p:spPr>
          <a:xfrm>
            <a:off x="8588277" y="2892928"/>
            <a:ext cx="92998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Таблица 49">
            <a:extLst>
              <a:ext uri="{FF2B5EF4-FFF2-40B4-BE49-F238E27FC236}">
                <a16:creationId xmlns:a16="http://schemas.microsoft.com/office/drawing/2014/main" id="{66131F8E-A5C4-AD4E-ECAE-C6A2FD87B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026468"/>
              </p:ext>
            </p:extLst>
          </p:nvPr>
        </p:nvGraphicFramePr>
        <p:xfrm>
          <a:off x="6519807" y="1649249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997B3B4A-84D2-1F55-03EF-FE4BCEB42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807" y="3547205"/>
            <a:ext cx="630000" cy="630000"/>
          </a:xfrm>
          <a:prstGeom prst="rect">
            <a:avLst/>
          </a:prstGeom>
        </p:spPr>
      </p:pic>
      <p:graphicFrame>
        <p:nvGraphicFramePr>
          <p:cNvPr id="52" name="Таблица 51">
            <a:extLst>
              <a:ext uri="{FF2B5EF4-FFF2-40B4-BE49-F238E27FC236}">
                <a16:creationId xmlns:a16="http://schemas.microsoft.com/office/drawing/2014/main" id="{773A7951-DD63-C0F0-3437-DC6101AD38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8562708"/>
              </p:ext>
            </p:extLst>
          </p:nvPr>
        </p:nvGraphicFramePr>
        <p:xfrm>
          <a:off x="9708929" y="1620743"/>
          <a:ext cx="1917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518602"/>
                  </a:ext>
                </a:extLst>
              </a:tr>
            </a:tbl>
          </a:graphicData>
        </a:graphic>
      </p:graphicFrame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4273F16B-8977-9CDF-8A38-9CE6376E5B14}"/>
              </a:ext>
            </a:extLst>
          </p:cNvPr>
          <p:cNvSpPr/>
          <p:nvPr/>
        </p:nvSpPr>
        <p:spPr>
          <a:xfrm>
            <a:off x="7149807" y="3547205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DC8200D7-DF5A-0374-030B-F7082FE1F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9806" y="3543013"/>
            <a:ext cx="630001" cy="630001"/>
          </a:xfrm>
          <a:prstGeom prst="rect">
            <a:avLst/>
          </a:prstGeom>
        </p:spPr>
      </p:pic>
      <p:graphicFrame>
        <p:nvGraphicFramePr>
          <p:cNvPr id="55" name="Таблица 5">
            <a:extLst>
              <a:ext uri="{FF2B5EF4-FFF2-40B4-BE49-F238E27FC236}">
                <a16:creationId xmlns:a16="http://schemas.microsoft.com/office/drawing/2014/main" id="{B350D0A4-EB59-E130-D5F2-97FFE8E141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341539"/>
              </p:ext>
            </p:extLst>
          </p:nvPr>
        </p:nvGraphicFramePr>
        <p:xfrm>
          <a:off x="9023277" y="1566940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graphicFrame>
        <p:nvGraphicFramePr>
          <p:cNvPr id="56" name="Таблица 5">
            <a:extLst>
              <a:ext uri="{FF2B5EF4-FFF2-40B4-BE49-F238E27FC236}">
                <a16:creationId xmlns:a16="http://schemas.microsoft.com/office/drawing/2014/main" id="{3CDACDAE-044F-DE08-5960-3513946A4F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860025"/>
              </p:ext>
            </p:extLst>
          </p:nvPr>
        </p:nvGraphicFramePr>
        <p:xfrm>
          <a:off x="5873278" y="160294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EE7A963-6B6C-E85F-BF95-C8D9DCB90C50}"/>
              </a:ext>
            </a:extLst>
          </p:cNvPr>
          <p:cNvSpPr/>
          <p:nvPr/>
        </p:nvSpPr>
        <p:spPr>
          <a:xfrm>
            <a:off x="6503279" y="348819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4A1C55F8-47E4-40EA-C093-00B467011E44}"/>
              </a:ext>
            </a:extLst>
          </p:cNvPr>
          <p:cNvSpPr/>
          <p:nvPr/>
        </p:nvSpPr>
        <p:spPr>
          <a:xfrm>
            <a:off x="7133278" y="348819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769A60A5-2696-55B9-32EB-AEBC25F7F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278" y="2862940"/>
            <a:ext cx="630001" cy="63000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2A23F222-9B18-E0E7-1667-72CF07E09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277" y="2228197"/>
            <a:ext cx="630001" cy="630001"/>
          </a:xfrm>
          <a:prstGeom prst="rect">
            <a:avLst/>
          </a:prstGeom>
        </p:spPr>
      </p:pic>
      <p:sp>
        <p:nvSpPr>
          <p:cNvPr id="61" name="Объект 2">
            <a:extLst>
              <a:ext uri="{FF2B5EF4-FFF2-40B4-BE49-F238E27FC236}">
                <a16:creationId xmlns:a16="http://schemas.microsoft.com/office/drawing/2014/main" id="{6D8FA85F-7FEE-EF17-9FDA-A8B38C188C35}"/>
              </a:ext>
            </a:extLst>
          </p:cNvPr>
          <p:cNvSpPr txBox="1">
            <a:spLocks/>
          </p:cNvSpPr>
          <p:nvPr/>
        </p:nvSpPr>
        <p:spPr>
          <a:xfrm>
            <a:off x="10091336" y="1281064"/>
            <a:ext cx="973034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 =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2" name="Таблица 5">
            <a:extLst>
              <a:ext uri="{FF2B5EF4-FFF2-40B4-BE49-F238E27FC236}">
                <a16:creationId xmlns:a16="http://schemas.microsoft.com/office/drawing/2014/main" id="{B4700FED-550A-501E-9921-E8885A64F5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3692309"/>
              </p:ext>
            </p:extLst>
          </p:nvPr>
        </p:nvGraphicFramePr>
        <p:xfrm>
          <a:off x="9536416" y="2288112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graphicFrame>
        <p:nvGraphicFramePr>
          <p:cNvPr id="63" name="Таблица 62">
            <a:extLst>
              <a:ext uri="{FF2B5EF4-FFF2-40B4-BE49-F238E27FC236}">
                <a16:creationId xmlns:a16="http://schemas.microsoft.com/office/drawing/2014/main" id="{8E9E5AF3-328C-E8C7-E237-BE15EFEB07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8451641"/>
              </p:ext>
            </p:extLst>
          </p:nvPr>
        </p:nvGraphicFramePr>
        <p:xfrm>
          <a:off x="9536417" y="3895085"/>
          <a:ext cx="630000" cy="63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</a:tbl>
          </a:graphicData>
        </a:graphic>
      </p:graphicFrame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18589F33-8DA2-9EB5-612E-C41C1260AC67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8573875" y="2603112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7568EFAB-7211-508F-D48C-46C9C83469AD}"/>
              </a:ext>
            </a:extLst>
          </p:cNvPr>
          <p:cNvCxnSpPr>
            <a:cxnSpLocks/>
          </p:cNvCxnSpPr>
          <p:nvPr/>
        </p:nvCxnSpPr>
        <p:spPr>
          <a:xfrm>
            <a:off x="8573876" y="4181159"/>
            <a:ext cx="96254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Таблица 65">
            <a:extLst>
              <a:ext uri="{FF2B5EF4-FFF2-40B4-BE49-F238E27FC236}">
                <a16:creationId xmlns:a16="http://schemas.microsoft.com/office/drawing/2014/main" id="{940CF9B6-1FD8-BDBD-0400-3FDE179B7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148346"/>
              </p:ext>
            </p:extLst>
          </p:nvPr>
        </p:nvGraphicFramePr>
        <p:xfrm>
          <a:off x="6517605" y="1661159"/>
          <a:ext cx="1890000" cy="189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3816003677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16420400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328085118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2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73867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400" b="1" dirty="0">
                        <a:solidFill>
                          <a:srgbClr val="3399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2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4168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CC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2600" b="1" dirty="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2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64791"/>
                  </a:ext>
                </a:extLst>
              </a:tr>
            </a:tbl>
          </a:graphicData>
        </a:graphic>
      </p:graphicFrame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E4848C21-AA54-89AF-8BF8-7914EA79E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791" y="3866159"/>
            <a:ext cx="630000" cy="630000"/>
          </a:xfrm>
          <a:prstGeom prst="rect">
            <a:avLst/>
          </a:prstGeom>
        </p:spPr>
      </p:pic>
      <p:graphicFrame>
        <p:nvGraphicFramePr>
          <p:cNvPr id="68" name="Таблица 5">
            <a:extLst>
              <a:ext uri="{FF2B5EF4-FFF2-40B4-BE49-F238E27FC236}">
                <a16:creationId xmlns:a16="http://schemas.microsoft.com/office/drawing/2014/main" id="{6C69E5BA-D38D-1442-3184-55B13E903C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3918131"/>
              </p:ext>
            </p:extLst>
          </p:nvPr>
        </p:nvGraphicFramePr>
        <p:xfrm>
          <a:off x="5880294" y="1602940"/>
          <a:ext cx="25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0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solidFill>
                            <a:srgbClr val="33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CF682534-AA9C-E595-A322-CE1D3CFF67C9}"/>
              </a:ext>
            </a:extLst>
          </p:cNvPr>
          <p:cNvSpPr/>
          <p:nvPr/>
        </p:nvSpPr>
        <p:spPr>
          <a:xfrm>
            <a:off x="6510295" y="348819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42080F47-05AE-B062-C4DD-DB6C1BCF8F91}"/>
              </a:ext>
            </a:extLst>
          </p:cNvPr>
          <p:cNvSpPr/>
          <p:nvPr/>
        </p:nvSpPr>
        <p:spPr>
          <a:xfrm>
            <a:off x="7140294" y="3488198"/>
            <a:ext cx="630000" cy="61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27000" h="1206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4E70D423-89E6-4EC8-8227-7059106F6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294" y="2862940"/>
            <a:ext cx="630001" cy="63000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2C94855D-5E6F-CF76-E4E0-47C3DAEC1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293" y="2228197"/>
            <a:ext cx="630001" cy="630001"/>
          </a:xfrm>
          <a:prstGeom prst="rect">
            <a:avLst/>
          </a:prstGeom>
        </p:spPr>
      </p:pic>
      <p:sp>
        <p:nvSpPr>
          <p:cNvPr id="73" name="Объект 2">
            <a:extLst>
              <a:ext uri="{FF2B5EF4-FFF2-40B4-BE49-F238E27FC236}">
                <a16:creationId xmlns:a16="http://schemas.microsoft.com/office/drawing/2014/main" id="{0F29867B-82E0-100B-D04B-86F616C9006A}"/>
              </a:ext>
            </a:extLst>
          </p:cNvPr>
          <p:cNvSpPr txBox="1">
            <a:spLocks/>
          </p:cNvSpPr>
          <p:nvPr/>
        </p:nvSpPr>
        <p:spPr>
          <a:xfrm>
            <a:off x="9933617" y="1281064"/>
            <a:ext cx="973034" cy="51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 3" charset="2"/>
              <a:buNone/>
            </a:pPr>
            <a:r>
              <a:rPr lang="en-US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 =</a:t>
            </a:r>
            <a:endParaRPr lang="ru-RU" sz="2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4" name="Таблица 5">
            <a:extLst>
              <a:ext uri="{FF2B5EF4-FFF2-40B4-BE49-F238E27FC236}">
                <a16:creationId xmlns:a16="http://schemas.microsoft.com/office/drawing/2014/main" id="{F807C79C-5B9C-10FF-6C39-1F98FC34A3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5544056"/>
              </p:ext>
            </p:extLst>
          </p:nvPr>
        </p:nvGraphicFramePr>
        <p:xfrm>
          <a:off x="8740046" y="1546286"/>
          <a:ext cx="2556000" cy="2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1811225404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339234016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2897066648"/>
                    </a:ext>
                  </a:extLst>
                </a:gridCol>
                <a:gridCol w="639000">
                  <a:extLst>
                    <a:ext uri="{9D8B030D-6E8A-4147-A177-3AD203B41FA5}">
                      <a16:colId xmlns:a16="http://schemas.microsoft.com/office/drawing/2014/main" val="4211427493"/>
                    </a:ext>
                  </a:extLst>
                </a:gridCol>
              </a:tblGrid>
              <a:tr h="63900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85794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850382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994761"/>
                  </a:ext>
                </a:extLst>
              </a:tr>
              <a:tr h="63900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72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7942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4" grpId="0" animBg="1"/>
      <p:bldP spid="44" grpId="1" animBg="1"/>
      <p:bldP spid="45" grpId="0" animBg="1"/>
      <p:bldP spid="45" grpId="1" animBg="1"/>
      <p:bldP spid="48" grpId="0"/>
      <p:bldP spid="48" grpId="1"/>
      <p:bldP spid="53" grpId="0" animBg="1"/>
      <p:bldP spid="53" grpId="1" animBg="1"/>
      <p:bldP spid="57" grpId="0" animBg="1"/>
      <p:bldP spid="57" grpId="1" animBg="1"/>
      <p:bldP spid="58" grpId="0" animBg="1"/>
      <p:bldP spid="58" grpId="1" animBg="1"/>
      <p:bldP spid="61" grpId="0"/>
      <p:bldP spid="61" grpId="1"/>
      <p:bldP spid="69" grpId="0" animBg="1"/>
      <p:bldP spid="70" grpId="0" animBg="1"/>
      <p:bldP spid="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CCA8-B073-4279-F5F0-6C4A5012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869" y="299583"/>
            <a:ext cx="8911687" cy="67076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Базовые положения разработанного подхода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9483" y="1152907"/>
                <a:ext cx="10902461" cy="4418483"/>
              </a:xfrm>
            </p:spPr>
            <p:txBody>
              <a:bodyPr>
                <a:normAutofit/>
              </a:bodyPr>
              <a:lstStyle/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Количество мин в соседних клетках можно записать в виде системы равенств: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{</m:t>
                      </m:r>
                      <m:sSub>
                        <m:sSubPr>
                          <m:ctrlPr>
                            <a:rPr lang="ru-RU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𝑉𝑂𝐶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ru-RU" sz="1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ru-RU" sz="1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ru-RU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ru-RU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0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0≤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Или в общем виде: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𝑀𝐶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Поскольку часть значений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𝑉𝑂𝐶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𝑀𝐶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неизвестны, заменим их на переменные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вектор-столбец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вектор-столбец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𝑉𝑂𝐶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+(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</m:acc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𝑀𝐶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6F392D-E3B1-71C7-0DB6-6BA932BAC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9483" y="1152907"/>
                <a:ext cx="10902461" cy="4418483"/>
              </a:xfrm>
              <a:blipFill>
                <a:blip r:embed="rId2"/>
                <a:stretch>
                  <a:fillRect l="-503" t="-6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6FF043-980D-D8B1-8AF4-82DB102B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CC59-6802-44A9-9AE1-B9BD1C008210}" type="slidenum">
              <a:rPr lang="ru-RU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2AB4947D-8FE4-3D64-5503-6414EBBEF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292649"/>
              </p:ext>
            </p:extLst>
          </p:nvPr>
        </p:nvGraphicFramePr>
        <p:xfrm>
          <a:off x="1139483" y="2975510"/>
          <a:ext cx="81795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029">
                  <a:extLst>
                    <a:ext uri="{9D8B030D-6E8A-4147-A177-3AD203B41FA5}">
                      <a16:colId xmlns:a16="http://schemas.microsoft.com/office/drawing/2014/main" val="4185316265"/>
                    </a:ext>
                  </a:extLst>
                </a:gridCol>
                <a:gridCol w="690435">
                  <a:extLst>
                    <a:ext uri="{9D8B030D-6E8A-4147-A177-3AD203B41FA5}">
                      <a16:colId xmlns:a16="http://schemas.microsoft.com/office/drawing/2014/main" val="382762147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46498707"/>
                    </a:ext>
                  </a:extLst>
                </a:gridCol>
                <a:gridCol w="6024098">
                  <a:extLst>
                    <a:ext uri="{9D8B030D-6E8A-4147-A177-3AD203B41FA5}">
                      <a16:colId xmlns:a16="http://schemas.microsoft.com/office/drawing/2014/main" val="703113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indent="450000"/>
                      <a:r>
                        <a:rPr lang="ru-RU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где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VOC</a:t>
                      </a:r>
                      <a:endParaRPr lang="ru-RU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вектор-столбец длиной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l*w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81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ru-RU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бинарная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матрица размером (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l*w, l*w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),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70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</a:t>
                      </a:r>
                      <a:endParaRPr lang="ru-RU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—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вектор-столбец длиной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l*w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77055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907D1FF7-A4BB-E1CD-3F52-88E1AF333F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4746933"/>
                  </p:ext>
                </p:extLst>
              </p:nvPr>
            </p:nvGraphicFramePr>
            <p:xfrm>
              <a:off x="1139483" y="5194835"/>
              <a:ext cx="805133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568579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4686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6024098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бинарный вектор-столбец,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единичный вектор,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сильно разряженная бинарная матрица,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ru-RU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сильно разряженная бинарная матрица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).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01824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907D1FF7-A4BB-E1CD-3F52-88E1AF333F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4746933"/>
                  </p:ext>
                </p:extLst>
              </p:nvPr>
            </p:nvGraphicFramePr>
            <p:xfrm>
              <a:off x="1139483" y="5194835"/>
              <a:ext cx="8051336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029">
                      <a:extLst>
                        <a:ext uri="{9D8B030D-6E8A-4147-A177-3AD203B41FA5}">
                          <a16:colId xmlns:a16="http://schemas.microsoft.com/office/drawing/2014/main" val="4185316265"/>
                        </a:ext>
                      </a:extLst>
                    </a:gridCol>
                    <a:gridCol w="568579">
                      <a:extLst>
                        <a:ext uri="{9D8B030D-6E8A-4147-A177-3AD203B41FA5}">
                          <a16:colId xmlns:a16="http://schemas.microsoft.com/office/drawing/2014/main" val="382762147"/>
                        </a:ext>
                      </a:extLst>
                    </a:gridCol>
                    <a:gridCol w="468630">
                      <a:extLst>
                        <a:ext uri="{9D8B030D-6E8A-4147-A177-3AD203B41FA5}">
                          <a16:colId xmlns:a16="http://schemas.microsoft.com/office/drawing/2014/main" val="2046498707"/>
                        </a:ext>
                      </a:extLst>
                    </a:gridCol>
                    <a:gridCol w="6024098">
                      <a:extLst>
                        <a:ext uri="{9D8B030D-6E8A-4147-A177-3AD203B41FA5}">
                          <a16:colId xmlns:a16="http://schemas.microsoft.com/office/drawing/2014/main" val="703113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indent="450000"/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8197" r="-114623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ru-RU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бинарный вектор-столбец,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881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108197" r="-114623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единичный вектор,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08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208197" r="-11462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сильно разряженная бинарная матрица,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0770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269" t="-308197" r="-11462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—</a:t>
                          </a:r>
                          <a:endParaRPr lang="ru-RU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3670" t="-30819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1824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767506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5687</TotalTime>
  <Words>2925</Words>
  <Application>Microsoft Office PowerPoint</Application>
  <PresentationFormat>Широкоэкранный</PresentationFormat>
  <Paragraphs>799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Легкий дым</vt:lpstr>
      <vt:lpstr>Презентация PowerPoint</vt:lpstr>
      <vt:lpstr>Актуальность</vt:lpstr>
      <vt:lpstr>Актуальность</vt:lpstr>
      <vt:lpstr>Содержательная постановка задачи</vt:lpstr>
      <vt:lpstr>Содержательная постановка задачи</vt:lpstr>
      <vt:lpstr>Математическая постановка задачи</vt:lpstr>
      <vt:lpstr>Математическая постановка задачи</vt:lpstr>
      <vt:lpstr>Базовые положения разработанного подхода</vt:lpstr>
      <vt:lpstr>Базовые положения разработанного подхода</vt:lpstr>
      <vt:lpstr>Базовые положения разработанного подхода</vt:lpstr>
      <vt:lpstr>Свойства системы уравнений</vt:lpstr>
      <vt:lpstr>Этап 1 Цель: вычислить значение в соседних закрытых клетках</vt:lpstr>
      <vt:lpstr>Этап 2 Цель: </vt:lpstr>
      <vt:lpstr>Метод 3 Разность уравнений с учётом общего количества мин</vt:lpstr>
      <vt:lpstr>Метод 4 Проверка гипотез</vt:lpstr>
      <vt:lpstr>Характеристики используемых методов</vt:lpstr>
      <vt:lpstr>Общий метод</vt:lpstr>
      <vt:lpstr>Очерёдность применения методов</vt:lpstr>
      <vt:lpstr>Сбор и применение схем</vt:lpstr>
      <vt:lpstr>Сбор и применение схем</vt:lpstr>
      <vt:lpstr>Презентация PowerPoint</vt:lpstr>
      <vt:lpstr>Результаты</vt:lpstr>
      <vt:lpstr>Результаты</vt:lpstr>
      <vt:lpstr>Выводы</vt:lpstr>
      <vt:lpstr>Спасибо за внимание!</vt:lpstr>
      <vt:lpstr>Используемые средства разработки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Новицкий Дмитрий Александрович</dc:creator>
  <cp:lastModifiedBy>Новицкий Дмитрий Александрович</cp:lastModifiedBy>
  <cp:revision>285</cp:revision>
  <dcterms:created xsi:type="dcterms:W3CDTF">2022-05-01T18:29:55Z</dcterms:created>
  <dcterms:modified xsi:type="dcterms:W3CDTF">2022-06-02T19:34:38Z</dcterms:modified>
</cp:coreProperties>
</file>