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0"/>
  </p:notesMasterIdLst>
  <p:sldIdLst>
    <p:sldId id="282" r:id="rId2"/>
    <p:sldId id="260" r:id="rId3"/>
    <p:sldId id="292" r:id="rId4"/>
    <p:sldId id="261" r:id="rId5"/>
    <p:sldId id="262" r:id="rId6"/>
    <p:sldId id="291" r:id="rId7"/>
    <p:sldId id="289" r:id="rId8"/>
    <p:sldId id="263" r:id="rId9"/>
    <p:sldId id="283" r:id="rId10"/>
    <p:sldId id="268" r:id="rId11"/>
    <p:sldId id="269" r:id="rId12"/>
    <p:sldId id="265" r:id="rId13"/>
    <p:sldId id="266" r:id="rId14"/>
    <p:sldId id="270" r:id="rId15"/>
    <p:sldId id="271" r:id="rId16"/>
    <p:sldId id="295" r:id="rId17"/>
    <p:sldId id="296" r:id="rId18"/>
    <p:sldId id="281" r:id="rId19"/>
    <p:sldId id="300" r:id="rId20"/>
    <p:sldId id="298" r:id="rId21"/>
    <p:sldId id="299" r:id="rId22"/>
    <p:sldId id="275" r:id="rId23"/>
    <p:sldId id="287" r:id="rId24"/>
    <p:sldId id="276" r:id="rId25"/>
    <p:sldId id="274" r:id="rId26"/>
    <p:sldId id="284" r:id="rId27"/>
    <p:sldId id="277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66CCFF"/>
    <a:srgbClr val="3399FF"/>
    <a:srgbClr val="0000CC"/>
    <a:srgbClr val="6699FF"/>
    <a:srgbClr val="F5CBA0"/>
    <a:srgbClr val="9106C2"/>
    <a:srgbClr val="F0A6E5"/>
    <a:srgbClr val="C75FFB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03.06.2022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03.06.2022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03.06.2022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405" y="0"/>
            <a:ext cx="2244595" cy="939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8207" cy="1569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69" y="2466625"/>
            <a:ext cx="1055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программное обеспечение для решения каузально-логических игр с использованием технологий самообучения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09103" y="5024233"/>
            <a:ext cx="7513637" cy="115109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Учащийся: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Новицкий Д.А.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Группа:       МПИ-20-4-2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доц., к.т.н. </a:t>
            </a:r>
            <a:r>
              <a:rPr kumimoji="0" lang="ru-RU" alt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Кожаринов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А.С.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175" y="124460"/>
            <a:ext cx="843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МИСиС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5ED6-4D66-563B-A300-C7692DE5F021}"/>
              </a:ext>
            </a:extLst>
          </p:cNvPr>
          <p:cNvSpPr txBox="1"/>
          <p:nvPr/>
        </p:nvSpPr>
        <p:spPr>
          <a:xfrm>
            <a:off x="3456944" y="1912628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C6F2-F456-1905-2929-4C37A0908ECB}"/>
              </a:ext>
            </a:extLst>
          </p:cNvPr>
          <p:cNvSpPr txBox="1"/>
          <p:nvPr/>
        </p:nvSpPr>
        <p:spPr>
          <a:xfrm>
            <a:off x="3068825" y="4036285"/>
            <a:ext cx="60543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ru-RU"/>
            </a:defPPr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09.04.03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6346806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81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положения разработанного подхода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 для вычисления общего количества мин на поле: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  <a:blipFill>
                <a:blip r:embed="rId2"/>
                <a:stretch>
                  <a:fillRect l="-391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14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  <a:blipFill>
                <a:blip r:embed="rId2"/>
                <a:stretch>
                  <a:fillRect l="-739" t="-458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70"/>
            <a:ext cx="10138669" cy="82550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415" y="1404194"/>
                <a:ext cx="6796585" cy="44569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sz="2200" b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Цель: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вычислить значение в соседних закрытых клетках.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2)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верно следующее уравнение: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числу в клетке с координатами (2, 2)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415" y="1404194"/>
                <a:ext cx="6796585" cy="4456929"/>
              </a:xfrm>
              <a:blipFill>
                <a:blip r:embed="rId2"/>
                <a:stretch>
                  <a:fillRect l="-1076" r="-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9390E51-3229-BE5C-2C9F-48E4A513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55861"/>
              </p:ext>
            </p:extLst>
          </p:nvPr>
        </p:nvGraphicFramePr>
        <p:xfrm>
          <a:off x="156148" y="198578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7B50E7-1DD9-C517-D74E-F78C11542213}"/>
              </a:ext>
            </a:extLst>
          </p:cNvPr>
          <p:cNvSpPr/>
          <p:nvPr/>
        </p:nvSpPr>
        <p:spPr>
          <a:xfrm>
            <a:off x="786148" y="3245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3566D3-F488-2DED-420C-1F5398FC2BA3}"/>
              </a:ext>
            </a:extLst>
          </p:cNvPr>
          <p:cNvSpPr/>
          <p:nvPr/>
        </p:nvSpPr>
        <p:spPr>
          <a:xfrm>
            <a:off x="786148" y="3875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3FE4C9-9342-E0DE-0DB1-11307A6FB0F2}"/>
              </a:ext>
            </a:extLst>
          </p:cNvPr>
          <p:cNvSpPr/>
          <p:nvPr/>
        </p:nvSpPr>
        <p:spPr>
          <a:xfrm>
            <a:off x="1416148" y="3875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962798"/>
                  </p:ext>
                </p:extLst>
              </p:nvPr>
            </p:nvGraphicFramePr>
            <p:xfrm>
              <a:off x="2962094" y="1404194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962798"/>
                  </p:ext>
                </p:extLst>
              </p:nvPr>
            </p:nvGraphicFramePr>
            <p:xfrm>
              <a:off x="2962094" y="1404194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" t="-806" r="-3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41" t="-806" r="-2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06" r="-1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2857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0156" y="5663542"/>
                <a:ext cx="8412442" cy="8255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находится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отсутствует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156" y="5663542"/>
                <a:ext cx="8412442" cy="825508"/>
              </a:xfrm>
              <a:prstGeom prst="rect">
                <a:avLst/>
              </a:prstGeom>
              <a:blipFill>
                <a:blip r:embed="rId4"/>
                <a:stretch>
                  <a:fillRect l="-580" t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8652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3544" y="1170544"/>
                <a:ext cx="5838456" cy="54313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sz="2200" b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Цель: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поиск двух открытых клеток с одинаковыми соседними закрытыми клетками.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3) и с координатами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 3)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второе уравнение из первого: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процедуру 1.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(3, 3) и (2,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44" y="1170544"/>
                <a:ext cx="5838456" cy="5431305"/>
              </a:xfrm>
              <a:prstGeom prst="rect">
                <a:avLst/>
              </a:prstGeom>
              <a:blipFill>
                <a:blip r:embed="rId2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8377324"/>
                  </p:ext>
                </p:extLst>
              </p:nvPr>
            </p:nvGraphicFramePr>
            <p:xfrm>
              <a:off x="3831517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8377324"/>
                  </p:ext>
                </p:extLst>
              </p:nvPr>
            </p:nvGraphicFramePr>
            <p:xfrm>
              <a:off x="3831517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3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2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41" t="-806" r="-10918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1905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1DA3590D-2C2C-5474-864F-95F50D6FA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90302"/>
              </p:ext>
            </p:extLst>
          </p:nvPr>
        </p:nvGraphicFramePr>
        <p:xfrm>
          <a:off x="-49046" y="2151116"/>
          <a:ext cx="378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7304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7D9130-7B7C-4629-84DA-758EF6CD59D2}"/>
              </a:ext>
            </a:extLst>
          </p:cNvPr>
          <p:cNvSpPr/>
          <p:nvPr/>
        </p:nvSpPr>
        <p:spPr>
          <a:xfrm>
            <a:off x="58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C9E4F67-0C80-DC9E-983E-9DBD2826217C}"/>
              </a:ext>
            </a:extLst>
          </p:cNvPr>
          <p:cNvSpPr/>
          <p:nvPr/>
        </p:nvSpPr>
        <p:spPr>
          <a:xfrm>
            <a:off x="121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B1D1D4-2CCA-2217-F44C-41B96BF6C9E8}"/>
              </a:ext>
            </a:extLst>
          </p:cNvPr>
          <p:cNvSpPr/>
          <p:nvPr/>
        </p:nvSpPr>
        <p:spPr>
          <a:xfrm>
            <a:off x="310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863AA2C-55BE-433B-7F79-7FF909744CBB}"/>
              </a:ext>
            </a:extLst>
          </p:cNvPr>
          <p:cNvSpPr/>
          <p:nvPr/>
        </p:nvSpPr>
        <p:spPr>
          <a:xfrm>
            <a:off x="247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6E553D-71FC-84E4-6396-1E356666CBAF}"/>
              </a:ext>
            </a:extLst>
          </p:cNvPr>
          <p:cNvSpPr/>
          <p:nvPr/>
        </p:nvSpPr>
        <p:spPr>
          <a:xfrm>
            <a:off x="58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ED57447-E265-BEAF-6E27-94C30FBE611A}"/>
              </a:ext>
            </a:extLst>
          </p:cNvPr>
          <p:cNvSpPr/>
          <p:nvPr/>
        </p:nvSpPr>
        <p:spPr>
          <a:xfrm>
            <a:off x="121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69BA052-6FD9-21CF-3A48-BDA6BC170A81}"/>
              </a:ext>
            </a:extLst>
          </p:cNvPr>
          <p:cNvSpPr/>
          <p:nvPr/>
        </p:nvSpPr>
        <p:spPr>
          <a:xfrm>
            <a:off x="310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4AAF803-6989-6D0D-FA23-E6EEC83DE91D}"/>
              </a:ext>
            </a:extLst>
          </p:cNvPr>
          <p:cNvSpPr/>
          <p:nvPr/>
        </p:nvSpPr>
        <p:spPr>
          <a:xfrm>
            <a:off x="184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AA92FF0-2362-B3B9-8F96-2B4AC1428A00}"/>
              </a:ext>
            </a:extLst>
          </p:cNvPr>
          <p:cNvSpPr/>
          <p:nvPr/>
        </p:nvSpPr>
        <p:spPr>
          <a:xfrm>
            <a:off x="247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75663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4449" y="1116588"/>
                <a:ext cx="6607551" cy="5741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sz="2200" b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Цель: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вычисление клеток без мин, используя информацию об общем количестве мин на поле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3) и для всех закрытых клеток поля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первое уравнение из второго: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процедуру 1.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общего количества мин на поле и значения в клетке с координатами (3,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49" y="1116588"/>
                <a:ext cx="6607551" cy="5741411"/>
              </a:xfrm>
              <a:prstGeom prst="rect">
                <a:avLst/>
              </a:prstGeom>
              <a:blipFill>
                <a:blip r:embed="rId2"/>
                <a:stretch>
                  <a:fillRect l="-1107" r="-1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862262" y="4969611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40EE8C9-775C-0321-E942-BBA2DCAF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24997"/>
              </p:ext>
            </p:extLst>
          </p:nvPr>
        </p:nvGraphicFramePr>
        <p:xfrm>
          <a:off x="-99648" y="237371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A03B572-FB28-B29E-AB6E-5FE9D7CB7750}"/>
              </a:ext>
            </a:extLst>
          </p:cNvPr>
          <p:cNvSpPr/>
          <p:nvPr/>
        </p:nvSpPr>
        <p:spPr>
          <a:xfrm>
            <a:off x="53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C6FD879-9E39-7F53-D4D3-75D0B89AF2A8}"/>
              </a:ext>
            </a:extLst>
          </p:cNvPr>
          <p:cNvSpPr/>
          <p:nvPr/>
        </p:nvSpPr>
        <p:spPr>
          <a:xfrm>
            <a:off x="53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C2E2669-BD2F-2423-225C-D8360FFFF8D6}"/>
              </a:ext>
            </a:extLst>
          </p:cNvPr>
          <p:cNvSpPr/>
          <p:nvPr/>
        </p:nvSpPr>
        <p:spPr>
          <a:xfrm>
            <a:off x="116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8A311C1-30D5-FAC9-361C-5FC545B9CD0A}"/>
              </a:ext>
            </a:extLst>
          </p:cNvPr>
          <p:cNvSpPr/>
          <p:nvPr/>
        </p:nvSpPr>
        <p:spPr>
          <a:xfrm>
            <a:off x="53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3C2B65-D1ED-F1AD-1B1C-5044D9022759}"/>
              </a:ext>
            </a:extLst>
          </p:cNvPr>
          <p:cNvSpPr/>
          <p:nvPr/>
        </p:nvSpPr>
        <p:spPr>
          <a:xfrm>
            <a:off x="116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43702DA-9F97-7D4A-E840-8ACACDB02CBC}"/>
              </a:ext>
            </a:extLst>
          </p:cNvPr>
          <p:cNvSpPr/>
          <p:nvPr/>
        </p:nvSpPr>
        <p:spPr>
          <a:xfrm>
            <a:off x="116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9D394E1-205F-833C-C9C4-577004C02018}"/>
              </a:ext>
            </a:extLst>
          </p:cNvPr>
          <p:cNvSpPr/>
          <p:nvPr/>
        </p:nvSpPr>
        <p:spPr>
          <a:xfrm>
            <a:off x="179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93FCBDC-E737-9A24-BE84-245FA9BA55F6}"/>
              </a:ext>
            </a:extLst>
          </p:cNvPr>
          <p:cNvSpPr/>
          <p:nvPr/>
        </p:nvSpPr>
        <p:spPr>
          <a:xfrm>
            <a:off x="242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" t="-806" r="-3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41" t="-806" r="-2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06" r="-1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2857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79519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3698" y="1152908"/>
                <a:ext cx="8098302" cy="570509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sz="2200" b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Цель: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выдвижение предположений и их проверка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2) и с координатами (2, 1)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(3, 3) находится мина, то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 уравнение 1 записывается в следующем виде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+1=1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процедуру 1.</a:t>
                </a: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(2, 2) и (2, 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Однако, исходя из второго исходного уравнения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3698" y="1152908"/>
                <a:ext cx="8098302" cy="5705092"/>
              </a:xfrm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2CDAE4B0-D35F-C4E9-924C-447ED2C17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0069"/>
              </p:ext>
            </p:extLst>
          </p:nvPr>
        </p:nvGraphicFramePr>
        <p:xfrm>
          <a:off x="164183" y="1152907"/>
          <a:ext cx="378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9C41713-A0C1-B600-72D7-4BD79B0078C2}"/>
              </a:ext>
            </a:extLst>
          </p:cNvPr>
          <p:cNvSpPr/>
          <p:nvPr/>
        </p:nvSpPr>
        <p:spPr>
          <a:xfrm>
            <a:off x="79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F74B30-1367-BD32-93FD-7A29EEDBEF31}"/>
              </a:ext>
            </a:extLst>
          </p:cNvPr>
          <p:cNvSpPr/>
          <p:nvPr/>
        </p:nvSpPr>
        <p:spPr>
          <a:xfrm>
            <a:off x="142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9D558D-8103-20A2-8B88-9FFCA7EEF3B8}"/>
              </a:ext>
            </a:extLst>
          </p:cNvPr>
          <p:cNvSpPr/>
          <p:nvPr/>
        </p:nvSpPr>
        <p:spPr>
          <a:xfrm>
            <a:off x="331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2EC5F88-4872-FB80-00BF-F39B80C2DFFC}"/>
              </a:ext>
            </a:extLst>
          </p:cNvPr>
          <p:cNvSpPr/>
          <p:nvPr/>
        </p:nvSpPr>
        <p:spPr>
          <a:xfrm>
            <a:off x="205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FA8CD18-5ECF-13CE-780E-567083C7AB8F}"/>
              </a:ext>
            </a:extLst>
          </p:cNvPr>
          <p:cNvSpPr/>
          <p:nvPr/>
        </p:nvSpPr>
        <p:spPr>
          <a:xfrm>
            <a:off x="268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210204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108081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571" t="-806" r="-1905" b="-207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B50C05-08EE-7B0A-9446-11E8056B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182" y="3034950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98F9A-AD14-DD6C-92E4-E8146333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8584"/>
            <a:ext cx="8911687" cy="97839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этапов для процедур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1F5C2-2AC3-2E38-D0DC-061EDAF9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21" y="2195825"/>
            <a:ext cx="8360018" cy="3371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один этап применения процедуры как: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процедуры 1 ко всем открытым на текущий момент клеткам поля;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процедуры 2 ко всем парам открытых клеток;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процедуры 3 ко всем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комбинациям открытых клеток;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процедуры 4 ко всем закрытым клеткам.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ED8366-A50F-ED92-3A46-D0B02C37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5A9A833-E498-7C46-92CE-A2E3EEA6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15338"/>
              </p:ext>
            </p:extLst>
          </p:nvPr>
        </p:nvGraphicFramePr>
        <p:xfrm>
          <a:off x="9140188" y="115290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0C01C0-0C4E-9E4F-FE89-23222BB752D4}"/>
              </a:ext>
            </a:extLst>
          </p:cNvPr>
          <p:cNvSpPr/>
          <p:nvPr/>
        </p:nvSpPr>
        <p:spPr>
          <a:xfrm>
            <a:off x="9770188" y="241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EBD45-7004-73C3-CAAB-DA15CC2E4BDB}"/>
              </a:ext>
            </a:extLst>
          </p:cNvPr>
          <p:cNvSpPr/>
          <p:nvPr/>
        </p:nvSpPr>
        <p:spPr>
          <a:xfrm>
            <a:off x="9770188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7E6A78-4D32-BE74-1F7B-232C3FE193DE}"/>
              </a:ext>
            </a:extLst>
          </p:cNvPr>
          <p:cNvSpPr/>
          <p:nvPr/>
        </p:nvSpPr>
        <p:spPr>
          <a:xfrm>
            <a:off x="10400188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495F8F8-1DA2-A58B-16DD-8B7631589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66989"/>
              </p:ext>
            </p:extLst>
          </p:nvPr>
        </p:nvGraphicFramePr>
        <p:xfrm>
          <a:off x="9140188" y="3693401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E9F5DFC-8257-6FD7-9B75-79F8B61DEB0A}"/>
              </a:ext>
            </a:extLst>
          </p:cNvPr>
          <p:cNvSpPr/>
          <p:nvPr/>
        </p:nvSpPr>
        <p:spPr>
          <a:xfrm>
            <a:off x="9770188" y="4953401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2A4FED9-5206-E935-BB92-C65948A768B2}"/>
              </a:ext>
            </a:extLst>
          </p:cNvPr>
          <p:cNvSpPr/>
          <p:nvPr/>
        </p:nvSpPr>
        <p:spPr>
          <a:xfrm>
            <a:off x="9770188" y="5583401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F77AD-FD10-005A-11B7-10643773A2D8}"/>
              </a:ext>
            </a:extLst>
          </p:cNvPr>
          <p:cNvSpPr/>
          <p:nvPr/>
        </p:nvSpPr>
        <p:spPr>
          <a:xfrm>
            <a:off x="10400188" y="5583401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2922B5-65C4-1E85-8DD4-C59360978402}"/>
              </a:ext>
            </a:extLst>
          </p:cNvPr>
          <p:cNvSpPr/>
          <p:nvPr/>
        </p:nvSpPr>
        <p:spPr>
          <a:xfrm>
            <a:off x="9770188" y="434425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7911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78253-2850-FF4F-1F07-95A2A80F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60647"/>
            <a:ext cx="8911687" cy="70654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процедур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B5686-D295-1821-0A6F-ECE8616B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657" y="5117980"/>
            <a:ext cx="5694681" cy="1573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останова: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Найдено решение поля или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всех процедур отрицательные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B34B4D-D2DA-85A6-DF4A-C6476F5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7745" y="784625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A1679C-5BAE-FE2D-D0A6-9B864C850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48" y="1149750"/>
            <a:ext cx="3885901" cy="39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9147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8" y="369090"/>
            <a:ext cx="10450244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Очерёдность применения процедур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каждой процедуры вычисляем среднее время одного цикла: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  <a:blipFill>
                <a:blip r:embed="rId2"/>
                <a:stretch>
                  <a:fillRect l="-854" t="-2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748912"/>
                  </p:ext>
                </p:extLst>
              </p:nvPr>
            </p:nvGraphicFramePr>
            <p:xfrm>
              <a:off x="1711482" y="3122603"/>
              <a:ext cx="917405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03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59943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5321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7011944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попыток применения процедуры,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попыток применения процедуры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неудачной попытки процедуры,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удачной попытки процедуры.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748912"/>
                  </p:ext>
                </p:extLst>
              </p:nvPr>
            </p:nvGraphicFramePr>
            <p:xfrm>
              <a:off x="1711482" y="3122603"/>
              <a:ext cx="917405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03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59943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5321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7011944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04" t="-10000" r="-1345652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попыток применения процедуры,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04" t="-108451" r="-1345652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попыток применения процедуры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04" t="-211429" r="-1345652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неудачной попытки процедуры,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04" t="-311429" r="-1345652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удачной попытки процедуры.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E68C2B-ED27-DD5A-FD43-79DECF9F2ADD}"/>
              </a:ext>
            </a:extLst>
          </p:cNvPr>
          <p:cNvSpPr txBox="1"/>
          <p:nvPr/>
        </p:nvSpPr>
        <p:spPr>
          <a:xfrm>
            <a:off x="1711481" y="4980390"/>
            <a:ext cx="9528604" cy="8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очерёдность применения процедур, исходя из их сортировки по увеличению среднего времени одного цикла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28398-15F0-F650-E229-620AF9ED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43" y="326114"/>
            <a:ext cx="8911687" cy="82679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877AE-02C9-EDF1-6C73-1CE54C96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641" y="2364544"/>
            <a:ext cx="9593289" cy="2207456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процедур позволяет находить решения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«запоминать» решения для их дальнейшего применения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будем использовать схемы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схем позволит находить решения без применения процедур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8116A-A47F-BFD6-E7CA-15829847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3282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446239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317" y="1552574"/>
            <a:ext cx="5270695" cy="4979739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жизни существует множество задач, выполнение которых можно разбить на этапы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– поступление в университет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этапе необходимо принимать решение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этапе появляется новая информация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принятии решения существуют риски нежелательных последствий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потребность в принятии решений с минимальными рисками</a:t>
            </a:r>
          </a:p>
          <a:p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8B0EA-C479-2210-208A-518BD42C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" y="1552574"/>
            <a:ext cx="6602436" cy="47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141B8-5D25-608B-D76F-EFBC199D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98024ED-224A-9851-F5C7-34A6B7C4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33" y="231416"/>
            <a:ext cx="9529922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блок-схема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C99FEB-B689-6563-4741-9ABA86EFF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25" y="1152907"/>
            <a:ext cx="3418149" cy="55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1053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141B8-5D25-608B-D76F-EFBC199D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58BCEB5-4431-585A-A98F-BD244FB9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33" y="231416"/>
            <a:ext cx="10450244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поиска решения (обучения)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30C32F-E40A-DAD8-91B5-F7EDA975E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10" y="970344"/>
            <a:ext cx="4634180" cy="58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2829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0821085"/>
                  </p:ext>
                </p:extLst>
              </p:nvPr>
            </p:nvGraphicFramePr>
            <p:xfrm>
              <a:off x="173812" y="1483820"/>
              <a:ext cx="5922188" cy="21319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610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29610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39420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процедуры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с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447849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Процедура 1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8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ru-RU" sz="18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8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447849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Процедура 2</a:t>
                          </a: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8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43615</m:t>
                                </m:r>
                                <m:r>
                                  <a:rPr lang="ru-RU" sz="18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8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39420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Процедура 3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sz="18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ru-RU" sz="1800" b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8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5321</m:t>
                              </m:r>
                            </m:oMath>
                          </a14:m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447849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Процедура 4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8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787191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0821085"/>
                  </p:ext>
                </p:extLst>
              </p:nvPr>
            </p:nvGraphicFramePr>
            <p:xfrm>
              <a:off x="173812" y="1483820"/>
              <a:ext cx="5922188" cy="21319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610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29610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39420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процедуры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6" t="-1538" r="-617" b="-4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447849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Процедура 1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6" t="-89189" r="-617" b="-298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447849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Процедура 2</a:t>
                          </a: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6" t="-191781" r="-617" b="-2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39420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Процедура 3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6" t="-327692" r="-617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447849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Процедура 4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06" t="-375676" r="-617" b="-1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Объект 2">
            <a:extLst>
              <a:ext uri="{FF2B5EF4-FFF2-40B4-BE49-F238E27FC236}">
                <a16:creationId xmlns:a16="http://schemas.microsoft.com/office/drawing/2014/main" id="{8D4C769D-17EC-5A8C-C967-8B5FA25C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813" y="1538651"/>
            <a:ext cx="5922188" cy="1890349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решения осуществлялся тремя способами: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с применением объединения процедур;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применением объединения процедур и применением схем;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с применением схем.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F2D5D2-82E9-6327-11FD-F2A66A91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1" y="3948931"/>
            <a:ext cx="5922188" cy="29090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5E8FD6-50FC-874D-1A48-89DEDBE0E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12" y="3929083"/>
            <a:ext cx="5922189" cy="29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641" y="1583111"/>
            <a:ext cx="3656359" cy="347308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решённых полей –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95,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полей с уровнем сложности «Новобранец» достаточно процедуры 1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решения полей с уровнем сложности «Новичок» доминирует процедура 1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решения полей с уровнем сложности «Ветеран» доминирует процедура 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183D9DE-1BB2-E2BA-A7A4-ECB0446A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15360"/>
              </p:ext>
            </p:extLst>
          </p:nvPr>
        </p:nvGraphicFramePr>
        <p:xfrm>
          <a:off x="184530" y="5486398"/>
          <a:ext cx="10561553" cy="128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141">
                  <a:extLst>
                    <a:ext uri="{9D8B030D-6E8A-4147-A177-3AD203B41FA5}">
                      <a16:colId xmlns:a16="http://schemas.microsoft.com/office/drawing/2014/main" val="3209906237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1257278008"/>
                    </a:ext>
                  </a:extLst>
                </a:gridCol>
                <a:gridCol w="2827606">
                  <a:extLst>
                    <a:ext uri="{9D8B030D-6E8A-4147-A177-3AD203B41FA5}">
                      <a16:colId xmlns:a16="http://schemas.microsoft.com/office/drawing/2014/main" val="1418702207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255037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сложности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не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9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Новобранец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0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Любитель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3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6841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F727A3-4856-7095-3C3F-3A050D67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0" y="1290199"/>
            <a:ext cx="8351286" cy="41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95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42" y="1835511"/>
            <a:ext cx="9487513" cy="46048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 актуальность рассматриваемой задачи;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процедуры для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самообучающийся элемент, основанный на сборе и применении схем;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программа, реализующая алгоритмы поиска решения;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результаты работы и проведён их анализ;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публикация в сборнике тезисов «77-е Дни науки НИТУ МИСиС».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E1428-6278-B43F-1FB0-BAA2865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41" y="329899"/>
            <a:ext cx="8911687" cy="6404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7F866-B28F-B2EF-E949-420E286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BDFA0D2-A5DF-00F1-9C84-79D555A5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683" y="1614697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ACF8-F23B-5292-D62C-C437D395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51" y="1607090"/>
            <a:ext cx="2553469" cy="2553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4FD3E-A605-6218-8CA9-5B74691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81" y="4569647"/>
            <a:ext cx="9064813" cy="16642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046F6-F2E9-ABD0-8484-CA8B5C3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026" y="1607090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86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87140"/>
            <a:ext cx="10450244" cy="8323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12" y="1306371"/>
                <a:ext cx="7632803" cy="24987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Необходимо «запоминать»: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Координаты фокусных (зелёных открытых)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в фокусных клетках (0, 1,…, 8)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Статусы соседних с фокусными клетками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Координаты целевых (оранжевых закрытых)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в целевых клетках (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NM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есть мина, нет мины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2" y="1306371"/>
                <a:ext cx="7632803" cy="2498752"/>
              </a:xfrm>
              <a:blipFill>
                <a:blip r:embed="rId2"/>
                <a:stretch>
                  <a:fillRect l="-799" t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48F1FDC-27E5-EC57-5044-C60F383B8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23347"/>
              </p:ext>
            </p:extLst>
          </p:nvPr>
        </p:nvGraphicFramePr>
        <p:xfrm>
          <a:off x="1330872" y="471790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5C72DF-24AD-FFD4-6D44-FA4A9B2980BE}"/>
              </a:ext>
            </a:extLst>
          </p:cNvPr>
          <p:cNvSpPr/>
          <p:nvPr/>
        </p:nvSpPr>
        <p:spPr>
          <a:xfrm>
            <a:off x="1330873" y="535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22B303-5B16-B8D1-E7C7-15289C4EFB28}"/>
              </a:ext>
            </a:extLst>
          </p:cNvPr>
          <p:cNvSpPr/>
          <p:nvPr/>
        </p:nvSpPr>
        <p:spPr>
          <a:xfrm>
            <a:off x="1330873" y="598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1AEB42-87FD-B6EA-4A03-603F99C84D04}"/>
              </a:ext>
            </a:extLst>
          </p:cNvPr>
          <p:cNvSpPr/>
          <p:nvPr/>
        </p:nvSpPr>
        <p:spPr>
          <a:xfrm>
            <a:off x="1960873" y="598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B52F089C-893A-CE27-0BD4-AF7D429A3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701779"/>
              </p:ext>
            </p:extLst>
          </p:nvPr>
        </p:nvGraphicFramePr>
        <p:xfrm>
          <a:off x="4206000" y="4723054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8FD106A-B9B1-965B-1693-8558BBAB4874}"/>
              </a:ext>
            </a:extLst>
          </p:cNvPr>
          <p:cNvCxnSpPr/>
          <p:nvPr/>
        </p:nvCxnSpPr>
        <p:spPr>
          <a:xfrm>
            <a:off x="3332170" y="5654953"/>
            <a:ext cx="707923" cy="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бъект 2">
            <a:extLst>
              <a:ext uri="{FF2B5EF4-FFF2-40B4-BE49-F238E27FC236}">
                <a16:creationId xmlns:a16="http://schemas.microsoft.com/office/drawing/2014/main" id="{CEF3C4E5-9CE4-600A-355C-D878013220E8}"/>
              </a:ext>
            </a:extLst>
          </p:cNvPr>
          <p:cNvSpPr txBox="1">
            <a:spLocks/>
          </p:cNvSpPr>
          <p:nvPr/>
        </p:nvSpPr>
        <p:spPr>
          <a:xfrm>
            <a:off x="1285932" y="3746533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1</a:t>
            </a:r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BDFC92B3-A5D6-2674-E01F-CFDE5D177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99004"/>
              </p:ext>
            </p:extLst>
          </p:nvPr>
        </p:nvGraphicFramePr>
        <p:xfrm>
          <a:off x="8563888" y="1519380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AC7CA46-F923-2020-F69B-73BC71275002}"/>
              </a:ext>
            </a:extLst>
          </p:cNvPr>
          <p:cNvSpPr/>
          <p:nvPr/>
        </p:nvSpPr>
        <p:spPr>
          <a:xfrm>
            <a:off x="8563888" y="213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0E4A1A6-6FF8-F1AC-7016-81542BE23341}"/>
              </a:ext>
            </a:extLst>
          </p:cNvPr>
          <p:cNvSpPr/>
          <p:nvPr/>
        </p:nvSpPr>
        <p:spPr>
          <a:xfrm>
            <a:off x="856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DC6EA53-B340-BDB8-653F-D554DE064B23}"/>
              </a:ext>
            </a:extLst>
          </p:cNvPr>
          <p:cNvSpPr/>
          <p:nvPr/>
        </p:nvSpPr>
        <p:spPr>
          <a:xfrm>
            <a:off x="919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04D317B-5BEF-C9A8-79DD-12DEF322DAF6}"/>
              </a:ext>
            </a:extLst>
          </p:cNvPr>
          <p:cNvSpPr/>
          <p:nvPr/>
        </p:nvSpPr>
        <p:spPr>
          <a:xfrm>
            <a:off x="8563888" y="151938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BB9D800-8FE5-CA50-F933-2E6C8D4859B8}"/>
              </a:ext>
            </a:extLst>
          </p:cNvPr>
          <p:cNvSpPr/>
          <p:nvPr/>
        </p:nvSpPr>
        <p:spPr>
          <a:xfrm>
            <a:off x="9193888" y="213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4542260-4057-9E6C-A699-0C58F37AD5E7}"/>
              </a:ext>
            </a:extLst>
          </p:cNvPr>
          <p:cNvSpPr/>
          <p:nvPr/>
        </p:nvSpPr>
        <p:spPr>
          <a:xfrm>
            <a:off x="9193888" y="151938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F6A0C0A-486D-1502-83BE-B762360F50DE}"/>
              </a:ext>
            </a:extLst>
          </p:cNvPr>
          <p:cNvSpPr/>
          <p:nvPr/>
        </p:nvSpPr>
        <p:spPr>
          <a:xfrm>
            <a:off x="982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04B7EEB5-60C4-6C85-BE22-C3AE72BD90A2}"/>
              </a:ext>
            </a:extLst>
          </p:cNvPr>
          <p:cNvSpPr/>
          <p:nvPr/>
        </p:nvSpPr>
        <p:spPr>
          <a:xfrm>
            <a:off x="1045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8" name="Таблица 5">
            <a:extLst>
              <a:ext uri="{FF2B5EF4-FFF2-40B4-BE49-F238E27FC236}">
                <a16:creationId xmlns:a16="http://schemas.microsoft.com/office/drawing/2014/main" id="{19F94810-9A8B-0D63-89D6-1CBCB1EBA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00607"/>
              </p:ext>
            </p:extLst>
          </p:nvPr>
        </p:nvGraphicFramePr>
        <p:xfrm>
          <a:off x="8541245" y="4661424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681048468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49" name="Объект 2">
            <a:extLst>
              <a:ext uri="{FF2B5EF4-FFF2-40B4-BE49-F238E27FC236}">
                <a16:creationId xmlns:a16="http://schemas.microsoft.com/office/drawing/2014/main" id="{ABF8323C-9A66-9D5C-9A8E-BC70C0D660B9}"/>
              </a:ext>
            </a:extLst>
          </p:cNvPr>
          <p:cNvSpPr txBox="1">
            <a:spLocks/>
          </p:cNvSpPr>
          <p:nvPr/>
        </p:nvSpPr>
        <p:spPr>
          <a:xfrm>
            <a:off x="8912709" y="3484728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4E7125B-295B-23D2-F358-DBB3757C51DD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9840799" y="3995855"/>
            <a:ext cx="0" cy="477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бъект 2">
            <a:extLst>
              <a:ext uri="{FF2B5EF4-FFF2-40B4-BE49-F238E27FC236}">
                <a16:creationId xmlns:a16="http://schemas.microsoft.com/office/drawing/2014/main" id="{9E54864A-636C-677F-B581-FB2AE08353BA}"/>
              </a:ext>
            </a:extLst>
          </p:cNvPr>
          <p:cNvSpPr txBox="1">
            <a:spLocks/>
          </p:cNvSpPr>
          <p:nvPr/>
        </p:nvSpPr>
        <p:spPr>
          <a:xfrm>
            <a:off x="7455776" y="873122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3</a:t>
            </a:r>
          </a:p>
        </p:txBody>
      </p:sp>
      <p:graphicFrame>
        <p:nvGraphicFramePr>
          <p:cNvPr id="53" name="Таблица 52">
            <a:extLst>
              <a:ext uri="{FF2B5EF4-FFF2-40B4-BE49-F238E27FC236}">
                <a16:creationId xmlns:a16="http://schemas.microsoft.com/office/drawing/2014/main" id="{7DE9F1AA-2AD1-2DD9-144B-ED4327C06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51366"/>
              </p:ext>
            </p:extLst>
          </p:nvPr>
        </p:nvGraphicFramePr>
        <p:xfrm>
          <a:off x="971102" y="4288516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7304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AD200733-7F18-C01E-963C-786FE6D40C68}"/>
              </a:ext>
            </a:extLst>
          </p:cNvPr>
          <p:cNvSpPr/>
          <p:nvPr/>
        </p:nvSpPr>
        <p:spPr>
          <a:xfrm>
            <a:off x="97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42F905A9-600B-0943-695B-B6CA03DA56D0}"/>
              </a:ext>
            </a:extLst>
          </p:cNvPr>
          <p:cNvSpPr/>
          <p:nvPr/>
        </p:nvSpPr>
        <p:spPr>
          <a:xfrm>
            <a:off x="160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1278BF60-729F-C2E8-3773-A61077492439}"/>
              </a:ext>
            </a:extLst>
          </p:cNvPr>
          <p:cNvSpPr/>
          <p:nvPr/>
        </p:nvSpPr>
        <p:spPr>
          <a:xfrm>
            <a:off x="349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0326EFC-1785-30E9-A6D5-7A279BDEAB64}"/>
              </a:ext>
            </a:extLst>
          </p:cNvPr>
          <p:cNvSpPr/>
          <p:nvPr/>
        </p:nvSpPr>
        <p:spPr>
          <a:xfrm>
            <a:off x="286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C2575924-F8DC-D715-1323-9821279B41F8}"/>
              </a:ext>
            </a:extLst>
          </p:cNvPr>
          <p:cNvSpPr/>
          <p:nvPr/>
        </p:nvSpPr>
        <p:spPr>
          <a:xfrm>
            <a:off x="97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17BFFB17-DC98-3FB3-6BEB-461678598563}"/>
              </a:ext>
            </a:extLst>
          </p:cNvPr>
          <p:cNvSpPr/>
          <p:nvPr/>
        </p:nvSpPr>
        <p:spPr>
          <a:xfrm>
            <a:off x="1602494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CB8CFD7C-5524-4866-CFF8-AB735CD19732}"/>
              </a:ext>
            </a:extLst>
          </p:cNvPr>
          <p:cNvSpPr/>
          <p:nvPr/>
        </p:nvSpPr>
        <p:spPr>
          <a:xfrm>
            <a:off x="349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A43219A-C1FF-3C81-0725-04316BAC5639}"/>
              </a:ext>
            </a:extLst>
          </p:cNvPr>
          <p:cNvSpPr/>
          <p:nvPr/>
        </p:nvSpPr>
        <p:spPr>
          <a:xfrm>
            <a:off x="2232494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9B8813FF-7CC3-C950-D4BB-454D41AC20B5}"/>
              </a:ext>
            </a:extLst>
          </p:cNvPr>
          <p:cNvSpPr/>
          <p:nvPr/>
        </p:nvSpPr>
        <p:spPr>
          <a:xfrm>
            <a:off x="286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63" name="Таблица 5">
            <a:extLst>
              <a:ext uri="{FF2B5EF4-FFF2-40B4-BE49-F238E27FC236}">
                <a16:creationId xmlns:a16="http://schemas.microsoft.com/office/drawing/2014/main" id="{0310389F-5AB9-C4E6-C65C-1C21D304A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183177"/>
              </p:ext>
            </p:extLst>
          </p:nvPr>
        </p:nvGraphicFramePr>
        <p:xfrm>
          <a:off x="5156241" y="4282567"/>
          <a:ext cx="189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23168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17C83B4-4889-5625-A67F-49D37B789D61}"/>
              </a:ext>
            </a:extLst>
          </p:cNvPr>
          <p:cNvCxnSpPr/>
          <p:nvPr/>
        </p:nvCxnSpPr>
        <p:spPr>
          <a:xfrm>
            <a:off x="4272123" y="5564428"/>
            <a:ext cx="707923" cy="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бъект 2">
            <a:extLst>
              <a:ext uri="{FF2B5EF4-FFF2-40B4-BE49-F238E27FC236}">
                <a16:creationId xmlns:a16="http://schemas.microsoft.com/office/drawing/2014/main" id="{03D202AD-FDC1-2DE3-9FCB-6C768B6FFA0C}"/>
              </a:ext>
            </a:extLst>
          </p:cNvPr>
          <p:cNvSpPr txBox="1">
            <a:spLocks/>
          </p:cNvSpPr>
          <p:nvPr/>
        </p:nvSpPr>
        <p:spPr>
          <a:xfrm>
            <a:off x="1960873" y="3650826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2</a:t>
            </a:r>
          </a:p>
        </p:txBody>
      </p:sp>
      <p:graphicFrame>
        <p:nvGraphicFramePr>
          <p:cNvPr id="74" name="Таблица 73">
            <a:extLst>
              <a:ext uri="{FF2B5EF4-FFF2-40B4-BE49-F238E27FC236}">
                <a16:creationId xmlns:a16="http://schemas.microsoft.com/office/drawing/2014/main" id="{7A5A4A96-05E4-11C0-CBE5-23014672D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3663"/>
              </p:ext>
            </p:extLst>
          </p:nvPr>
        </p:nvGraphicFramePr>
        <p:xfrm>
          <a:off x="8248888" y="1884288"/>
          <a:ext cx="315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0D8093D4-BCEB-8D99-A6E0-D685D97A0C00}"/>
              </a:ext>
            </a:extLst>
          </p:cNvPr>
          <p:cNvSpPr/>
          <p:nvPr/>
        </p:nvSpPr>
        <p:spPr>
          <a:xfrm>
            <a:off x="824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9030B5C1-CEB9-F3D0-A2BE-6E00A5ACA769}"/>
              </a:ext>
            </a:extLst>
          </p:cNvPr>
          <p:cNvSpPr/>
          <p:nvPr/>
        </p:nvSpPr>
        <p:spPr>
          <a:xfrm>
            <a:off x="887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3ECEA19C-9B8D-1FA3-0598-67341EDA96B6}"/>
              </a:ext>
            </a:extLst>
          </p:cNvPr>
          <p:cNvSpPr/>
          <p:nvPr/>
        </p:nvSpPr>
        <p:spPr>
          <a:xfrm>
            <a:off x="1076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1524BFF0-41C7-C70D-8C42-78EE45791AA0}"/>
              </a:ext>
            </a:extLst>
          </p:cNvPr>
          <p:cNvSpPr/>
          <p:nvPr/>
        </p:nvSpPr>
        <p:spPr>
          <a:xfrm>
            <a:off x="950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DDA3A6AB-6C2C-A14A-033A-9F80E78A9B34}"/>
              </a:ext>
            </a:extLst>
          </p:cNvPr>
          <p:cNvSpPr/>
          <p:nvPr/>
        </p:nvSpPr>
        <p:spPr>
          <a:xfrm>
            <a:off x="1013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80" name="Таблица 5">
            <a:extLst>
              <a:ext uri="{FF2B5EF4-FFF2-40B4-BE49-F238E27FC236}">
                <a16:creationId xmlns:a16="http://schemas.microsoft.com/office/drawing/2014/main" id="{EE45F6D9-1F68-DB4A-21E3-7350BB1B7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609290"/>
              </p:ext>
            </p:extLst>
          </p:nvPr>
        </p:nvGraphicFramePr>
        <p:xfrm>
          <a:off x="7618888" y="4695420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70374503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103401EB-27A1-E74B-2C76-38312F0D6374}"/>
              </a:ext>
            </a:extLst>
          </p:cNvPr>
          <p:cNvCxnSpPr>
            <a:cxnSpLocks/>
          </p:cNvCxnSpPr>
          <p:nvPr/>
        </p:nvCxnSpPr>
        <p:spPr>
          <a:xfrm>
            <a:off x="8878888" y="3945021"/>
            <a:ext cx="0" cy="494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бъект 2">
            <a:extLst>
              <a:ext uri="{FF2B5EF4-FFF2-40B4-BE49-F238E27FC236}">
                <a16:creationId xmlns:a16="http://schemas.microsoft.com/office/drawing/2014/main" id="{0530550B-C5F0-7877-88B1-0494754D401F}"/>
              </a:ext>
            </a:extLst>
          </p:cNvPr>
          <p:cNvSpPr txBox="1">
            <a:spLocks/>
          </p:cNvSpPr>
          <p:nvPr/>
        </p:nvSpPr>
        <p:spPr>
          <a:xfrm>
            <a:off x="7455776" y="1214162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4</a:t>
            </a:r>
          </a:p>
        </p:txBody>
      </p:sp>
      <p:sp>
        <p:nvSpPr>
          <p:cNvPr id="83" name="Объект 2">
            <a:extLst>
              <a:ext uri="{FF2B5EF4-FFF2-40B4-BE49-F238E27FC236}">
                <a16:creationId xmlns:a16="http://schemas.microsoft.com/office/drawing/2014/main" id="{5DA54481-D094-8A0E-8BCE-E1ACCEDCD891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/>
      <p:bldP spid="25" grpId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/>
      <p:bldP spid="49" grpId="1"/>
      <p:bldP spid="52" grpId="0"/>
      <p:bldP spid="52" grpId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/>
      <p:bldP spid="75" grpId="0" animBg="1"/>
      <p:bldP spid="76" grpId="0" animBg="1"/>
      <p:bldP spid="77" grpId="0" animBg="1"/>
      <p:bldP spid="78" grpId="0" animBg="1"/>
      <p:bldP spid="79" grpId="0" animBg="1"/>
      <p:bldP spid="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33316"/>
            <a:ext cx="10450244" cy="79848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530" y="1686263"/>
                <a:ext cx="6566329" cy="79848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530" y="1686263"/>
                <a:ext cx="6566329" cy="798489"/>
              </a:xfrm>
              <a:blipFill>
                <a:blip r:embed="rId2"/>
                <a:stretch>
                  <a:fillRect l="-743" t="-3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7524E-93AB-A35F-7AE1-2B3876397505}"/>
              </a:ext>
            </a:extLst>
          </p:cNvPr>
          <p:cNvCxnSpPr>
            <a:cxnSpLocks/>
          </p:cNvCxnSpPr>
          <p:nvPr/>
        </p:nvCxnSpPr>
        <p:spPr>
          <a:xfrm>
            <a:off x="9024780" y="4083999"/>
            <a:ext cx="237932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409397B-16EC-86C8-A48C-9DF4C3DE7B4A}"/>
              </a:ext>
            </a:extLst>
          </p:cNvPr>
          <p:cNvCxnSpPr>
            <a:cxnSpLocks/>
          </p:cNvCxnSpPr>
          <p:nvPr/>
        </p:nvCxnSpPr>
        <p:spPr>
          <a:xfrm flipH="1">
            <a:off x="8271082" y="4946001"/>
            <a:ext cx="15712" cy="17076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1F76F175-71CC-FE66-A620-309C8AB998EE}"/>
              </a:ext>
            </a:extLst>
          </p:cNvPr>
          <p:cNvSpPr txBox="1">
            <a:spLocks/>
          </p:cNvSpPr>
          <p:nvPr/>
        </p:nvSpPr>
        <p:spPr>
          <a:xfrm>
            <a:off x="11090982" y="3592922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5D6C8D8-A0AC-F53C-7348-B380BE9EB93E}"/>
              </a:ext>
            </a:extLst>
          </p:cNvPr>
          <p:cNvSpPr txBox="1">
            <a:spLocks/>
          </p:cNvSpPr>
          <p:nvPr/>
        </p:nvSpPr>
        <p:spPr>
          <a:xfrm>
            <a:off x="7695737" y="6258866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8912" y="5723947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=≪2, 1&gt;,&lt;2, 2&gt;&gt;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12" y="5723947"/>
                <a:ext cx="2993524" cy="447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0550" y="5723946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=&lt;1, 1&gt;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50" y="5723946"/>
                <a:ext cx="2993524" cy="447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8912" y="6211160"/>
                <a:ext cx="1964959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=≪3, 3≫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12" y="6211160"/>
                <a:ext cx="1964959" cy="447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1581" y="6211160"/>
                <a:ext cx="2555538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81" y="6211160"/>
                <a:ext cx="2555538" cy="447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5">
                <a:extLst>
                  <a:ext uri="{FF2B5EF4-FFF2-40B4-BE49-F238E27FC236}">
                    <a16:creationId xmlns:a16="http://schemas.microsoft.com/office/drawing/2014/main" id="{B77738C3-25BF-5A9D-A3BF-6A22562F5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941005"/>
                  </p:ext>
                </p:extLst>
              </p:nvPr>
            </p:nvGraphicFramePr>
            <p:xfrm>
              <a:off x="301192" y="2467969"/>
              <a:ext cx="7553006" cy="2887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57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матрицы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матрицы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элементы которой хранят состояния сохраняемых в памяти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𝑆𝑉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фокусных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фокусных клетках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целевых клеток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целевых клетках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5">
                <a:extLst>
                  <a:ext uri="{FF2B5EF4-FFF2-40B4-BE49-F238E27FC236}">
                    <a16:creationId xmlns:a16="http://schemas.microsoft.com/office/drawing/2014/main" id="{B77738C3-25BF-5A9D-A3BF-6A22562F5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941005"/>
                  </p:ext>
                </p:extLst>
              </p:nvPr>
            </p:nvGraphicFramePr>
            <p:xfrm>
              <a:off x="301192" y="2467969"/>
              <a:ext cx="7553006" cy="2887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57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матрицы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матрицы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6414" t="-116514" b="-237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фокусных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фокусных клетках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целевых клеток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целевых клетках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4932FF80-C37F-FD98-6C8B-971F6294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43315"/>
              </p:ext>
            </p:extLst>
          </p:nvPr>
        </p:nvGraphicFramePr>
        <p:xfrm>
          <a:off x="7717536" y="993387"/>
          <a:ext cx="378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9225082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924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8021D21-EFA8-0B93-1EED-8618F71C0B79}"/>
              </a:ext>
            </a:extLst>
          </p:cNvPr>
          <p:cNvSpPr/>
          <p:nvPr/>
        </p:nvSpPr>
        <p:spPr>
          <a:xfrm>
            <a:off x="834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6521EF0-BC2D-1538-CBA0-BCA28BC48740}"/>
              </a:ext>
            </a:extLst>
          </p:cNvPr>
          <p:cNvSpPr/>
          <p:nvPr/>
        </p:nvSpPr>
        <p:spPr>
          <a:xfrm>
            <a:off x="897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8D16721-B117-5B45-7154-9844C0D43F4C}"/>
              </a:ext>
            </a:extLst>
          </p:cNvPr>
          <p:cNvSpPr/>
          <p:nvPr/>
        </p:nvSpPr>
        <p:spPr>
          <a:xfrm>
            <a:off x="1086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7A5BE04-076E-9724-C3C3-36EE1ECE5CAD}"/>
              </a:ext>
            </a:extLst>
          </p:cNvPr>
          <p:cNvSpPr/>
          <p:nvPr/>
        </p:nvSpPr>
        <p:spPr>
          <a:xfrm>
            <a:off x="960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BB4BF0E-A128-A1ED-8758-E6F77215A0BC}"/>
              </a:ext>
            </a:extLst>
          </p:cNvPr>
          <p:cNvSpPr/>
          <p:nvPr/>
        </p:nvSpPr>
        <p:spPr>
          <a:xfrm>
            <a:off x="1023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26D43617-CDB0-DB4B-FEEE-CA0F04DE6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39339"/>
              </p:ext>
            </p:extLst>
          </p:nvPr>
        </p:nvGraphicFramePr>
        <p:xfrm>
          <a:off x="8279734" y="4183583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761587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70374503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1700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4636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240719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0" y="1152906"/>
            <a:ext cx="4693920" cy="5705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способны принимать: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основанные на нейронных сетях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Экспертные системы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данных систем: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росте количества ситуаций принятия решений увеличивается сложность обучения ИНС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Улучшать БЗ экспертных систем («обучать») долго и трудно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отсутствие массового применения автопилотных автомобилей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F651DF-E3C0-9A79-999A-96388F7D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8" y="1699970"/>
            <a:ext cx="7235946" cy="481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461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921695" y="1932372"/>
            <a:ext cx="10775984" cy="3533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(метод) и их программную реализацию для поиска решения выбранного класса логических задач.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задача – это модель реальных пошаговых задач.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 класса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наличие детерминированного (единственного) решения.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отсутствие ошибок при выработке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723069"/>
            <a:ext cx="8911687" cy="449485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решения, содержащие элементы самообучения;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реализует методы поиска решения;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эффективность применения разработанных методов;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достоинства и недостатки элементов самообучения.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содержащий данные о полях «Сапёра»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=25,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=50,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=1000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  <a:blipFill>
                <a:blip r:embed="rId2"/>
                <a:stretch>
                  <a:fillRect l="-747" t="-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091074"/>
                  </p:ext>
                </p:extLst>
              </p:nvPr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статусов клеток поля.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 истинных значений клеток поля.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𝑣𝑜𝑐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0, 1, 2, 3, 4, 5, 6, 7, 8, 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𝑆𝑉𝑂𝐶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091074"/>
                  </p:ext>
                </p:extLst>
              </p:nvPr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172477" b="-280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275000" b="-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663934" r="-8619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763934" r="-8619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863934" r="-8619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888C2A3C-2588-ADE2-608F-5D7CD8F71254}"/>
              </a:ext>
            </a:extLst>
          </p:cNvPr>
          <p:cNvGraphicFramePr>
            <a:graphicFrameLocks/>
          </p:cNvGraphicFramePr>
          <p:nvPr/>
        </p:nvGraphicFramePr>
        <p:xfrm>
          <a:off x="9321064" y="150606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2CA16C6-8EEB-D89E-06F5-61C702A58FBF}"/>
              </a:ext>
            </a:extLst>
          </p:cNvPr>
          <p:cNvCxnSpPr>
            <a:cxnSpLocks/>
          </p:cNvCxnSpPr>
          <p:nvPr/>
        </p:nvCxnSpPr>
        <p:spPr>
          <a:xfrm>
            <a:off x="10005693" y="1506065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5DF74D4-DE4E-A0AA-4687-F052CB8031EA}"/>
              </a:ext>
            </a:extLst>
          </p:cNvPr>
          <p:cNvCxnSpPr>
            <a:cxnSpLocks/>
          </p:cNvCxnSpPr>
          <p:nvPr/>
        </p:nvCxnSpPr>
        <p:spPr>
          <a:xfrm>
            <a:off x="9321064" y="2186714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1A35562-2E07-1E8C-7333-FC495E861274}"/>
              </a:ext>
            </a:extLst>
          </p:cNvPr>
          <p:cNvSpPr txBox="1">
            <a:spLocks/>
          </p:cNvSpPr>
          <p:nvPr/>
        </p:nvSpPr>
        <p:spPr>
          <a:xfrm>
            <a:off x="11484720" y="897344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CFF9AD46-74AC-B3E6-501D-B52478EE7A6A}"/>
              </a:ext>
            </a:extLst>
          </p:cNvPr>
          <p:cNvSpPr txBox="1">
            <a:spLocks/>
          </p:cNvSpPr>
          <p:nvPr/>
        </p:nvSpPr>
        <p:spPr>
          <a:xfrm>
            <a:off x="8750090" y="3616381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4A09517-27ED-2E1C-2454-AB513C17A351}"/>
              </a:ext>
            </a:extLst>
          </p:cNvPr>
          <p:cNvSpPr txBox="1">
            <a:spLocks/>
          </p:cNvSpPr>
          <p:nvPr/>
        </p:nvSpPr>
        <p:spPr>
          <a:xfrm>
            <a:off x="9889588" y="4107844"/>
            <a:ext cx="1946068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 = 3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170C2FB-3AF2-14F8-009A-72DDB5179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591025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971F9BE3-6E5B-2242-4EF9-EC13B3054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481523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6" name="Объект 2">
            <a:extLst>
              <a:ext uri="{FF2B5EF4-FFF2-40B4-BE49-F238E27FC236}">
                <a16:creationId xmlns:a16="http://schemas.microsoft.com/office/drawing/2014/main" id="{6681F141-82AF-3F0B-0E3A-D7FC0AFC71B7}"/>
              </a:ext>
            </a:extLst>
          </p:cNvPr>
          <p:cNvSpPr txBox="1">
            <a:spLocks/>
          </p:cNvSpPr>
          <p:nvPr/>
        </p:nvSpPr>
        <p:spPr>
          <a:xfrm>
            <a:off x="8348054" y="544895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B99E7ED8-A170-43BE-7D4A-72F502E43708}"/>
              </a:ext>
            </a:extLst>
          </p:cNvPr>
          <p:cNvSpPr txBox="1">
            <a:spLocks/>
          </p:cNvSpPr>
          <p:nvPr/>
        </p:nvSpPr>
        <p:spPr>
          <a:xfrm>
            <a:off x="8348030" y="548057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0E120B-5ABB-6554-EB90-E8100CC97860}"/>
              </a:ext>
            </a:extLst>
          </p:cNvPr>
          <p:cNvSpPr/>
          <p:nvPr/>
        </p:nvSpPr>
        <p:spPr>
          <a:xfrm>
            <a:off x="9951065" y="21360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0078DA0-F403-9319-F587-1699FEBBF2F2}"/>
              </a:ext>
            </a:extLst>
          </p:cNvPr>
          <p:cNvSpPr/>
          <p:nvPr/>
        </p:nvSpPr>
        <p:spPr>
          <a:xfrm>
            <a:off x="9951065" y="276369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88CFDED-9B48-EC3C-5BED-11339921C897}"/>
              </a:ext>
            </a:extLst>
          </p:cNvPr>
          <p:cNvSpPr/>
          <p:nvPr/>
        </p:nvSpPr>
        <p:spPr>
          <a:xfrm>
            <a:off x="9951065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5F9076-6A5C-1A19-6145-B85A893288E6}"/>
              </a:ext>
            </a:extLst>
          </p:cNvPr>
          <p:cNvSpPr/>
          <p:nvPr/>
        </p:nvSpPr>
        <p:spPr>
          <a:xfrm>
            <a:off x="10581064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Таблица 5">
            <a:extLst>
              <a:ext uri="{FF2B5EF4-FFF2-40B4-BE49-F238E27FC236}">
                <a16:creationId xmlns:a16="http://schemas.microsoft.com/office/drawing/2014/main" id="{47B39687-AF6C-369F-CF8B-F0486546E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966752"/>
              </p:ext>
            </p:extLst>
          </p:nvPr>
        </p:nvGraphicFramePr>
        <p:xfrm>
          <a:off x="11079876" y="2299311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68977944-7CCA-7AFF-0DFB-2D5A33E0B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698377"/>
              </p:ext>
            </p:extLst>
          </p:nvPr>
        </p:nvGraphicFramePr>
        <p:xfrm>
          <a:off x="11079876" y="452849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74E5CD-1BBF-FFAA-DCF7-E7D45B26807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117335" y="2614311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22F571C-5839-DBA9-A75E-97242E1ED009}"/>
              </a:ext>
            </a:extLst>
          </p:cNvPr>
          <p:cNvCxnSpPr>
            <a:cxnSpLocks/>
          </p:cNvCxnSpPr>
          <p:nvPr/>
        </p:nvCxnSpPr>
        <p:spPr>
          <a:xfrm>
            <a:off x="10117335" y="481456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5F4956A9-ED41-B80E-3C4D-B2E1FA93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31488"/>
              </p:ext>
            </p:extLst>
          </p:nvPr>
        </p:nvGraphicFramePr>
        <p:xfrm>
          <a:off x="8061065" y="1672358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B8CCA45-D0B2-01FF-9137-4DEB298E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065" y="3560852"/>
            <a:ext cx="630000" cy="630000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5D61CF3-6E32-12A5-554A-EE1697C73396}"/>
              </a:ext>
            </a:extLst>
          </p:cNvPr>
          <p:cNvSpPr/>
          <p:nvPr/>
        </p:nvSpPr>
        <p:spPr>
          <a:xfrm>
            <a:off x="8391857" y="454363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0488454-AF3C-939F-8639-B133D47056F5}"/>
              </a:ext>
            </a:extLst>
          </p:cNvPr>
          <p:cNvCxnSpPr>
            <a:cxnSpLocks/>
          </p:cNvCxnSpPr>
          <p:nvPr/>
        </p:nvCxnSpPr>
        <p:spPr>
          <a:xfrm>
            <a:off x="9020462" y="2796616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35E8027E-2062-7938-4971-90DF2C30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16551"/>
              </p:ext>
            </p:extLst>
          </p:nvPr>
        </p:nvGraphicFramePr>
        <p:xfrm>
          <a:off x="6964192" y="1854663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793BB9-4513-659E-97C4-CDA38967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192" y="3743157"/>
            <a:ext cx="630000" cy="630000"/>
          </a:xfrm>
          <a:prstGeom prst="rect">
            <a:avLst/>
          </a:prstGeom>
        </p:spPr>
      </p:pic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778290DD-B795-D009-51BF-F5B680834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145207"/>
              </p:ext>
            </p:extLst>
          </p:nvPr>
        </p:nvGraphicFramePr>
        <p:xfrm>
          <a:off x="10153314" y="1826157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2DFC1EA-DBCF-3BC3-16FD-677DE1DD5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462" y="4535675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3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7" grpId="0"/>
      <p:bldP spid="6" grpId="0" animBg="1"/>
      <p:bldP spid="6" grpId="1" animBg="1"/>
      <p:bldP spid="6" grpId="2" animBg="1"/>
      <p:bldP spid="6" grpId="3" animBg="1"/>
      <p:bldP spid="6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Для элементов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верны следующие утверждения: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5, 6, …, 10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 4,…,16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при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≤24,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 7,…,65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≤49,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1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13, 14,…,999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≤999,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𝑜𝑑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размером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h*w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определяющая,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находится ли в заданной клетке поля мина или отсутствует.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0, 1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694563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296" t="-4348" r="-968148" b="-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279" t="-4348" b="-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32545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положения разработанного подхода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182" y="1668768"/>
                <a:ext cx="5771494" cy="23305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Теперь, исходя из правил игры, определим новые параметры и переменные на основе уже введённых.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этого 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182" y="1668768"/>
                <a:ext cx="5771494" cy="2330519"/>
              </a:xfrm>
              <a:blipFill>
                <a:blip r:embed="rId2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023241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закрытых клеток.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𝑣𝑐𝑐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∈{E, MF} (SVCC = {E, MF})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клеток, отображаемых пользователю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𝑣𝑐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SVOC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∪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SVCC</a:t>
                          </a:r>
                          <a:r>
                            <a:rPr lang="ru-RU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определяющая, есть ли в клетке мина или нет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𝑚𝑐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элементами которой являются матрицы, определяющие, является ли клетка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соседней для клетки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023241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9375" b="-3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09375" b="-2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209375" b="-1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3639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81651" b="-10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7AE39E13-3167-E3A7-A5B8-3D815B943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723767"/>
              </p:ext>
            </p:extLst>
          </p:nvPr>
        </p:nvGraphicFramePr>
        <p:xfrm>
          <a:off x="10349052" y="155167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7E5C3A0B-0CE3-39A3-8DE1-051A784FE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729699"/>
              </p:ext>
            </p:extLst>
          </p:nvPr>
        </p:nvGraphicFramePr>
        <p:xfrm>
          <a:off x="10349052" y="3780856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0DF6C56-5F4B-B0F9-2ADF-1C9CEE639D8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386511" y="186667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49D6D99-7C4E-CAD9-4EBD-36FCC5887495}"/>
              </a:ext>
            </a:extLst>
          </p:cNvPr>
          <p:cNvCxnSpPr>
            <a:cxnSpLocks/>
          </p:cNvCxnSpPr>
          <p:nvPr/>
        </p:nvCxnSpPr>
        <p:spPr>
          <a:xfrm>
            <a:off x="9386511" y="4066930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C4C9F28D-F99D-2392-4501-63E1D6F01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056"/>
              </p:ext>
            </p:extLst>
          </p:nvPr>
        </p:nvGraphicFramePr>
        <p:xfrm>
          <a:off x="7330241" y="92471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F54B83E-3184-C618-1490-38BE2363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41" y="2814719"/>
            <a:ext cx="630000" cy="630000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94E5941-833B-DED3-C6A2-4CF2D050A3E1}"/>
              </a:ext>
            </a:extLst>
          </p:cNvPr>
          <p:cNvSpPr/>
          <p:nvPr/>
        </p:nvSpPr>
        <p:spPr>
          <a:xfrm>
            <a:off x="8275242" y="281471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6B5665E-3BFF-20C9-EB0B-7AE6F760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239" y="3780855"/>
            <a:ext cx="630001" cy="630001"/>
          </a:xfrm>
          <a:prstGeom prst="rect">
            <a:avLst/>
          </a:prstGeom>
        </p:spPr>
      </p:pic>
      <p:graphicFrame>
        <p:nvGraphicFramePr>
          <p:cNvPr id="42" name="Таблица 5">
            <a:extLst>
              <a:ext uri="{FF2B5EF4-FFF2-40B4-BE49-F238E27FC236}">
                <a16:creationId xmlns:a16="http://schemas.microsoft.com/office/drawing/2014/main" id="{773B57F1-45F4-10A9-C929-1E5584CA1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00380"/>
              </p:ext>
            </p:extLst>
          </p:nvPr>
        </p:nvGraphicFramePr>
        <p:xfrm>
          <a:off x="9103925" y="1148404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43" name="Таблица 5">
            <a:extLst>
              <a:ext uri="{FF2B5EF4-FFF2-40B4-BE49-F238E27FC236}">
                <a16:creationId xmlns:a16="http://schemas.microsoft.com/office/drawing/2014/main" id="{8DA5289B-ACAD-56E5-3D2D-53BFB3BD6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757161"/>
              </p:ext>
            </p:extLst>
          </p:nvPr>
        </p:nvGraphicFramePr>
        <p:xfrm>
          <a:off x="6000114" y="11844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B0D8CAB-2B53-C4B3-BF2A-C0BE7771FC2C}"/>
              </a:ext>
            </a:extLst>
          </p:cNvPr>
          <p:cNvSpPr/>
          <p:nvPr/>
        </p:nvSpPr>
        <p:spPr>
          <a:xfrm>
            <a:off x="6630115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9B954693-2A7F-2AE2-527E-37B3B76D1655}"/>
              </a:ext>
            </a:extLst>
          </p:cNvPr>
          <p:cNvSpPr/>
          <p:nvPr/>
        </p:nvSpPr>
        <p:spPr>
          <a:xfrm>
            <a:off x="7260114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12264A9-9983-A87B-1390-1897FE635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4" y="2444404"/>
            <a:ext cx="630001" cy="6300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ADA5526-80AA-DFDA-85DE-70FEDC413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3" y="1809661"/>
            <a:ext cx="630001" cy="630001"/>
          </a:xfrm>
          <a:prstGeom prst="rect">
            <a:avLst/>
          </a:prstGeom>
        </p:spPr>
      </p:pic>
      <p:sp>
        <p:nvSpPr>
          <p:cNvPr id="48" name="Объект 2">
            <a:extLst>
              <a:ext uri="{FF2B5EF4-FFF2-40B4-BE49-F238E27FC236}">
                <a16:creationId xmlns:a16="http://schemas.microsoft.com/office/drawing/2014/main" id="{5C240E2E-0C8A-66EA-0C27-A6A61DF21A25}"/>
              </a:ext>
            </a:extLst>
          </p:cNvPr>
          <p:cNvSpPr txBox="1">
            <a:spLocks/>
          </p:cNvSpPr>
          <p:nvPr/>
        </p:nvSpPr>
        <p:spPr>
          <a:xfrm>
            <a:off x="10218172" y="862528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9677E24-6F4B-58DC-6C98-8485AF285D80}"/>
              </a:ext>
            </a:extLst>
          </p:cNvPr>
          <p:cNvCxnSpPr>
            <a:cxnSpLocks/>
          </p:cNvCxnSpPr>
          <p:nvPr/>
        </p:nvCxnSpPr>
        <p:spPr>
          <a:xfrm>
            <a:off x="8588277" y="2892928"/>
            <a:ext cx="92998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66131F8E-A5C4-AD4E-ECAE-C6A2FD87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26468"/>
              </p:ext>
            </p:extLst>
          </p:nvPr>
        </p:nvGraphicFramePr>
        <p:xfrm>
          <a:off x="6519807" y="164924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997B3B4A-84D2-1F55-03EF-FE4BCEB42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07" y="3547205"/>
            <a:ext cx="630000" cy="630000"/>
          </a:xfrm>
          <a:prstGeom prst="rect">
            <a:avLst/>
          </a:prstGeom>
        </p:spPr>
      </p:pic>
      <p:graphicFrame>
        <p:nvGraphicFramePr>
          <p:cNvPr id="52" name="Таблица 51">
            <a:extLst>
              <a:ext uri="{FF2B5EF4-FFF2-40B4-BE49-F238E27FC236}">
                <a16:creationId xmlns:a16="http://schemas.microsoft.com/office/drawing/2014/main" id="{773A7951-DD63-C0F0-3437-DC6101AD3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562708"/>
              </p:ext>
            </p:extLst>
          </p:nvPr>
        </p:nvGraphicFramePr>
        <p:xfrm>
          <a:off x="9708929" y="1620743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4273F16B-8977-9CDF-8A38-9CE6376E5B14}"/>
              </a:ext>
            </a:extLst>
          </p:cNvPr>
          <p:cNvSpPr/>
          <p:nvPr/>
        </p:nvSpPr>
        <p:spPr>
          <a:xfrm>
            <a:off x="7149807" y="354720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8200D7-DF5A-0374-030B-F7082FE1F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806" y="3543013"/>
            <a:ext cx="630001" cy="630001"/>
          </a:xfrm>
          <a:prstGeom prst="rect">
            <a:avLst/>
          </a:prstGeom>
        </p:spPr>
      </p:pic>
      <p:graphicFrame>
        <p:nvGraphicFramePr>
          <p:cNvPr id="55" name="Таблица 5">
            <a:extLst>
              <a:ext uri="{FF2B5EF4-FFF2-40B4-BE49-F238E27FC236}">
                <a16:creationId xmlns:a16="http://schemas.microsoft.com/office/drawing/2014/main" id="{B350D0A4-EB59-E130-D5F2-97FFE8E14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41539"/>
              </p:ext>
            </p:extLst>
          </p:nvPr>
        </p:nvGraphicFramePr>
        <p:xfrm>
          <a:off x="9023277" y="156694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56" name="Таблица 5">
            <a:extLst>
              <a:ext uri="{FF2B5EF4-FFF2-40B4-BE49-F238E27FC236}">
                <a16:creationId xmlns:a16="http://schemas.microsoft.com/office/drawing/2014/main" id="{3CDACDAE-044F-DE08-5960-3513946A4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860025"/>
              </p:ext>
            </p:extLst>
          </p:nvPr>
        </p:nvGraphicFramePr>
        <p:xfrm>
          <a:off x="5873278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EE7A963-6B6C-E85F-BF95-C8D9DCB90C50}"/>
              </a:ext>
            </a:extLst>
          </p:cNvPr>
          <p:cNvSpPr/>
          <p:nvPr/>
        </p:nvSpPr>
        <p:spPr>
          <a:xfrm>
            <a:off x="6503279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4A1C55F8-47E4-40EA-C093-00B467011E44}"/>
              </a:ext>
            </a:extLst>
          </p:cNvPr>
          <p:cNvSpPr/>
          <p:nvPr/>
        </p:nvSpPr>
        <p:spPr>
          <a:xfrm>
            <a:off x="7133278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69A60A5-2696-55B9-32EB-AEBC25F7F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8" y="2862940"/>
            <a:ext cx="630001" cy="6300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2A23F222-9B18-E0E7-1667-72CF07E09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7" y="2228197"/>
            <a:ext cx="630001" cy="630001"/>
          </a:xfrm>
          <a:prstGeom prst="rect">
            <a:avLst/>
          </a:prstGeom>
        </p:spPr>
      </p:pic>
      <p:sp>
        <p:nvSpPr>
          <p:cNvPr id="61" name="Объект 2">
            <a:extLst>
              <a:ext uri="{FF2B5EF4-FFF2-40B4-BE49-F238E27FC236}">
                <a16:creationId xmlns:a16="http://schemas.microsoft.com/office/drawing/2014/main" id="{6D8FA85F-7FEE-EF17-9FDA-A8B38C188C35}"/>
              </a:ext>
            </a:extLst>
          </p:cNvPr>
          <p:cNvSpPr txBox="1">
            <a:spLocks/>
          </p:cNvSpPr>
          <p:nvPr/>
        </p:nvSpPr>
        <p:spPr>
          <a:xfrm>
            <a:off x="10091336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Таблица 5">
            <a:extLst>
              <a:ext uri="{FF2B5EF4-FFF2-40B4-BE49-F238E27FC236}">
                <a16:creationId xmlns:a16="http://schemas.microsoft.com/office/drawing/2014/main" id="{B4700FED-550A-501E-9921-E8885A64F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92309"/>
              </p:ext>
            </p:extLst>
          </p:nvPr>
        </p:nvGraphicFramePr>
        <p:xfrm>
          <a:off x="9536416" y="228811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63" name="Таблица 62">
            <a:extLst>
              <a:ext uri="{FF2B5EF4-FFF2-40B4-BE49-F238E27FC236}">
                <a16:creationId xmlns:a16="http://schemas.microsoft.com/office/drawing/2014/main" id="{8E9E5AF3-328C-E8C7-E237-BE15EFEB0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451641"/>
              </p:ext>
            </p:extLst>
          </p:nvPr>
        </p:nvGraphicFramePr>
        <p:xfrm>
          <a:off x="9536417" y="389508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8589F33-8DA2-9EB5-612E-C41C1260AC6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573875" y="260311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568EFAB-7211-508F-D48C-46C9C83469AD}"/>
              </a:ext>
            </a:extLst>
          </p:cNvPr>
          <p:cNvCxnSpPr>
            <a:cxnSpLocks/>
          </p:cNvCxnSpPr>
          <p:nvPr/>
        </p:nvCxnSpPr>
        <p:spPr>
          <a:xfrm>
            <a:off x="8573876" y="418115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Таблица 65">
            <a:extLst>
              <a:ext uri="{FF2B5EF4-FFF2-40B4-BE49-F238E27FC236}">
                <a16:creationId xmlns:a16="http://schemas.microsoft.com/office/drawing/2014/main" id="{940CF9B6-1FD8-BDBD-0400-3FDE179B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8346"/>
              </p:ext>
            </p:extLst>
          </p:nvPr>
        </p:nvGraphicFramePr>
        <p:xfrm>
          <a:off x="6517605" y="166115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E4848C21-AA54-89AF-8BF8-7914EA79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91" y="3866159"/>
            <a:ext cx="630000" cy="630000"/>
          </a:xfrm>
          <a:prstGeom prst="rect">
            <a:avLst/>
          </a:prstGeom>
        </p:spPr>
      </p:pic>
      <p:graphicFrame>
        <p:nvGraphicFramePr>
          <p:cNvPr id="68" name="Таблица 5">
            <a:extLst>
              <a:ext uri="{FF2B5EF4-FFF2-40B4-BE49-F238E27FC236}">
                <a16:creationId xmlns:a16="http://schemas.microsoft.com/office/drawing/2014/main" id="{6C69E5BA-D38D-1442-3184-55B13E903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918131"/>
              </p:ext>
            </p:extLst>
          </p:nvPr>
        </p:nvGraphicFramePr>
        <p:xfrm>
          <a:off x="5880294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CF682534-AA9C-E595-A322-CE1D3CFF67C9}"/>
              </a:ext>
            </a:extLst>
          </p:cNvPr>
          <p:cNvSpPr/>
          <p:nvPr/>
        </p:nvSpPr>
        <p:spPr>
          <a:xfrm>
            <a:off x="6510295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2080F47-05AE-B062-C4DD-DB6C1BCF8F91}"/>
              </a:ext>
            </a:extLst>
          </p:cNvPr>
          <p:cNvSpPr/>
          <p:nvPr/>
        </p:nvSpPr>
        <p:spPr>
          <a:xfrm>
            <a:off x="7140294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4E70D423-89E6-4EC8-8227-7059106F6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4" y="2862940"/>
            <a:ext cx="630001" cy="6300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C94855D-5E6F-CF76-E4E0-47C3DAEC1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3" y="2228197"/>
            <a:ext cx="630001" cy="630001"/>
          </a:xfrm>
          <a:prstGeom prst="rect">
            <a:avLst/>
          </a:prstGeom>
        </p:spPr>
      </p:pic>
      <p:sp>
        <p:nvSpPr>
          <p:cNvPr id="73" name="Объект 2">
            <a:extLst>
              <a:ext uri="{FF2B5EF4-FFF2-40B4-BE49-F238E27FC236}">
                <a16:creationId xmlns:a16="http://schemas.microsoft.com/office/drawing/2014/main" id="{0F29867B-82E0-100B-D04B-86F616C9006A}"/>
              </a:ext>
            </a:extLst>
          </p:cNvPr>
          <p:cNvSpPr txBox="1">
            <a:spLocks/>
          </p:cNvSpPr>
          <p:nvPr/>
        </p:nvSpPr>
        <p:spPr>
          <a:xfrm>
            <a:off x="9933617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Таблица 5">
            <a:extLst>
              <a:ext uri="{FF2B5EF4-FFF2-40B4-BE49-F238E27FC236}">
                <a16:creationId xmlns:a16="http://schemas.microsoft.com/office/drawing/2014/main" id="{F807C79C-5B9C-10FF-6C39-1F98FC34A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544056"/>
              </p:ext>
            </p:extLst>
          </p:nvPr>
        </p:nvGraphicFramePr>
        <p:xfrm>
          <a:off x="8740046" y="1546286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8" grpId="0"/>
      <p:bldP spid="48" grpId="1"/>
      <p:bldP spid="53" grpId="0" animBg="1"/>
      <p:bldP spid="53" grpId="1" animBg="1"/>
      <p:bldP spid="57" grpId="0" animBg="1"/>
      <p:bldP spid="57" grpId="1" animBg="1"/>
      <p:bldP spid="58" grpId="0" animBg="1"/>
      <p:bldP spid="58" grpId="1" animBg="1"/>
      <p:bldP spid="61" grpId="0"/>
      <p:bldP spid="61" grpId="1"/>
      <p:bldP spid="69" grpId="0" animBg="1"/>
      <p:bldP spid="70" grpId="0" animBg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69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положения разработанного подхода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𝑣𝑜𝑐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  <a:blipFill>
                <a:blip r:embed="rId2"/>
                <a:stretch>
                  <a:fillRect l="-503" t="-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B4947D-8FE4-3D64-5503-6414EBBE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23202"/>
              </p:ext>
            </p:extLst>
          </p:nvPr>
        </p:nvGraphicFramePr>
        <p:xfrm>
          <a:off x="1139483" y="2975510"/>
          <a:ext cx="8179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9">
                  <a:extLst>
                    <a:ext uri="{9D8B030D-6E8A-4147-A177-3AD203B41FA5}">
                      <a16:colId xmlns:a16="http://schemas.microsoft.com/office/drawing/2014/main" val="4185316265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38276214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46498707"/>
                    </a:ext>
                  </a:extLst>
                </a:gridCol>
                <a:gridCol w="6024098">
                  <a:extLst>
                    <a:ext uri="{9D8B030D-6E8A-4147-A177-3AD203B41FA5}">
                      <a16:colId xmlns:a16="http://schemas.microsoft.com/office/drawing/2014/main" val="7031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000"/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бинарная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матрица размером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l*w, l*w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0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05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8197" r="-11462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108197" r="-11462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208197" r="-11462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308197" r="-11462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70" t="-3081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6750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6219</TotalTime>
  <Words>2740</Words>
  <Application>Microsoft Office PowerPoint</Application>
  <PresentationFormat>Широкоэкранный</PresentationFormat>
  <Paragraphs>803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</vt:lpstr>
      <vt:lpstr>Актуальность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Базовые положения разработанного подхода</vt:lpstr>
      <vt:lpstr>Базовые положения разработанного подхода</vt:lpstr>
      <vt:lpstr>Базовые положения разработанного подхода</vt:lpstr>
      <vt:lpstr>Свойства системы уравнений</vt:lpstr>
      <vt:lpstr>Процедура 1</vt:lpstr>
      <vt:lpstr>Процедура 2</vt:lpstr>
      <vt:lpstr>Процедура 3</vt:lpstr>
      <vt:lpstr>Процедура 4</vt:lpstr>
      <vt:lpstr>Определение этапов для процедур</vt:lpstr>
      <vt:lpstr>Объединение процедур</vt:lpstr>
      <vt:lpstr>Очерёдность применения процедур</vt:lpstr>
      <vt:lpstr>Сбор и применение схем</vt:lpstr>
      <vt:lpstr>Общая блок-схема</vt:lpstr>
      <vt:lpstr>Блок-схема поиска решения (обучения)</vt:lpstr>
      <vt:lpstr>Результаты</vt:lpstr>
      <vt:lpstr>Результаты</vt:lpstr>
      <vt:lpstr>Выводы</vt:lpstr>
      <vt:lpstr>Спасибо за внимание!</vt:lpstr>
      <vt:lpstr>Используемые средства разработки</vt:lpstr>
      <vt:lpstr>Сбор и применение схем</vt:lpstr>
      <vt:lpstr>Сбор и применение схем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319</cp:revision>
  <dcterms:created xsi:type="dcterms:W3CDTF">2022-05-01T18:29:55Z</dcterms:created>
  <dcterms:modified xsi:type="dcterms:W3CDTF">2022-06-03T06:20:16Z</dcterms:modified>
</cp:coreProperties>
</file>