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301" r:id="rId5"/>
    <p:sldId id="329" r:id="rId6"/>
    <p:sldId id="331" r:id="rId7"/>
    <p:sldId id="332" r:id="rId8"/>
    <p:sldId id="333" r:id="rId9"/>
    <p:sldId id="330" r:id="rId10"/>
    <p:sldId id="335" r:id="rId11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00"/>
    <a:srgbClr val="044DC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3"/>
    <p:restoredTop sz="91492"/>
  </p:normalViewPr>
  <p:slideViewPr>
    <p:cSldViewPr snapToGrid="0" snapToObjects="1">
      <p:cViewPr>
        <p:scale>
          <a:sx n="95" d="100"/>
          <a:sy n="95" d="100"/>
        </p:scale>
        <p:origin x="67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4E2E-2C3D-6745-8633-9F9A7984085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BA58-A49E-4E4A-8D03-79A8B0EBBE7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0002-6BCE-334E-AF55-DBD71A9DB3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A057-7DDB-6D4A-84CB-20EDD2103BFD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085" y="21179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Prompt Design and Answer Processing</a:t>
            </a:r>
            <a:br>
              <a:rPr lang="en-US" sz="5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for Knowledge Base Construction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from Pre-trained Language Models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520" y="3875405"/>
            <a:ext cx="920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l"/>
            <a:r>
              <a:rPr lang="en-US" sz="2000" dirty="0" smtClean="0">
                <a:latin typeface="+mj-lt"/>
                <a:cs typeface="+mj-lt"/>
              </a:rPr>
              <a:t>Xiao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Fang</a:t>
            </a:r>
            <a:r>
              <a:rPr lang="en-US" sz="2000" dirty="0" smtClean="0">
                <a:latin typeface="+mj-lt"/>
                <a:cs typeface="+mj-lt"/>
              </a:rPr>
              <a:t>, Alex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Kalinowski</a:t>
            </a:r>
            <a:r>
              <a:rPr lang="en-US" sz="2000" dirty="0" smtClean="0">
                <a:latin typeface="+mj-lt"/>
                <a:cs typeface="+mj-lt"/>
              </a:rPr>
              <a:t>, Haoran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Zhao</a:t>
            </a:r>
            <a:r>
              <a:rPr lang="en-US" sz="2000" dirty="0" smtClean="0">
                <a:latin typeface="+mj-lt"/>
                <a:cs typeface="+mj-lt"/>
              </a:rPr>
              <a:t>, Ziao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You</a:t>
            </a:r>
            <a:r>
              <a:rPr lang="en-US" sz="2000" dirty="0" smtClean="0">
                <a:latin typeface="+mj-lt"/>
                <a:cs typeface="+mj-lt"/>
              </a:rPr>
              <a:t>, Yuhao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Zhang</a:t>
            </a:r>
            <a:r>
              <a:rPr lang="en-US" sz="2000" dirty="0" smtClean="0">
                <a:latin typeface="+mj-lt"/>
                <a:cs typeface="+mj-lt"/>
              </a:rPr>
              <a:t>, Yuan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An</a:t>
            </a:r>
            <a:endParaRPr lang="en-US" sz="2400" dirty="0" smtClean="0"/>
          </a:p>
          <a:p>
            <a:r>
              <a:rPr lang="en-US" i="1" dirty="0" smtClean="0"/>
              <a:t>College of Computing and Informatics, </a:t>
            </a:r>
            <a:r>
              <a:rPr lang="en-US" b="1" i="1" dirty="0" smtClean="0">
                <a:solidFill>
                  <a:srgbClr val="FFC600"/>
                </a:solidFill>
              </a:rPr>
              <a:t>Drexel University</a:t>
            </a:r>
            <a:endParaRPr lang="en-US" b="1" i="1" dirty="0" smtClean="0">
              <a:solidFill>
                <a:srgbClr val="FFC6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54025" y="6109970"/>
            <a:ext cx="3320415" cy="490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128125" y="5979795"/>
            <a:ext cx="2473960" cy="621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</a:rPr>
              <a:t>Catalog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022725" y="1499235"/>
            <a:ext cx="414591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000" dirty="0" smtClean="0"/>
              <a:t>	</a:t>
            </a:r>
            <a:r>
              <a:rPr lang="en-US" sz="4400" dirty="0" smtClean="0">
                <a:solidFill>
                  <a:srgbClr val="FFC600"/>
                </a:solidFill>
              </a:rPr>
              <a:t>Catalog</a:t>
            </a:r>
            <a:endParaRPr lang="en-US" sz="4000" dirty="0" smtClean="0"/>
          </a:p>
          <a:p>
            <a:pPr algn="l"/>
            <a:r>
              <a:rPr lang="en-US" sz="3600" dirty="0" smtClean="0"/>
              <a:t>1</a:t>
            </a:r>
            <a:r>
              <a:rPr lang="en-US" sz="3600" dirty="0"/>
              <a:t>. </a:t>
            </a:r>
            <a:r>
              <a:rPr lang="en-US" sz="3600" dirty="0" smtClean="0">
                <a:sym typeface="+mn-ea"/>
              </a:rPr>
              <a:t>Introduction</a:t>
            </a:r>
            <a:endParaRPr lang="en-US" sz="3600" dirty="0"/>
          </a:p>
          <a:p>
            <a:pPr algn="l"/>
            <a:r>
              <a:rPr lang="en-US" sz="3600" dirty="0" smtClean="0"/>
              <a:t>2</a:t>
            </a:r>
            <a:r>
              <a:rPr lang="en-US" sz="3600" dirty="0"/>
              <a:t>. </a:t>
            </a:r>
            <a:r>
              <a:rPr lang="en-US" sz="3600" dirty="0" smtClean="0">
                <a:sym typeface="+mn-ea"/>
              </a:rPr>
              <a:t>Prompt Design</a:t>
            </a:r>
            <a:endParaRPr lang="en-US" sz="3600" dirty="0"/>
          </a:p>
          <a:p>
            <a:pPr algn="l"/>
            <a:r>
              <a:rPr lang="en-US" sz="3600" dirty="0" smtClean="0"/>
              <a:t>3</a:t>
            </a:r>
            <a:r>
              <a:rPr lang="en-US" sz="3600" dirty="0"/>
              <a:t>. </a:t>
            </a:r>
            <a:r>
              <a:rPr lang="en-US" sz="3600" dirty="0" smtClean="0">
                <a:sym typeface="+mn-ea"/>
              </a:rPr>
              <a:t>Answer Processing</a:t>
            </a:r>
            <a:endParaRPr lang="en-US" sz="3600" dirty="0"/>
          </a:p>
          <a:p>
            <a:pPr algn="l"/>
            <a:r>
              <a:rPr lang="en-US" sz="3600" dirty="0" smtClean="0"/>
              <a:t>4</a:t>
            </a:r>
            <a:r>
              <a:rPr lang="en-US" sz="3600" dirty="0"/>
              <a:t>. Inspiration </a:t>
            </a:r>
            <a:endParaRPr lang="zh-CN" altLang="en-US" sz="36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</a:rPr>
              <a:t>Abstract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24815" y="866140"/>
            <a:ext cx="116687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Introduction - </a:t>
            </a:r>
            <a:r>
              <a:rPr lang="en-US" sz="3600" dirty="0" smtClean="0">
                <a:solidFill>
                  <a:srgbClr val="FFC600"/>
                </a:solidFill>
              </a:rPr>
              <a:t>How we solve the challenge</a:t>
            </a:r>
            <a:endParaRPr lang="en-US" sz="3600" dirty="0" smtClean="0">
              <a:solidFill>
                <a:srgbClr val="FFC600"/>
              </a:solidFill>
            </a:endParaRPr>
          </a:p>
          <a:p>
            <a:pPr algn="l"/>
            <a:endParaRPr lang="en-US" sz="3600" dirty="0" smtClean="0">
              <a:solidFill>
                <a:schemeClr val="tx1"/>
              </a:solidFill>
            </a:endParaRPr>
          </a:p>
          <a:p>
            <a:pPr algn="l"/>
            <a:r>
              <a:rPr lang="en-US" sz="3600" dirty="0" smtClean="0"/>
              <a:t>1</a:t>
            </a:r>
            <a:r>
              <a:rPr lang="en-US" sz="3600" dirty="0"/>
              <a:t>. </a:t>
            </a:r>
            <a:r>
              <a:rPr lang="en-US" sz="3600" dirty="0">
                <a:solidFill>
                  <a:srgbClr val="FFC600"/>
                </a:solidFill>
              </a:rPr>
              <a:t>handle relation separately</a:t>
            </a:r>
            <a:endParaRPr lang="en-US" sz="3600" dirty="0"/>
          </a:p>
          <a:p>
            <a:pPr algn="l"/>
            <a:r>
              <a:rPr lang="en-US" sz="3600" dirty="0" smtClean="0"/>
              <a:t>2</a:t>
            </a:r>
            <a:r>
              <a:rPr lang="en-US" sz="3600" dirty="0"/>
              <a:t>. </a:t>
            </a:r>
            <a:r>
              <a:rPr lang="en-US" sz="3600" dirty="0" smtClean="0">
                <a:sym typeface="+mn-ea"/>
              </a:rPr>
              <a:t>Prompt Design: indirect design, multi-layer Q&amp;A structure</a:t>
            </a:r>
            <a:endParaRPr lang="en-US" sz="3600" dirty="0"/>
          </a:p>
          <a:p>
            <a:pPr algn="l"/>
            <a:r>
              <a:rPr lang="en-US" sz="3600" dirty="0" smtClean="0"/>
              <a:t>3</a:t>
            </a:r>
            <a:r>
              <a:rPr lang="en-US" sz="3600" dirty="0"/>
              <a:t>. </a:t>
            </a:r>
            <a:r>
              <a:rPr lang="en-US" sz="3600" dirty="0" smtClean="0">
                <a:sym typeface="+mn-ea"/>
              </a:rPr>
              <a:t>Answer Processing: </a:t>
            </a:r>
            <a:r>
              <a:rPr lang="en-US" sz="3600" dirty="0" smtClean="0">
                <a:sym typeface="+mn-ea"/>
              </a:rPr>
              <a:t>vocabulary </a:t>
            </a:r>
            <a:r>
              <a:rPr lang="en-US" sz="3600" dirty="0" smtClean="0">
                <a:sym typeface="+mn-ea"/>
              </a:rPr>
              <a:t>filter, restrict answer space</a:t>
            </a:r>
            <a:endParaRPr lang="en-US" sz="4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4701540" y="3672205"/>
            <a:ext cx="2788920" cy="537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2"/>
          <p:cNvSpPr txBox="1"/>
          <p:nvPr/>
        </p:nvSpPr>
        <p:spPr>
          <a:xfrm>
            <a:off x="4702191" y="3688308"/>
            <a:ext cx="2788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/>
              <a:t>BERT</a:t>
            </a:r>
            <a:endParaRPr lang="en-US" sz="2800" dirty="0"/>
          </a:p>
        </p:txBody>
      </p:sp>
      <p:sp>
        <p:nvSpPr>
          <p:cNvPr id="7" name="Rectangle 3"/>
          <p:cNvSpPr/>
          <p:nvPr/>
        </p:nvSpPr>
        <p:spPr>
          <a:xfrm>
            <a:off x="762001" y="5331500"/>
            <a:ext cx="223647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6"/>
          <p:cNvSpPr/>
          <p:nvPr/>
        </p:nvSpPr>
        <p:spPr>
          <a:xfrm>
            <a:off x="3537585" y="5345670"/>
            <a:ext cx="223647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7"/>
          <p:cNvSpPr/>
          <p:nvPr/>
        </p:nvSpPr>
        <p:spPr>
          <a:xfrm>
            <a:off x="6240780" y="5345670"/>
            <a:ext cx="223647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8"/>
          <p:cNvSpPr/>
          <p:nvPr/>
        </p:nvSpPr>
        <p:spPr>
          <a:xfrm>
            <a:off x="9016364" y="5345670"/>
            <a:ext cx="2236470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11594" y="5384840"/>
            <a:ext cx="11372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 dirty="0" smtClean="0"/>
              <a:t>Relation 1</a:t>
            </a:r>
            <a:endParaRPr lang="en-US" b="1" dirty="0" smtClean="0"/>
          </a:p>
          <a:p>
            <a:pPr algn="ctr"/>
            <a:r>
              <a:rPr lang="en-US" dirty="0"/>
              <a:t>Prompt 1</a:t>
            </a:r>
            <a:endParaRPr lang="en-US" dirty="0"/>
          </a:p>
          <a:p>
            <a:pPr algn="ctr"/>
            <a:r>
              <a:rPr lang="en-US" dirty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50983" y="5428180"/>
            <a:ext cx="11372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 dirty="0" smtClean="0">
                <a:sym typeface="+mn-ea"/>
              </a:rPr>
              <a:t>Relation 2</a:t>
            </a:r>
            <a:endParaRPr lang="en-US" b="1" dirty="0" smtClean="0"/>
          </a:p>
          <a:p>
            <a:pPr algn="ctr"/>
            <a:r>
              <a:rPr lang="en-US" dirty="0">
                <a:sym typeface="+mn-ea"/>
              </a:rPr>
              <a:t>Prompt 2</a:t>
            </a:r>
            <a:endParaRPr lang="en-US" dirty="0"/>
          </a:p>
          <a:p>
            <a:pPr algn="ctr"/>
            <a:r>
              <a:rPr lang="en-US" dirty="0">
                <a:sym typeface="+mn-ea"/>
              </a:rPr>
              <a:t>...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41741" y="5428180"/>
            <a:ext cx="11372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b="1" dirty="0" smtClean="0">
                <a:sym typeface="+mn-ea"/>
              </a:rPr>
              <a:t>Relation 3</a:t>
            </a:r>
            <a:endParaRPr lang="en-US" b="1" dirty="0" smtClean="0"/>
          </a:p>
          <a:p>
            <a:pPr algn="ctr"/>
            <a:r>
              <a:rPr lang="en-US" dirty="0">
                <a:sym typeface="+mn-ea"/>
              </a:rPr>
              <a:t>Prompt 3</a:t>
            </a:r>
            <a:endParaRPr lang="en-US" dirty="0"/>
          </a:p>
          <a:p>
            <a:pPr algn="ctr"/>
            <a:r>
              <a:rPr lang="en-US" dirty="0">
                <a:sym typeface="+mn-ea"/>
              </a:rPr>
              <a:t>...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49084" y="5428180"/>
            <a:ext cx="4133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2400" dirty="0">
                <a:sym typeface="+mn-ea"/>
              </a:rPr>
              <a:t>...</a:t>
            </a:r>
            <a:endParaRPr lang="en-US" sz="2400" dirty="0">
              <a:sym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880236" y="4606290"/>
            <a:ext cx="8332470" cy="11430"/>
          </a:xfrm>
          <a:prstGeom prst="line">
            <a:avLst/>
          </a:prstGeom>
          <a:ln cmpd="sng"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0"/>
          </p:cNvCxnSpPr>
          <p:nvPr/>
        </p:nvCxnSpPr>
        <p:spPr>
          <a:xfrm>
            <a:off x="1880236" y="4606290"/>
            <a:ext cx="0" cy="725210"/>
          </a:xfrm>
          <a:prstGeom prst="line">
            <a:avLst/>
          </a:prstGeom>
          <a:ln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212706" y="4620915"/>
            <a:ext cx="0" cy="725210"/>
          </a:xfrm>
          <a:prstGeom prst="line">
            <a:avLst/>
          </a:prstGeom>
          <a:ln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59015" y="4617720"/>
            <a:ext cx="0" cy="725210"/>
          </a:xfrm>
          <a:prstGeom prst="line">
            <a:avLst/>
          </a:prstGeom>
          <a:ln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97127" y="4617720"/>
            <a:ext cx="0" cy="725210"/>
          </a:xfrm>
          <a:prstGeom prst="line">
            <a:avLst/>
          </a:prstGeom>
          <a:ln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</p:cNvCxnSpPr>
          <p:nvPr/>
        </p:nvCxnSpPr>
        <p:spPr>
          <a:xfrm>
            <a:off x="6096016" y="4210318"/>
            <a:ext cx="0" cy="407402"/>
          </a:xfrm>
          <a:prstGeom prst="line">
            <a:avLst/>
          </a:prstGeom>
          <a:ln>
            <a:solidFill>
              <a:srgbClr val="FFC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</a:rPr>
              <a:t>Prompt Design | 1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24815" y="791210"/>
            <a:ext cx="113430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ym typeface="+mn-ea"/>
              </a:rPr>
              <a:t>Prompt Design - </a:t>
            </a:r>
            <a:r>
              <a:rPr lang="en-US" sz="3600" dirty="0" smtClean="0">
                <a:solidFill>
                  <a:srgbClr val="FFC600"/>
                </a:solidFill>
                <a:sym typeface="+mn-ea"/>
              </a:rPr>
              <a:t>Indirect design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endParaRPr lang="en-US" sz="3600" dirty="0" smtClean="0">
              <a:solidFill>
                <a:srgbClr val="FFC6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3600" dirty="0" smtClean="0">
                <a:sym typeface="+mn-ea"/>
              </a:rPr>
              <a:t>Direct design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Is Nike a sport brand? [MASK].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What we want: [‘Yes’, ‘No’]</a:t>
            </a:r>
            <a:endParaRPr lang="en-US" sz="3600" dirty="0" smtClean="0">
              <a:sym typeface="+mn-ea"/>
            </a:endParaRPr>
          </a:p>
          <a:p>
            <a:r>
              <a:rPr lang="en-US" sz="3600" dirty="0" smtClean="0">
                <a:solidFill>
                  <a:srgbClr val="FFC600"/>
                </a:solidFill>
                <a:sym typeface="+mn-ea"/>
              </a:rPr>
              <a:t>Indirect design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Nike is a [MASK] brand.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What we want: P(sport)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Then use</a:t>
            </a:r>
            <a:r>
              <a:rPr lang="zh-CN" sz="3600" dirty="0" smtClean="0">
                <a:sym typeface="+mn-ea"/>
              </a:rPr>
              <a:t> </a:t>
            </a:r>
            <a:r>
              <a:rPr lang="en-US" altLang="zh-CN" sz="3600" dirty="0" smtClean="0">
                <a:sym typeface="+mn-ea"/>
              </a:rPr>
              <a:t>threshold to make classification</a:t>
            </a:r>
            <a:endParaRPr lang="zh-CN" altLang="en-US" sz="3600" dirty="0" smtClean="0">
              <a:solidFill>
                <a:srgbClr val="FFC6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627620" y="3151505"/>
            <a:ext cx="3402965" cy="18738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  <a:sym typeface="+mn-ea"/>
              </a:rPr>
              <a:t>Prompt Design | 2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24815" y="791210"/>
            <a:ext cx="115004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ym typeface="+mn-ea"/>
              </a:rPr>
              <a:t>Prompt Design - </a:t>
            </a:r>
            <a:r>
              <a:rPr lang="en-US" sz="3600" dirty="0" smtClean="0">
                <a:solidFill>
                  <a:srgbClr val="FFC600"/>
                </a:solidFill>
                <a:sym typeface="+mn-ea"/>
              </a:rPr>
              <a:t>Multi-layer Q&amp;A structure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endParaRPr lang="en-US" sz="3600" dirty="0" smtClean="0">
              <a:solidFill>
                <a:srgbClr val="FFC6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dirty="0" smtClean="0">
                <a:sym typeface="+mn-ea"/>
              </a:rPr>
              <a:t>Single-layer Q&amp;A structure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Q: X is dead in [MASK]. </a:t>
            </a:r>
            <a:r>
              <a:rPr lang="en-US" altLang="zh-CN" sz="3600" dirty="0" smtClean="0">
                <a:sym typeface="+mn-ea"/>
              </a:rPr>
              <a:t>→</a:t>
            </a:r>
            <a:r>
              <a:rPr lang="en-US" sz="3600" dirty="0" smtClean="0">
                <a:sym typeface="+mn-ea"/>
              </a:rPr>
              <a:t> What about [None]?</a:t>
            </a:r>
            <a:endParaRPr lang="en-US" sz="36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C600"/>
                </a:solidFill>
                <a:sym typeface="+mn-ea"/>
              </a:rPr>
              <a:t>Multi-layer Q&amp;A structure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Q1: Is X dead? [MASK]. 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Q1^ (</a:t>
            </a:r>
            <a:r>
              <a:rPr lang="en-US" sz="3600" dirty="0" smtClean="0">
                <a:solidFill>
                  <a:srgbClr val="FFC600"/>
                </a:solidFill>
                <a:sym typeface="+mn-ea"/>
              </a:rPr>
              <a:t>indirect design</a:t>
            </a:r>
            <a:r>
              <a:rPr lang="en-US" sz="3600" dirty="0" smtClean="0">
                <a:sym typeface="+mn-ea"/>
              </a:rPr>
              <a:t>): X is [MASK]. </a:t>
            </a:r>
            <a:r>
              <a:rPr lang="en-US" altLang="zh-CN" sz="3600" dirty="0" smtClean="0">
                <a:sym typeface="+mn-ea"/>
              </a:rPr>
              <a:t>→</a:t>
            </a:r>
            <a:r>
              <a:rPr lang="en-US" sz="3600" dirty="0" smtClean="0">
                <a:sym typeface="+mn-ea"/>
              </a:rPr>
              <a:t> F(P(dead), threshol)</a:t>
            </a:r>
            <a:endParaRPr lang="en-US" sz="3600" dirty="0" smtClean="0">
              <a:sym typeface="+mn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if [dead]:   Q2: X is dead in [MASK].</a:t>
            </a:r>
            <a:endParaRPr lang="en-US" sz="3600" dirty="0" smtClean="0">
              <a:sym typeface="+mn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else:           [None]</a:t>
            </a:r>
            <a:endParaRPr lang="en-US" altLang="zh-CN" sz="3600" dirty="0" smtClean="0">
              <a:solidFill>
                <a:srgbClr val="FFC6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456930" y="-67310"/>
            <a:ext cx="2927350" cy="2737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</a:rPr>
              <a:t>Anwer Processing | 1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35610" y="791210"/>
            <a:ext cx="113430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ym typeface="+mn-ea"/>
              </a:rPr>
              <a:t>Answer Processing - </a:t>
            </a:r>
            <a:r>
              <a:rPr lang="en-US" sz="3600" dirty="0" smtClean="0">
                <a:solidFill>
                  <a:srgbClr val="FFC600"/>
                </a:solidFill>
                <a:sym typeface="+mn-ea"/>
              </a:rPr>
              <a:t>Vocabulary filtering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3600" dirty="0" smtClean="0"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C600"/>
                </a:solidFill>
                <a:sym typeface="+mn-ea"/>
              </a:rPr>
              <a:t>Remove STOP words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X is good at [MASK].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en-US" sz="3600" strike="sngStrik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sym typeface="+mn-ea"/>
              </a:rPr>
              <a:t>it, so, what</a:t>
            </a:r>
            <a:r>
              <a:rPr lang="en-US" sz="3600" dirty="0" smtClean="0">
                <a:sym typeface="+mn-ea"/>
              </a:rPr>
              <a:t>, piano, music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C600"/>
                </a:solidFill>
                <a:sym typeface="+mn-ea"/>
              </a:rPr>
              <a:t>Filter words that appear too frequently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[A, B, C...X] is good at [MASK].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Count: {</a:t>
            </a:r>
            <a:r>
              <a:rPr lang="en-US" sz="3600" strike="sngStrike" dirty="0" smtClean="0">
                <a:solidFill>
                  <a:schemeClr val="tx1"/>
                </a:solidFill>
                <a:uFillTx/>
                <a:sym typeface="+mn-ea"/>
              </a:rPr>
              <a:t>work: 10, music: 8</a:t>
            </a:r>
            <a:r>
              <a:rPr lang="en-US" sz="3600" dirty="0" smtClean="0">
                <a:sym typeface="+mn-ea"/>
              </a:rPr>
              <a:t>, piano: 4, ...}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Result: {X: [piano, music...]} → {X: [piano...]}</a:t>
            </a:r>
            <a:endParaRPr lang="en-US" sz="3600" dirty="0" smtClean="0">
              <a:sym typeface="+mn-ea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zh-CN" altLang="en-US" sz="3600" dirty="0" smtClean="0">
              <a:solidFill>
                <a:srgbClr val="FFC6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990715" y="1383665"/>
            <a:ext cx="4192270" cy="2254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  <a:sym typeface="+mn-ea"/>
              </a:rPr>
              <a:t>Anwer Processing | 2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24815" y="791210"/>
            <a:ext cx="113430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ym typeface="+mn-ea"/>
              </a:rPr>
              <a:t>Answer Processing - </a:t>
            </a:r>
            <a:r>
              <a:rPr lang="en-US" sz="3600" dirty="0" smtClean="0">
                <a:solidFill>
                  <a:srgbClr val="FFC600"/>
                </a:solidFill>
                <a:sym typeface="+mn-ea"/>
              </a:rPr>
              <a:t>Restrict answer space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36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C600"/>
                </a:solidFill>
                <a:sym typeface="+mn-ea"/>
              </a:rPr>
              <a:t>Closed answer space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Using Glossary: C = {all the country names}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X is born in [MASK]. → F(P(c)) | c ∈ C</a:t>
            </a:r>
            <a:endParaRPr lang="en-US" sz="3600" dirty="0" smtClean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C600"/>
                </a:solidFill>
                <a:sym typeface="+mn-ea"/>
              </a:rPr>
              <a:t>Semi-closed answer space</a:t>
            </a:r>
            <a:endParaRPr lang="en-US" sz="3600" dirty="0" smtClean="0">
              <a:solidFill>
                <a:srgbClr val="FFC600"/>
              </a:solidFill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Linguistic prefix/suffix filtering</a:t>
            </a:r>
            <a:endParaRPr lang="en-US" sz="3600" dirty="0" smtClean="0">
              <a:sym typeface="+mn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S =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{y[:4] for y in (all chemical element names)}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Prompt: Y has [MASK]. → F(P(s)) | s[:4] in S</a:t>
            </a:r>
            <a:endParaRPr lang="en-US" sz="3600" dirty="0" smtClean="0"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ym typeface="+mn-ea"/>
              </a:rPr>
              <a:t>More complex pattern filtering...</a:t>
            </a:r>
            <a:endParaRPr lang="zh-CN" altLang="en-US" sz="36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843135" y="6377305"/>
            <a:ext cx="1852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200" dirty="0" smtClean="0">
                <a:solidFill>
                  <a:srgbClr val="FFC600"/>
                </a:solidFill>
                <a:latin typeface="Futura Book"/>
                <a:cs typeface="Futura Light"/>
              </a:rPr>
              <a:t>Inspiration</a:t>
            </a:r>
            <a:endParaRPr lang="en-US" sz="1200" dirty="0" smtClean="0">
              <a:solidFill>
                <a:srgbClr val="FFC600"/>
              </a:solidFill>
              <a:latin typeface="Futura Book"/>
              <a:cs typeface="Futura Light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24180" y="779780"/>
            <a:ext cx="113430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tx1"/>
                </a:solidFill>
              </a:rPr>
              <a:t>Inspiration</a:t>
            </a: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rgbClr val="FFC600"/>
              </a:solidFill>
            </a:endParaRPr>
          </a:p>
          <a:p>
            <a:r>
              <a:rPr lang="en-US" sz="3600" dirty="0">
                <a:solidFill>
                  <a:srgbClr val="FFC600"/>
                </a:solidFill>
              </a:rPr>
              <a:t>Prior knowledge can effectively help answer engineering</a:t>
            </a:r>
            <a:endParaRPr lang="en-US" sz="3600" dirty="0">
              <a:solidFill>
                <a:srgbClr val="FFC6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Construct restricted answer space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Vocabulary, g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lossary,</a:t>
            </a:r>
            <a:r>
              <a:rPr lang="en-US" sz="3600" dirty="0"/>
              <a:t> linguistic pattern filtering</a:t>
            </a:r>
            <a:endParaRPr lang="en-US" sz="3600" dirty="0"/>
          </a:p>
          <a:p>
            <a:r>
              <a:rPr lang="en-US" sz="3600" dirty="0">
                <a:solidFill>
                  <a:srgbClr val="FFC600"/>
                </a:solidFill>
              </a:rPr>
              <a:t>Complex questions may require multi-prompt structures</a:t>
            </a:r>
            <a:endParaRPr lang="en-US" sz="3600" dirty="0">
              <a:solidFill>
                <a:srgbClr val="FFC6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 prompt only fits one relational question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But, one question may need multiple prompt to answer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9520555" y="427990"/>
            <a:ext cx="1351915" cy="1337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3520" y="3875405"/>
            <a:ext cx="920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l"/>
            <a:r>
              <a:rPr lang="en-US" sz="2000" dirty="0" smtClean="0">
                <a:latin typeface="+mj-lt"/>
                <a:cs typeface="+mj-lt"/>
              </a:rPr>
              <a:t>Xiao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Fang</a:t>
            </a:r>
            <a:r>
              <a:rPr lang="en-US" sz="2000" dirty="0" smtClean="0">
                <a:latin typeface="+mj-lt"/>
                <a:cs typeface="+mj-lt"/>
              </a:rPr>
              <a:t>, Alex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Kalinowski</a:t>
            </a:r>
            <a:r>
              <a:rPr lang="en-US" sz="2000" dirty="0" smtClean="0">
                <a:latin typeface="+mj-lt"/>
                <a:cs typeface="+mj-lt"/>
              </a:rPr>
              <a:t>, Haoran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Zhao</a:t>
            </a:r>
            <a:r>
              <a:rPr lang="en-US" sz="2000" dirty="0" smtClean="0">
                <a:latin typeface="+mj-lt"/>
                <a:cs typeface="+mj-lt"/>
              </a:rPr>
              <a:t>, Ziao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You</a:t>
            </a:r>
            <a:r>
              <a:rPr lang="en-US" sz="2000" dirty="0" smtClean="0">
                <a:latin typeface="+mj-lt"/>
                <a:cs typeface="+mj-lt"/>
              </a:rPr>
              <a:t>, Yuhao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Zhang</a:t>
            </a:r>
            <a:r>
              <a:rPr lang="en-US" sz="2000" dirty="0" smtClean="0">
                <a:latin typeface="+mj-lt"/>
                <a:cs typeface="+mj-lt"/>
              </a:rPr>
              <a:t>, Yuan </a:t>
            </a:r>
            <a:r>
              <a:rPr lang="en-US" sz="2000" b="1" dirty="0" smtClean="0">
                <a:solidFill>
                  <a:srgbClr val="FFC600"/>
                </a:solidFill>
                <a:latin typeface="+mj-lt"/>
                <a:cs typeface="+mj-lt"/>
              </a:rPr>
              <a:t>An</a:t>
            </a:r>
            <a:endParaRPr lang="en-US" sz="2400" dirty="0" smtClean="0"/>
          </a:p>
          <a:p>
            <a:r>
              <a:rPr lang="en-US" i="1" dirty="0" smtClean="0"/>
              <a:t>College of Computing and Informatics, </a:t>
            </a:r>
            <a:r>
              <a:rPr lang="en-US" b="1" i="1" dirty="0" smtClean="0">
                <a:solidFill>
                  <a:srgbClr val="FFC600"/>
                </a:solidFill>
              </a:rPr>
              <a:t>Drexel University</a:t>
            </a:r>
            <a:endParaRPr lang="en-US" b="1" i="1" dirty="0" smtClean="0">
              <a:solidFill>
                <a:srgbClr val="FFC600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400810" y="2921000"/>
            <a:ext cx="4265930" cy="624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817995" y="2777490"/>
            <a:ext cx="3453765" cy="912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5a697606-9853-40ea-88b9-6821884582b0"/>
  <p:tag name="COMMONDATA" val="eyJoZGlkIjoiZGYwMzI2YjMzODliZWFjMzE2MGZiZDI0ZTZmOWZjYTU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2196</Words>
  <Application>WPS 演示</Application>
  <PresentationFormat>Widescreen</PresentationFormat>
  <Paragraphs>102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Futura Book</vt:lpstr>
      <vt:lpstr>Segoe Print</vt:lpstr>
      <vt:lpstr>Futura Light</vt:lpstr>
      <vt:lpstr>Calibri Light</vt:lpstr>
      <vt:lpstr>Calibri</vt:lpstr>
      <vt:lpstr>微软雅黑</vt:lpstr>
      <vt:lpstr>Arial Unicode MS</vt:lpstr>
      <vt:lpstr>等线</vt:lpstr>
      <vt:lpstr>等线 Light</vt:lpstr>
      <vt:lpstr>Office Theme</vt:lpstr>
      <vt:lpstr>Prompt Design and Answer Processing for Knowledge Base Construction from Pre-trained Language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Prompt Design and Answer Processing for Knowledge Base Construction from Pre-trained Language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Morley,Deborah</dc:creator>
  <cp:lastModifiedBy>0n</cp:lastModifiedBy>
  <cp:revision>94</cp:revision>
  <dcterms:created xsi:type="dcterms:W3CDTF">2017-02-06T19:26:00Z</dcterms:created>
  <dcterms:modified xsi:type="dcterms:W3CDTF">2022-10-27T05:11:28Z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357D20E1E48545EB801802B0FA63B42D</vt:lpwstr>
  </property>
  <property fmtid="{D5CDD505-2E9C-101B-9397-08002B2CF9AE}" pid="3" name="KSOProductBuildVer">
    <vt:lpwstr>2052-11.1.0.11744</vt:lpwstr>
  </property>
</Properties>
</file>