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ca7780dd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ca7780dd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dbdd4231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dbdd4231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9ca7780dd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9ca7780dd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9c3ec4a8f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9c3ec4a8f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c3ec4a8f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c3ec4a8f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ca7780d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ca7780d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dbdd4231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9dbdd4231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ca7780d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9ca7780d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dbdd423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dbdd423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714675" y="702175"/>
            <a:ext cx="70071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Ideas about Multimodal Report Mining</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Mike Fang - Moberg Analytics - 22/11/28</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Named Entity Recognition</a:t>
            </a:r>
            <a:endParaRPr>
              <a:solidFill>
                <a:schemeClr val="lt2"/>
              </a:solidFill>
            </a:endParaRPr>
          </a:p>
        </p:txBody>
      </p:sp>
      <p:sp>
        <p:nvSpPr>
          <p:cNvPr id="144" name="Google Shape;144;p22"/>
          <p:cNvSpPr txBox="1"/>
          <p:nvPr>
            <p:ph idx="4294967295" type="title"/>
          </p:nvPr>
        </p:nvSpPr>
        <p:spPr>
          <a:xfrm>
            <a:off x="535775" y="1480150"/>
            <a:ext cx="5567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Given a series of labeled sentences (paragraph level label and sentence level label), extract the named entities (e.g. medication names, modality names).</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By NER, we can do many things. The user can easily get what are the modalities or medications mentioned in some </a:t>
            </a:r>
            <a:r>
              <a:rPr b="0" lang="en" sz="1800">
                <a:latin typeface="Lato"/>
                <a:ea typeface="Lato"/>
                <a:cs typeface="Lato"/>
                <a:sym typeface="Lato"/>
              </a:rPr>
              <a:t>certain document. Also, as we know the modality set - medication set pairs, we can train model to do auto inferring from modalities to medications.</a:t>
            </a:r>
            <a:endParaRPr b="0" sz="1800">
              <a:latin typeface="Lato"/>
              <a:ea typeface="Lato"/>
              <a:cs typeface="Lato"/>
              <a:sym typeface="Lato"/>
            </a:endParaRPr>
          </a:p>
        </p:txBody>
      </p:sp>
      <p:pic>
        <p:nvPicPr>
          <p:cNvPr id="145" name="Google Shape;145;p22"/>
          <p:cNvPicPr preferRelativeResize="0"/>
          <p:nvPr/>
        </p:nvPicPr>
        <p:blipFill>
          <a:blip r:embed="rId3">
            <a:alphaModFix/>
          </a:blip>
          <a:stretch>
            <a:fillRect/>
          </a:stretch>
        </p:blipFill>
        <p:spPr>
          <a:xfrm>
            <a:off x="5996749" y="1529199"/>
            <a:ext cx="3091476" cy="125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3">
            <a:alphaModFix/>
          </a:blip>
          <a:stretch>
            <a:fillRect/>
          </a:stretch>
        </p:blipFill>
        <p:spPr>
          <a:xfrm>
            <a:off x="0" y="713137"/>
            <a:ext cx="9144001" cy="371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pic>
        <p:nvPicPr>
          <p:cNvPr id="155" name="Google Shape;155;p2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56" name="Google Shape;156;p2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57" name="Google Shape;157;p24"/>
          <p:cNvSpPr txBox="1"/>
          <p:nvPr>
            <p:ph idx="4294967295" type="body"/>
          </p:nvPr>
        </p:nvSpPr>
        <p:spPr>
          <a:xfrm>
            <a:off x="2855550" y="1032730"/>
            <a:ext cx="3432900" cy="33279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a:solidFill>
                  <a:schemeClr val="dk1"/>
                </a:solidFill>
                <a:latin typeface="Raleway"/>
                <a:ea typeface="Raleway"/>
                <a:cs typeface="Raleway"/>
                <a:sym typeface="Raleway"/>
              </a:rPr>
              <a:t>Question ?</a:t>
            </a:r>
            <a:endParaRPr>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Unstructured</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Although medical report documents have many important information, but neither read or write it is very time consuming. Plain text document  is flat and unstructured, while using machine learning methods can help us automatically find structured data from it so that make it more straightforward.</a:t>
            </a:r>
            <a:endParaRPr b="0" sz="18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4266800" y="134975"/>
            <a:ext cx="1332500" cy="1429100"/>
          </a:xfrm>
          <a:prstGeom prst="rect">
            <a:avLst/>
          </a:prstGeom>
          <a:noFill/>
          <a:ln>
            <a:noFill/>
          </a:ln>
        </p:spPr>
      </p:pic>
      <p:pic>
        <p:nvPicPr>
          <p:cNvPr id="81" name="Google Shape;81;p14"/>
          <p:cNvPicPr preferRelativeResize="0"/>
          <p:nvPr/>
        </p:nvPicPr>
        <p:blipFill>
          <a:blip r:embed="rId4">
            <a:alphaModFix/>
          </a:blip>
          <a:stretch>
            <a:fillRect/>
          </a:stretch>
        </p:blipFill>
        <p:spPr>
          <a:xfrm>
            <a:off x="5801450" y="847800"/>
            <a:ext cx="3106225" cy="3798157"/>
          </a:xfrm>
          <a:prstGeom prst="rect">
            <a:avLst/>
          </a:prstGeom>
          <a:noFill/>
          <a:ln>
            <a:noFill/>
          </a:ln>
        </p:spPr>
      </p:pic>
      <p:sp>
        <p:nvSpPr>
          <p:cNvPr id="82" name="Google Shape;82;p14"/>
          <p:cNvSpPr txBox="1"/>
          <p:nvPr/>
        </p:nvSpPr>
        <p:spPr>
          <a:xfrm>
            <a:off x="5970950" y="396050"/>
            <a:ext cx="24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Report document example</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Structured</a:t>
            </a:r>
            <a:endParaRPr sz="2400"/>
          </a:p>
        </p:txBody>
      </p:sp>
      <p:sp>
        <p:nvSpPr>
          <p:cNvPr id="88" name="Google Shape;88;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What could be the structure data?</a:t>
            </a:r>
            <a:endParaRPr b="0" sz="18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rPr b="0" lang="en" sz="1800">
                <a:latin typeface="Lato"/>
                <a:ea typeface="Lato"/>
                <a:cs typeface="Lato"/>
                <a:sym typeface="Lato"/>
              </a:rPr>
              <a:t>For example, the creation timestamp,                       the importance level of each sentence,                     the corresponding medical entity for some words.</a:t>
            </a:r>
            <a:endParaRPr b="0" sz="1800">
              <a:latin typeface="Lato"/>
              <a:ea typeface="Lato"/>
              <a:cs typeface="Lato"/>
              <a:sym typeface="Lato"/>
            </a:endParaRPr>
          </a:p>
        </p:txBody>
      </p:sp>
      <p:pic>
        <p:nvPicPr>
          <p:cNvPr id="89" name="Google Shape;89;p15"/>
          <p:cNvPicPr preferRelativeResize="0"/>
          <p:nvPr/>
        </p:nvPicPr>
        <p:blipFill>
          <a:blip r:embed="rId3">
            <a:alphaModFix/>
          </a:blip>
          <a:stretch>
            <a:fillRect/>
          </a:stretch>
        </p:blipFill>
        <p:spPr>
          <a:xfrm>
            <a:off x="4158324" y="869990"/>
            <a:ext cx="4515475" cy="452322"/>
          </a:xfrm>
          <a:prstGeom prst="rect">
            <a:avLst/>
          </a:prstGeom>
          <a:noFill/>
          <a:ln>
            <a:noFill/>
          </a:ln>
        </p:spPr>
      </p:pic>
      <p:pic>
        <p:nvPicPr>
          <p:cNvPr id="90" name="Google Shape;90;p15"/>
          <p:cNvPicPr preferRelativeResize="0"/>
          <p:nvPr/>
        </p:nvPicPr>
        <p:blipFill>
          <a:blip r:embed="rId4">
            <a:alphaModFix/>
          </a:blip>
          <a:stretch>
            <a:fillRect/>
          </a:stretch>
        </p:blipFill>
        <p:spPr>
          <a:xfrm>
            <a:off x="4447875" y="1562875"/>
            <a:ext cx="4515475" cy="486000"/>
          </a:xfrm>
          <a:prstGeom prst="rect">
            <a:avLst/>
          </a:prstGeom>
          <a:noFill/>
          <a:ln>
            <a:noFill/>
          </a:ln>
        </p:spPr>
      </p:pic>
      <p:pic>
        <p:nvPicPr>
          <p:cNvPr id="91" name="Google Shape;91;p15"/>
          <p:cNvPicPr preferRelativeResize="0"/>
          <p:nvPr/>
        </p:nvPicPr>
        <p:blipFill>
          <a:blip r:embed="rId5">
            <a:alphaModFix/>
          </a:blip>
          <a:stretch>
            <a:fillRect/>
          </a:stretch>
        </p:blipFill>
        <p:spPr>
          <a:xfrm>
            <a:off x="804863" y="3723650"/>
            <a:ext cx="7534275" cy="1171575"/>
          </a:xfrm>
          <a:prstGeom prst="rect">
            <a:avLst/>
          </a:prstGeom>
          <a:noFill/>
          <a:ln>
            <a:noFill/>
          </a:ln>
        </p:spPr>
      </p:pic>
      <p:sp>
        <p:nvSpPr>
          <p:cNvPr id="92" name="Google Shape;92;p15"/>
          <p:cNvSpPr txBox="1"/>
          <p:nvPr/>
        </p:nvSpPr>
        <p:spPr>
          <a:xfrm>
            <a:off x="6619100" y="469800"/>
            <a:ext cx="20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Creation timestamp</a:t>
            </a:r>
            <a:endParaRPr>
              <a:latin typeface="Lato"/>
              <a:ea typeface="Lato"/>
              <a:cs typeface="Lato"/>
              <a:sym typeface="Lato"/>
            </a:endParaRPr>
          </a:p>
        </p:txBody>
      </p:sp>
      <p:sp>
        <p:nvSpPr>
          <p:cNvPr id="93" name="Google Shape;93;p15"/>
          <p:cNvSpPr txBox="1"/>
          <p:nvPr/>
        </p:nvSpPr>
        <p:spPr>
          <a:xfrm>
            <a:off x="6419150" y="2007100"/>
            <a:ext cx="24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Key sentence in a paragraph</a:t>
            </a:r>
            <a:endParaRPr>
              <a:latin typeface="Lato"/>
              <a:ea typeface="Lato"/>
              <a:cs typeface="Lato"/>
              <a:sym typeface="Lato"/>
            </a:endParaRPr>
          </a:p>
        </p:txBody>
      </p:sp>
      <p:sp>
        <p:nvSpPr>
          <p:cNvPr id="94" name="Google Shape;94;p15"/>
          <p:cNvSpPr txBox="1"/>
          <p:nvPr/>
        </p:nvSpPr>
        <p:spPr>
          <a:xfrm>
            <a:off x="2344400" y="3323450"/>
            <a:ext cx="48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Some words with corresponding named medical entity</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Our Goal</a:t>
            </a:r>
            <a:endParaRPr sz="2400"/>
          </a:p>
        </p:txBody>
      </p:sp>
      <p:sp>
        <p:nvSpPr>
          <p:cNvPr id="100" name="Google Shape;100;p16"/>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Our goal is to build NLP pipeline that can capture the ‘structure’ </a:t>
            </a:r>
            <a:r>
              <a:rPr b="0" lang="en" sz="1800">
                <a:latin typeface="Lato"/>
                <a:ea typeface="Lato"/>
                <a:cs typeface="Lato"/>
                <a:sym typeface="Lato"/>
              </a:rPr>
              <a:t>hidden in the report docs. This will help expert to </a:t>
            </a:r>
            <a:r>
              <a:rPr lang="en" sz="1800">
                <a:latin typeface="Lato"/>
                <a:ea typeface="Lato"/>
                <a:cs typeface="Lato"/>
                <a:sym typeface="Lato"/>
              </a:rPr>
              <a:t>write</a:t>
            </a:r>
            <a:r>
              <a:rPr b="0" lang="en" sz="1800">
                <a:latin typeface="Lato"/>
                <a:ea typeface="Lato"/>
                <a:cs typeface="Lato"/>
                <a:sym typeface="Lato"/>
              </a:rPr>
              <a:t> docs(auto gen timestamps, auto label  words which refers to medical entity), and </a:t>
            </a:r>
            <a:r>
              <a:rPr lang="en" sz="1800">
                <a:latin typeface="Lato"/>
                <a:ea typeface="Lato"/>
                <a:cs typeface="Lato"/>
                <a:sym typeface="Lato"/>
              </a:rPr>
              <a:t>read</a:t>
            </a:r>
            <a:r>
              <a:rPr b="0" lang="en" sz="1800">
                <a:latin typeface="Lato"/>
                <a:ea typeface="Lato"/>
                <a:cs typeface="Lato"/>
                <a:sym typeface="Lato"/>
              </a:rPr>
              <a:t> docs(gen catalog, highlight key sentences and key words).</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However, chasing the goal is a long project. We have to set the project into meaningful small steps.</a:t>
            </a:r>
            <a:endParaRPr b="0" sz="1800">
              <a:latin typeface="Lato"/>
              <a:ea typeface="Lato"/>
              <a:cs typeface="Lato"/>
              <a:sym typeface="Lato"/>
            </a:endParaRPr>
          </a:p>
        </p:txBody>
      </p:sp>
      <p:pic>
        <p:nvPicPr>
          <p:cNvPr id="101" name="Google Shape;101;p16"/>
          <p:cNvPicPr preferRelativeResize="0"/>
          <p:nvPr/>
        </p:nvPicPr>
        <p:blipFill>
          <a:blip r:embed="rId3">
            <a:alphaModFix/>
          </a:blip>
          <a:stretch>
            <a:fillRect/>
          </a:stretch>
        </p:blipFill>
        <p:spPr>
          <a:xfrm>
            <a:off x="5601100" y="712153"/>
            <a:ext cx="3411025" cy="16951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7" name="Google Shape;107;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8" name="Google Shape;108;p17"/>
          <p:cNvSpPr txBox="1"/>
          <p:nvPr>
            <p:ph idx="4294967295" type="body"/>
          </p:nvPr>
        </p:nvSpPr>
        <p:spPr>
          <a:xfrm>
            <a:off x="2855550" y="1032730"/>
            <a:ext cx="3432900" cy="3327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latin typeface="Raleway"/>
                <a:ea typeface="Raleway"/>
                <a:cs typeface="Raleway"/>
                <a:sym typeface="Raleway"/>
              </a:rPr>
              <a:t>Each step should be </a:t>
            </a:r>
            <a:r>
              <a:rPr lang="en" sz="1200">
                <a:latin typeface="Raleway"/>
                <a:ea typeface="Raleway"/>
                <a:cs typeface="Raleway"/>
                <a:sym typeface="Raleway"/>
              </a:rPr>
              <a:t>achievable</a:t>
            </a:r>
            <a:r>
              <a:rPr lang="en" sz="1200">
                <a:latin typeface="Raleway"/>
                <a:ea typeface="Raleway"/>
                <a:cs typeface="Raleway"/>
                <a:sym typeface="Raleway"/>
              </a:rPr>
              <a:t> and testable. Also, is should be always able to find a way to integrate each step into our project, so that even we fail in some step, the previous steps can still create value for us.</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Paragraph Labeling</a:t>
            </a:r>
            <a:br>
              <a:rPr lang="en" sz="1400">
                <a:latin typeface="Raleway"/>
                <a:ea typeface="Raleway"/>
                <a:cs typeface="Raleway"/>
                <a:sym typeface="Raleway"/>
              </a:rPr>
            </a:b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Key Sentence Selection</a:t>
            </a:r>
            <a:br>
              <a:rPr lang="en" sz="1400">
                <a:latin typeface="Raleway"/>
                <a:ea typeface="Raleway"/>
                <a:cs typeface="Raleway"/>
                <a:sym typeface="Raleway"/>
              </a:rPr>
            </a:b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Named Entity Recognition</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Paragraph Labeling</a:t>
            </a:r>
            <a:endParaRPr sz="3600">
              <a:solidFill>
                <a:schemeClr val="dk1"/>
              </a:solidFill>
            </a:endParaRPr>
          </a:p>
        </p:txBody>
      </p:sp>
      <p:sp>
        <p:nvSpPr>
          <p:cNvPr id="114" name="Google Shape;114;p18"/>
          <p:cNvSpPr txBox="1"/>
          <p:nvPr>
            <p:ph idx="4294967295" type="title"/>
          </p:nvPr>
        </p:nvSpPr>
        <p:spPr>
          <a:xfrm>
            <a:off x="535775" y="1480150"/>
            <a:ext cx="57468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Given a report document with multiple paragraphs, label each paragraph according to its content and topic.</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This could be used for generate document catalog. As we know the label of each paragraph, for some of the paragraph with certain label, we can do certain analysis: for “time” paragraph, we can extract the timestamp; for “</a:t>
            </a:r>
            <a:r>
              <a:rPr b="0" lang="en" sz="1800">
                <a:latin typeface="Lato"/>
                <a:ea typeface="Lato"/>
                <a:cs typeface="Lato"/>
                <a:sym typeface="Lato"/>
              </a:rPr>
              <a:t>recommendation</a:t>
            </a:r>
            <a:r>
              <a:rPr b="0" lang="en" sz="1800">
                <a:latin typeface="Lato"/>
                <a:ea typeface="Lato"/>
                <a:cs typeface="Lato"/>
                <a:sym typeface="Lato"/>
              </a:rPr>
              <a:t>” paragraph, we can </a:t>
            </a:r>
            <a:r>
              <a:rPr b="0" lang="en" sz="1800">
                <a:latin typeface="Lato"/>
                <a:ea typeface="Lato"/>
                <a:cs typeface="Lato"/>
                <a:sym typeface="Lato"/>
              </a:rPr>
              <a:t>collect</a:t>
            </a:r>
            <a:r>
              <a:rPr b="0" lang="en" sz="1800">
                <a:latin typeface="Lato"/>
                <a:ea typeface="Lato"/>
                <a:cs typeface="Lato"/>
                <a:sym typeface="Lato"/>
              </a:rPr>
              <a:t> the medication names appearing; for “modality” paragraph, we can do key sentence selection.</a:t>
            </a:r>
            <a:endParaRPr b="0" sz="1800">
              <a:latin typeface="Lato"/>
              <a:ea typeface="Lato"/>
              <a:cs typeface="Lato"/>
              <a:sym typeface="Lato"/>
            </a:endParaRPr>
          </a:p>
        </p:txBody>
      </p:sp>
      <p:pic>
        <p:nvPicPr>
          <p:cNvPr id="115" name="Google Shape;115;p18"/>
          <p:cNvPicPr preferRelativeResize="0"/>
          <p:nvPr/>
        </p:nvPicPr>
        <p:blipFill>
          <a:blip r:embed="rId3">
            <a:alphaModFix/>
          </a:blip>
          <a:stretch>
            <a:fillRect/>
          </a:stretch>
        </p:blipFill>
        <p:spPr>
          <a:xfrm>
            <a:off x="6282575" y="941500"/>
            <a:ext cx="2756400" cy="272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2524713" y="0"/>
            <a:ext cx="5197632" cy="5143500"/>
          </a:xfrm>
          <a:prstGeom prst="rect">
            <a:avLst/>
          </a:prstGeom>
          <a:noFill/>
          <a:ln>
            <a:noFill/>
          </a:ln>
        </p:spPr>
      </p:pic>
      <p:sp>
        <p:nvSpPr>
          <p:cNvPr id="121" name="Google Shape;121;p19"/>
          <p:cNvSpPr txBox="1"/>
          <p:nvPr/>
        </p:nvSpPr>
        <p:spPr>
          <a:xfrm>
            <a:off x="1558825" y="0"/>
            <a:ext cx="1055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Lato"/>
                <a:ea typeface="Lato"/>
                <a:cs typeface="Lato"/>
                <a:sym typeface="Lato"/>
              </a:rPr>
              <a:t>Timestamp</a:t>
            </a:r>
            <a:endParaRPr>
              <a:latin typeface="Lato"/>
              <a:ea typeface="Lato"/>
              <a:cs typeface="Lato"/>
              <a:sym typeface="Lato"/>
            </a:endParaRPr>
          </a:p>
        </p:txBody>
      </p:sp>
      <p:sp>
        <p:nvSpPr>
          <p:cNvPr id="122" name="Google Shape;122;p19"/>
          <p:cNvSpPr txBox="1"/>
          <p:nvPr/>
        </p:nvSpPr>
        <p:spPr>
          <a:xfrm>
            <a:off x="995300" y="1171500"/>
            <a:ext cx="1618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Lato"/>
                <a:ea typeface="Lato"/>
                <a:cs typeface="Lato"/>
                <a:sym typeface="Lato"/>
              </a:rPr>
              <a:t>Recommendation</a:t>
            </a:r>
            <a:endParaRPr>
              <a:latin typeface="Lato"/>
              <a:ea typeface="Lato"/>
              <a:cs typeface="Lato"/>
              <a:sym typeface="Lato"/>
            </a:endParaRPr>
          </a:p>
        </p:txBody>
      </p:sp>
      <p:sp>
        <p:nvSpPr>
          <p:cNvPr id="123" name="Google Shape;123;p19"/>
          <p:cNvSpPr txBox="1"/>
          <p:nvPr/>
        </p:nvSpPr>
        <p:spPr>
          <a:xfrm>
            <a:off x="1103225" y="1911400"/>
            <a:ext cx="1510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Lato"/>
                <a:ea typeface="Lato"/>
                <a:cs typeface="Lato"/>
                <a:sym typeface="Lato"/>
              </a:rPr>
              <a:t>Tec Summary</a:t>
            </a:r>
            <a:endParaRPr>
              <a:latin typeface="Lato"/>
              <a:ea typeface="Lato"/>
              <a:cs typeface="Lato"/>
              <a:sym typeface="Lato"/>
            </a:endParaRPr>
          </a:p>
        </p:txBody>
      </p:sp>
      <p:sp>
        <p:nvSpPr>
          <p:cNvPr id="124" name="Google Shape;124;p19"/>
          <p:cNvSpPr txBox="1"/>
          <p:nvPr/>
        </p:nvSpPr>
        <p:spPr>
          <a:xfrm>
            <a:off x="1558825" y="2951000"/>
            <a:ext cx="1055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Lato"/>
                <a:ea typeface="Lato"/>
                <a:cs typeface="Lato"/>
                <a:sym typeface="Lato"/>
              </a:rPr>
              <a:t>Thresholds</a:t>
            </a:r>
            <a:endParaRPr>
              <a:latin typeface="Lato"/>
              <a:ea typeface="Lato"/>
              <a:cs typeface="Lato"/>
              <a:sym typeface="Lato"/>
            </a:endParaRPr>
          </a:p>
        </p:txBody>
      </p:sp>
      <p:sp>
        <p:nvSpPr>
          <p:cNvPr id="125" name="Google Shape;125;p19"/>
          <p:cNvSpPr txBox="1"/>
          <p:nvPr/>
        </p:nvSpPr>
        <p:spPr>
          <a:xfrm>
            <a:off x="1558825" y="4050575"/>
            <a:ext cx="1055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Lato"/>
                <a:ea typeface="Lato"/>
                <a:cs typeface="Lato"/>
                <a:sym typeface="Lato"/>
              </a:rPr>
              <a:t>Definition</a:t>
            </a:r>
            <a:endParaRPr>
              <a:latin typeface="Lato"/>
              <a:ea typeface="Lato"/>
              <a:cs typeface="Lato"/>
              <a:sym typeface="Lato"/>
            </a:endParaRPr>
          </a:p>
        </p:txBody>
      </p:sp>
      <p:sp>
        <p:nvSpPr>
          <p:cNvPr id="126" name="Google Shape;126;p19"/>
          <p:cNvSpPr txBox="1"/>
          <p:nvPr/>
        </p:nvSpPr>
        <p:spPr>
          <a:xfrm>
            <a:off x="1558825" y="431600"/>
            <a:ext cx="1055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Lato"/>
                <a:ea typeface="Lato"/>
                <a:cs typeface="Lato"/>
                <a:sym typeface="Lato"/>
              </a:rPr>
              <a:t>Modality</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Key Sentence Selection</a:t>
            </a:r>
            <a:endParaRPr>
              <a:solidFill>
                <a:schemeClr val="lt2"/>
              </a:solidFill>
            </a:endParaRPr>
          </a:p>
        </p:txBody>
      </p:sp>
      <p:sp>
        <p:nvSpPr>
          <p:cNvPr id="132" name="Google Shape;132;p20"/>
          <p:cNvSpPr txBox="1"/>
          <p:nvPr>
            <p:ph idx="4294967295" type="title"/>
          </p:nvPr>
        </p:nvSpPr>
        <p:spPr>
          <a:xfrm>
            <a:off x="535775" y="1480150"/>
            <a:ext cx="57468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Given a paragraph with multiple sentences, select the most important or representative sentences according the context.</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As we know the key sentences, we can highlight them when the user view the document in our application. Also, a sentence is key </a:t>
            </a:r>
            <a:r>
              <a:rPr b="0" lang="en" sz="1800">
                <a:latin typeface="Lato"/>
                <a:ea typeface="Lato"/>
                <a:cs typeface="Lato"/>
                <a:sym typeface="Lato"/>
              </a:rPr>
              <a:t>sentence or not can be one of the input to next step: Named Entity Recognition.</a:t>
            </a:r>
            <a:endParaRPr b="0" sz="1800">
              <a:latin typeface="Lato"/>
              <a:ea typeface="Lato"/>
              <a:cs typeface="Lato"/>
              <a:sym typeface="Lato"/>
            </a:endParaRPr>
          </a:p>
        </p:txBody>
      </p:sp>
      <p:pic>
        <p:nvPicPr>
          <p:cNvPr id="133" name="Google Shape;133;p20"/>
          <p:cNvPicPr preferRelativeResize="0"/>
          <p:nvPr/>
        </p:nvPicPr>
        <p:blipFill>
          <a:blip r:embed="rId3">
            <a:alphaModFix/>
          </a:blip>
          <a:stretch>
            <a:fillRect/>
          </a:stretch>
        </p:blipFill>
        <p:spPr>
          <a:xfrm>
            <a:off x="6231150" y="1255425"/>
            <a:ext cx="2556625" cy="19744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1"/>
          <p:cNvPicPr preferRelativeResize="0"/>
          <p:nvPr/>
        </p:nvPicPr>
        <p:blipFill>
          <a:blip r:embed="rId3">
            <a:alphaModFix/>
          </a:blip>
          <a:stretch>
            <a:fillRect/>
          </a:stretch>
        </p:blipFill>
        <p:spPr>
          <a:xfrm>
            <a:off x="1241913" y="0"/>
            <a:ext cx="6660166"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