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01" r:id="rId2"/>
    <p:sldId id="306" r:id="rId3"/>
    <p:sldId id="296" r:id="rId4"/>
    <p:sldId id="310" r:id="rId5"/>
    <p:sldId id="309" r:id="rId6"/>
    <p:sldId id="307" r:id="rId7"/>
    <p:sldId id="308" r:id="rId8"/>
    <p:sldId id="313" r:id="rId9"/>
    <p:sldId id="311" r:id="rId10"/>
    <p:sldId id="314" r:id="rId11"/>
    <p:sldId id="312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27" r:id="rId26"/>
    <p:sldId id="315" r:id="rId27"/>
    <p:sldId id="292" r:id="rId28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Quattrocento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DE20CB-B469-48F8-A844-374E2A640F41}">
  <a:tblStyle styleId="{4ADE20CB-B469-48F8-A844-374E2A640F4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6428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1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3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6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2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6434073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62"/>
          <p:cNvGrpSpPr/>
          <p:nvPr userDrawn="1"/>
        </p:nvGrpSpPr>
        <p:grpSpPr>
          <a:xfrm>
            <a:off x="1293466" y="3505300"/>
            <a:ext cx="215966" cy="342398"/>
            <a:chOff x="6718575" y="2318625"/>
            <a:chExt cx="256950" cy="407375"/>
          </a:xfrm>
        </p:grpSpPr>
        <p:sp>
          <p:nvSpPr>
            <p:cNvPr id="6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684948" y="3395455"/>
            <a:ext cx="1309687" cy="284162"/>
          </a:xfrm>
        </p:spPr>
        <p:txBody>
          <a:bodyPr anchor="ctr"/>
          <a:lstStyle>
            <a:lvl1pPr>
              <a:buNone/>
              <a:defRPr sz="1800" b="1">
                <a:latin typeface="Lora" panose="020B0604020202020204" charset="0"/>
              </a:defRPr>
            </a:lvl1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84948" y="3682072"/>
            <a:ext cx="2470444" cy="284162"/>
          </a:xfrm>
        </p:spPr>
        <p:txBody>
          <a:bodyPr anchor="ctr"/>
          <a:lstStyle>
            <a:lvl1pPr>
              <a:buNone/>
              <a:defRPr sz="1800" b="1" baseline="0">
                <a:latin typeface="Lora" panose="020B0604020202020204" charset="0"/>
              </a:defRPr>
            </a:lvl1pPr>
          </a:lstStyle>
          <a:p>
            <a:pPr lvl="0"/>
            <a:r>
              <a:rPr lang="en-US" altLang="zh-CN" dirty="0" smtClean="0"/>
              <a:t>Enter subtitle here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90071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69776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691662"/>
            <a:ext cx="3878399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33022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grpSp>
        <p:nvGrpSpPr>
          <p:cNvPr id="6" name="Shape 113"/>
          <p:cNvGrpSpPr/>
          <p:nvPr userDrawn="1"/>
        </p:nvGrpSpPr>
        <p:grpSpPr>
          <a:xfrm>
            <a:off x="913112" y="793397"/>
            <a:ext cx="214624" cy="214624"/>
            <a:chOff x="2594050" y="1631825"/>
            <a:chExt cx="439625" cy="439625"/>
          </a:xfrm>
        </p:grpSpPr>
        <p:sp>
          <p:nvSpPr>
            <p:cNvPr id="7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62"/>
          <p:cNvGrpSpPr/>
          <p:nvPr userDrawn="1"/>
        </p:nvGrpSpPr>
        <p:grpSpPr>
          <a:xfrm>
            <a:off x="4463966" y="4342455"/>
            <a:ext cx="215966" cy="342398"/>
            <a:chOff x="6718575" y="2318625"/>
            <a:chExt cx="256950" cy="407375"/>
          </a:xfrm>
        </p:grpSpPr>
        <p:sp>
          <p:nvSpPr>
            <p:cNvPr id="5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356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Discrete Choice Modeling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1"/>
            <a:ext cx="7772400" cy="11597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i="1" dirty="0" smtClean="0"/>
              <a:t>Total Utility = </a:t>
            </a:r>
            <a:r>
              <a:rPr lang="en-US" altLang="zh-CN" sz="2400" i="1" dirty="0"/>
              <a:t>Representative </a:t>
            </a:r>
            <a:r>
              <a:rPr lang="en-US" altLang="zh-CN" sz="2400" i="1" dirty="0" smtClean="0"/>
              <a:t>Utility + </a:t>
            </a:r>
            <a:r>
              <a:rPr lang="en-US" altLang="zh-CN" sz="2400" i="1" dirty="0"/>
              <a:t>Error </a:t>
            </a:r>
            <a:r>
              <a:rPr lang="en-US" altLang="zh-CN" sz="2400" i="1" dirty="0" smtClean="0"/>
              <a:t>Term</a:t>
            </a:r>
            <a:endParaRPr lang="en" sz="2400" i="1" dirty="0"/>
          </a:p>
        </p:txBody>
      </p:sp>
    </p:spTree>
    <p:extLst>
      <p:ext uri="{BB962C8B-B14F-4D97-AF65-F5344CB8AC3E}">
        <p14:creationId xmlns:p14="http://schemas.microsoft.com/office/powerpoint/2010/main" val="3353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First term: utility (6/6)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4" r="3924" b="4120"/>
          <a:stretch/>
        </p:blipFill>
        <p:spPr>
          <a:xfrm>
            <a:off x="1476355" y="1359902"/>
            <a:ext cx="6191291" cy="354416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314071" y="4207075"/>
            <a:ext cx="102741" cy="1027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07757" y="4207076"/>
            <a:ext cx="102741" cy="1027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1443" y="4207077"/>
            <a:ext cx="102741" cy="1027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(1/6)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58077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Discrete choice of one alternative from a set of competing ones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74091"/>
              </p:ext>
            </p:extLst>
          </p:nvPr>
        </p:nvGraphicFramePr>
        <p:xfrm>
          <a:off x="1702632" y="2113952"/>
          <a:ext cx="4304872" cy="19044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2509730"/>
                <a:gridCol w="1795142"/>
              </a:tblGrid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Alternatives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for journey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Commuter chooses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Bus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Bicycle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Drive</a:t>
                      </a:r>
                      <a:r>
                        <a:rPr lang="en-US" altLang="zh-CN" sz="1200" b="0" baseline="0" dirty="0" smtClean="0">
                          <a:latin typeface="Quattrocento Sans" panose="020B0604020202020204" charset="0"/>
                        </a:rPr>
                        <a:t> own auto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Carpool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Walk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51343" y="2208944"/>
            <a:ext cx="290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auto &gt; bus, bicycle, carpool, walk</a:t>
            </a:r>
          </a:p>
        </p:txBody>
      </p:sp>
    </p:spTree>
    <p:extLst>
      <p:ext uri="{BB962C8B-B14F-4D97-AF65-F5344CB8AC3E}">
        <p14:creationId xmlns:p14="http://schemas.microsoft.com/office/powerpoint/2010/main" val="22254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(2/6)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58077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“Yes, I like this alternative” and “No, I don’t like this alternative”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0181"/>
              </p:ext>
            </p:extLst>
          </p:nvPr>
        </p:nvGraphicFramePr>
        <p:xfrm>
          <a:off x="1702632" y="2113952"/>
          <a:ext cx="4304872" cy="19044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2509730"/>
                <a:gridCol w="1795142"/>
              </a:tblGrid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Alternatives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for journey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Commuter will consider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Bus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No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Bicycle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Yes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Drive</a:t>
                      </a:r>
                      <a:r>
                        <a:rPr lang="en-US" altLang="zh-CN" sz="1200" b="0" baseline="0" dirty="0" smtClean="0">
                          <a:latin typeface="Quattrocento Sans" panose="020B0604020202020204" charset="0"/>
                        </a:rPr>
                        <a:t> own auto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Yes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Carpool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No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Walk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No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51343" y="2208944"/>
            <a:ext cx="2900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auto &gt; bus, carpool, 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bicycle </a:t>
            </a:r>
            <a:r>
              <a:rPr lang="en-US" altLang="zh-CN" dirty="0">
                <a:latin typeface="Quattrocento Sans" panose="020B0604020202020204" charset="0"/>
                <a:sym typeface="Symbol" panose="05050102010706020507" pitchFamily="18" charset="2"/>
              </a:rPr>
              <a:t>&gt; bus, carpool, </a:t>
            </a: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walk</a:t>
            </a:r>
            <a:endParaRPr lang="en-US" altLang="zh-CN" dirty="0">
              <a:latin typeface="Quattrocento Sans" panose="020B060402020202020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(3/6)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58077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 complete ranking of alternatives from most to least preferred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32766"/>
              </p:ext>
            </p:extLst>
          </p:nvPr>
        </p:nvGraphicFramePr>
        <p:xfrm>
          <a:off x="1702632" y="2113952"/>
          <a:ext cx="4304872" cy="19044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2345386"/>
                <a:gridCol w="1959486"/>
              </a:tblGrid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Alternatives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for journey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Ranking by likelihood use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Bus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4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Bicycle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Drive</a:t>
                      </a:r>
                      <a:r>
                        <a:rPr lang="en-US" altLang="zh-CN" sz="1200" b="0" baseline="0" dirty="0" smtClean="0">
                          <a:latin typeface="Quattrocento Sans" panose="020B0604020202020204" charset="0"/>
                        </a:rPr>
                        <a:t> own auto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1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Carpool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Walk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5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51343" y="2208944"/>
            <a:ext cx="290019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auto &gt; bus, bicycle, carpool, 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bicycle </a:t>
            </a:r>
            <a:r>
              <a:rPr lang="en-US" altLang="zh-CN" dirty="0">
                <a:latin typeface="Quattrocento Sans" panose="020B0604020202020204" charset="0"/>
                <a:sym typeface="Symbol" panose="05050102010706020507" pitchFamily="18" charset="2"/>
              </a:rPr>
              <a:t>&gt; bus, carpool, </a:t>
            </a: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carpool &gt; bus, 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bus &gt; walk</a:t>
            </a:r>
            <a:endParaRPr lang="en-US" altLang="zh-CN" dirty="0">
              <a:latin typeface="Quattrocento Sans" panose="020B060402020202020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(4/6)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104311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 complete ranking of alternatives from most to least preferred</a:t>
            </a:r>
          </a:p>
          <a:p>
            <a:pPr marL="285750" indent="-285750"/>
            <a:r>
              <a:rPr lang="en-US" altLang="zh-CN" sz="1400" dirty="0" smtClean="0"/>
              <a:t>Based on decision makers’ strongly reliable and valid cognitive abilities</a:t>
            </a:r>
          </a:p>
          <a:p>
            <a:pPr marL="285750" indent="-285750"/>
            <a:r>
              <a:rPr lang="en-US" altLang="zh-CN" sz="1400" dirty="0" smtClean="0"/>
              <a:t>The middle part of a ranking is ambiguous and unreliable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381250" y="2840520"/>
            <a:ext cx="6809700" cy="467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-US" altLang="zh-CN" dirty="0" smtClean="0"/>
              <a:t>“I like this alternative the best” and “I like that alternative the worst”</a:t>
            </a:r>
          </a:p>
        </p:txBody>
      </p:sp>
      <p:sp>
        <p:nvSpPr>
          <p:cNvPr id="6" name="下箭头 5"/>
          <p:cNvSpPr/>
          <p:nvPr/>
        </p:nvSpPr>
        <p:spPr>
          <a:xfrm>
            <a:off x="4217807" y="2373331"/>
            <a:ext cx="200082" cy="46719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78683"/>
              </p:ext>
            </p:extLst>
          </p:nvPr>
        </p:nvGraphicFramePr>
        <p:xfrm>
          <a:off x="1554823" y="3431569"/>
          <a:ext cx="5904215" cy="1121652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0843"/>
                <a:gridCol w="1180843"/>
                <a:gridCol w="1180843"/>
                <a:gridCol w="1180843"/>
                <a:gridCol w="1180843"/>
              </a:tblGrid>
              <a:tr h="280413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Travel Time</a:t>
                      </a:r>
                      <a:endParaRPr lang="zh-CN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Travel</a:t>
                      </a:r>
                      <a:r>
                        <a:rPr lang="en-US" altLang="zh-CN" sz="1200" b="1" baseline="0" dirty="0" smtClean="0"/>
                        <a:t> Cost</a:t>
                      </a:r>
                      <a:endParaRPr lang="zh-CN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Most Liked</a:t>
                      </a:r>
                      <a:endParaRPr lang="zh-CN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Least</a:t>
                      </a:r>
                      <a:r>
                        <a:rPr lang="en-US" altLang="zh-CN" sz="1200" b="1" baseline="0" dirty="0" smtClean="0"/>
                        <a:t> Liked</a:t>
                      </a:r>
                      <a:endParaRPr lang="zh-CN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/>
                        <a:t>Route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/>
                        <a:t>Route 2</a:t>
                      </a:r>
                      <a:endParaRPr lang="zh-CN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10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/>
                        <a:t>Route 3</a:t>
                      </a:r>
                      <a:endParaRPr lang="zh-CN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45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 Yuan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Quattrocento Sans" panose="020B0604020202020204" charset="0"/>
                        <a:sym typeface="Wingdings 2" panose="05020102010507070707" pitchFamily="18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(5/6)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58077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Expressing degree of preference by rating alternatives on a scale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4571"/>
              </p:ext>
            </p:extLst>
          </p:nvPr>
        </p:nvGraphicFramePr>
        <p:xfrm>
          <a:off x="1702631" y="2113952"/>
          <a:ext cx="4448711" cy="19044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2294016"/>
                <a:gridCol w="2154695"/>
              </a:tblGrid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Alternatives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for journey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rating by likelihood use (0 -10)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Bus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Bicycle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7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Drive</a:t>
                      </a:r>
                      <a:r>
                        <a:rPr lang="en-US" altLang="zh-CN" sz="1200" b="0" baseline="0" dirty="0" smtClean="0">
                          <a:latin typeface="Quattrocento Sans" panose="020B0604020202020204" charset="0"/>
                        </a:rPr>
                        <a:t> own auto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10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Carpool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Quattrocento Sans" panose="020B0604020202020204" charset="0"/>
                        </a:rPr>
                        <a:t>Walk</a:t>
                      </a:r>
                      <a:endParaRPr lang="zh-CN" altLang="en-US" sz="1200" b="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4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26138" y="2208944"/>
            <a:ext cx="2917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auto &gt; bus, bicycle, carpool, 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bicycle </a:t>
            </a:r>
            <a:r>
              <a:rPr lang="en-US" altLang="zh-CN" dirty="0">
                <a:latin typeface="Quattrocento Sans" panose="020B0604020202020204" charset="0"/>
                <a:sym typeface="Symbol" panose="05050102010706020507" pitchFamily="18" charset="2"/>
              </a:rPr>
              <a:t>&gt; bus, carpool, </a:t>
            </a: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bus = carpool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bus &gt; walk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carpool &gt; walk</a:t>
            </a:r>
            <a:endParaRPr lang="en-US" altLang="zh-CN" dirty="0">
              <a:latin typeface="Quattrocento Sans" panose="020B060402020202020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7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Second term: preference (6/6)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225546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Expressing degree of preference by rating alternatives on a scale</a:t>
            </a:r>
          </a:p>
          <a:p>
            <a:pPr marL="285750" indent="-285750"/>
            <a:r>
              <a:rPr lang="en-US" altLang="zh-CN" sz="1400" dirty="0"/>
              <a:t>Based on decision makers’ strongly reliable and valid cognitive abilities</a:t>
            </a:r>
          </a:p>
          <a:p>
            <a:pPr marL="285750" indent="-285750"/>
            <a:r>
              <a:rPr lang="en-US" altLang="zh-CN" sz="1400" dirty="0" smtClean="0"/>
              <a:t>Hard to interpret the meaning of a difference between a rating of “4” and a rating “7”</a:t>
            </a:r>
          </a:p>
          <a:p>
            <a:pPr marL="285750" indent="-285750"/>
            <a:r>
              <a:rPr lang="en-US" altLang="zh-CN" sz="1400" dirty="0" smtClean="0"/>
              <a:t>Respondents should be noticed with the best and the worst cases in advance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010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Third term: SP data (1/3)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158764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Revealed preference (RP) data: </a:t>
            </a:r>
          </a:p>
          <a:p>
            <a:pPr marL="285750" indent="-285750"/>
            <a:r>
              <a:rPr lang="en-US" altLang="zh-CN" sz="1400" dirty="0" smtClean="0"/>
              <a:t>Describe individuals’ behavior </a:t>
            </a:r>
            <a:r>
              <a:rPr lang="en-US" altLang="zh-CN" sz="1400" dirty="0"/>
              <a:t>or existing </a:t>
            </a:r>
            <a:r>
              <a:rPr lang="en-US" altLang="zh-CN" sz="1400" dirty="0" smtClean="0"/>
              <a:t>circumstances in the real world</a:t>
            </a:r>
          </a:p>
          <a:p>
            <a:pPr marL="285750" lvl="1" indent="-285750"/>
            <a:r>
              <a:rPr lang="en-US" altLang="zh-CN" sz="1400" dirty="0" smtClean="0"/>
              <a:t>		- how many cars do you have?</a:t>
            </a:r>
          </a:p>
          <a:p>
            <a:pPr marL="285750" lvl="1" indent="-285750"/>
            <a:r>
              <a:rPr lang="en-US" altLang="zh-CN" sz="1400" dirty="0"/>
              <a:t>	</a:t>
            </a:r>
            <a:r>
              <a:rPr lang="en-US" altLang="zh-CN" sz="1400" dirty="0" smtClean="0"/>
              <a:t>	- how did you come to school today?</a:t>
            </a:r>
          </a:p>
          <a:p>
            <a:pPr marL="285750" lvl="1" indent="-285750"/>
            <a:r>
              <a:rPr lang="en-US" altLang="zh-CN" sz="1400" dirty="0"/>
              <a:t>	</a:t>
            </a:r>
            <a:r>
              <a:rPr lang="en-US" altLang="zh-CN" sz="1400" dirty="0" smtClean="0"/>
              <a:t>	- how far from your home to your company?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381250" y="2917861"/>
            <a:ext cx="6809700" cy="21062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-US" altLang="zh-CN" dirty="0" smtClean="0"/>
              <a:t>Stated preference (SP) data: </a:t>
            </a:r>
          </a:p>
          <a:p>
            <a:pPr marL="285750" indent="-285750"/>
            <a:r>
              <a:rPr lang="en-US" altLang="zh-CN" sz="1400" dirty="0" smtClean="0"/>
              <a:t>Describe individuals’ potential behavior in a hypothetical context</a:t>
            </a:r>
          </a:p>
          <a:p>
            <a:pPr marL="285750" lvl="1" indent="-285750"/>
            <a:r>
              <a:rPr lang="en-US" altLang="zh-CN" sz="1400" dirty="0" smtClean="0"/>
              <a:t>		- if you are faced with two routes to</a:t>
            </a:r>
          </a:p>
          <a:p>
            <a:pPr marL="285750" lvl="1" indent="-285750"/>
            <a:r>
              <a:rPr lang="en-US" altLang="zh-CN" sz="1400" dirty="0"/>
              <a:t>	</a:t>
            </a:r>
            <a:r>
              <a:rPr lang="en-US" altLang="zh-CN" sz="1400" dirty="0" smtClean="0"/>
              <a:t>	   wok, the only difference are their</a:t>
            </a:r>
          </a:p>
          <a:p>
            <a:pPr marL="285750" lvl="1" indent="-285750"/>
            <a:r>
              <a:rPr lang="en-US" altLang="zh-CN" sz="1400" dirty="0"/>
              <a:t>	</a:t>
            </a:r>
            <a:r>
              <a:rPr lang="en-US" altLang="zh-CN" sz="1400" dirty="0" smtClean="0"/>
              <a:t>	   travel cost and time. Which one do</a:t>
            </a:r>
          </a:p>
          <a:p>
            <a:pPr marL="285750" lvl="1" indent="-285750"/>
            <a:r>
              <a:rPr lang="en-US" altLang="zh-CN" sz="1400" dirty="0"/>
              <a:t>	</a:t>
            </a:r>
            <a:r>
              <a:rPr lang="en-US" altLang="zh-CN" sz="1400" dirty="0" smtClean="0"/>
              <a:t>	   you prefer?</a:t>
            </a:r>
          </a:p>
          <a:p>
            <a:pPr marL="285750" indent="-285750"/>
            <a:r>
              <a:rPr lang="en-US" altLang="zh-CN" sz="1400" b="1" u="sng" dirty="0" smtClean="0"/>
              <a:t>We are talking about SP data only!</a:t>
            </a:r>
            <a:endParaRPr lang="en-US" altLang="zh-CN" sz="1400" b="1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3694"/>
              </p:ext>
            </p:extLst>
          </p:nvPr>
        </p:nvGraphicFramePr>
        <p:xfrm>
          <a:off x="5419305" y="3697793"/>
          <a:ext cx="3567285" cy="130572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9095"/>
                <a:gridCol w="1189095"/>
                <a:gridCol w="1189095"/>
              </a:tblGrid>
              <a:tr h="256854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Observation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68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8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10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8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Time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8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Third term: SP data (2/3)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Revealed preference (RP) data: </a:t>
            </a:r>
          </a:p>
          <a:p>
            <a:pPr marL="285750" indent="-285750"/>
            <a:r>
              <a:rPr lang="en-US" altLang="zh-CN" sz="1400" dirty="0" smtClean="0"/>
              <a:t>Depict the world as it is now</a:t>
            </a:r>
          </a:p>
          <a:p>
            <a:pPr marL="285750" indent="-285750"/>
            <a:r>
              <a:rPr lang="en-US" altLang="zh-CN" sz="1400" dirty="0" smtClean="0"/>
              <a:t>Process inherent relationship between attributes</a:t>
            </a:r>
          </a:p>
          <a:p>
            <a:pPr marL="285750" indent="-285750"/>
            <a:r>
              <a:rPr lang="en-US" altLang="zh-CN" sz="1400" dirty="0" smtClean="0"/>
              <a:t>Have only existing alternatives as observables</a:t>
            </a:r>
          </a:p>
          <a:p>
            <a:pPr marL="285750" indent="-285750"/>
            <a:r>
              <a:rPr lang="en-US" altLang="zh-CN" sz="1400" dirty="0" smtClean="0"/>
              <a:t>Have high reliability and face validity</a:t>
            </a:r>
          </a:p>
          <a:p>
            <a:pPr marL="285750" indent="-285750"/>
            <a:r>
              <a:rPr lang="en-US" altLang="zh-CN" sz="1400" dirty="0" smtClean="0"/>
              <a:t>Yield one observation per respondents at each observation point</a:t>
            </a:r>
          </a:p>
          <a:p>
            <a:pPr marL="285750" indent="-285750"/>
            <a:r>
              <a:rPr lang="en-US" altLang="zh-CN" sz="1400" b="1" u="sng" dirty="0" smtClean="0"/>
              <a:t>RP data are to help us understand preferences within an existing market and technology structure</a:t>
            </a:r>
          </a:p>
        </p:txBody>
      </p:sp>
    </p:spTree>
    <p:extLst>
      <p:ext uri="{BB962C8B-B14F-4D97-AF65-F5344CB8AC3E}">
        <p14:creationId xmlns:p14="http://schemas.microsoft.com/office/powerpoint/2010/main" val="34971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A simple example (1/4)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72564"/>
              </p:ext>
            </p:extLst>
          </p:nvPr>
        </p:nvGraphicFramePr>
        <p:xfrm>
          <a:off x="2788358" y="1639085"/>
          <a:ext cx="3567285" cy="15870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9095"/>
                <a:gridCol w="1189095"/>
                <a:gridCol w="1189095"/>
              </a:tblGrid>
              <a:tr h="317400">
                <a:tc rowSpan="2">
                  <a:txBody>
                    <a:bodyPr/>
                    <a:lstStyle/>
                    <a:p>
                      <a:pPr algn="l"/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7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10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Time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54346" y="3565132"/>
            <a:ext cx="550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Generally, the satisfaction of Route 2 is higher than the satisfaction of Route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Specifically, 10-Yuan-saving cannot </a:t>
            </a:r>
            <a:r>
              <a:rPr lang="en-US" altLang="zh-CN" sz="1200" dirty="0">
                <a:latin typeface="Quattrocento Sans" panose="020B0604020202020204" charset="0"/>
              </a:rPr>
              <a:t>compensate </a:t>
            </a:r>
            <a:r>
              <a:rPr lang="en-US" altLang="zh-CN" sz="1200" dirty="0" smtClean="0">
                <a:latin typeface="Quattrocento Sans" panose="020B0604020202020204" charset="0"/>
              </a:rPr>
              <a:t>for 30-mins-loss</a:t>
            </a:r>
            <a:endParaRPr lang="en-US" altLang="zh-CN" sz="12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Third term: SP data (3/3)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Stated preference (RP) data: </a:t>
            </a:r>
          </a:p>
          <a:p>
            <a:pPr marL="285750" indent="-285750"/>
            <a:r>
              <a:rPr lang="en-US" altLang="zh-CN" sz="1400" dirty="0" smtClean="0"/>
              <a:t>Describe hypothetical or virtual decision contexts</a:t>
            </a:r>
          </a:p>
          <a:p>
            <a:pPr marL="285750" indent="-285750"/>
            <a:r>
              <a:rPr lang="en-US" altLang="zh-CN" sz="1400" dirty="0" smtClean="0"/>
              <a:t>Control relationships between attributes, which permits mapping of utility functions with technologies different from existing ones</a:t>
            </a:r>
          </a:p>
          <a:p>
            <a:pPr marL="285750" indent="-285750"/>
            <a:r>
              <a:rPr lang="en-US" altLang="zh-CN" sz="1400" dirty="0" smtClean="0"/>
              <a:t>Can include existing and/or proposed and/or generic (i.e., unlabeled) choice alternatives</a:t>
            </a:r>
          </a:p>
          <a:p>
            <a:pPr marL="285750" indent="-285750"/>
            <a:r>
              <a:rPr lang="en-US" altLang="zh-CN" sz="1400" dirty="0" smtClean="0"/>
              <a:t>Seem to be reliable when respondents understand, are committed to and can respond to tasks</a:t>
            </a:r>
          </a:p>
          <a:p>
            <a:pPr marL="285750" indent="-285750"/>
            <a:r>
              <a:rPr lang="en-US" altLang="zh-CN" sz="1400" dirty="0" smtClean="0"/>
              <a:t>Can yield multiple observations per respondents at each observation point</a:t>
            </a:r>
          </a:p>
          <a:p>
            <a:pPr marL="285750" indent="-285750"/>
            <a:r>
              <a:rPr lang="en-US" altLang="zh-CN" sz="1400" b="1" u="sng" dirty="0" smtClean="0"/>
              <a:t>SP data provide insights into problems involving shifts in technological frontiers</a:t>
            </a:r>
          </a:p>
        </p:txBody>
      </p:sp>
    </p:spTree>
    <p:extLst>
      <p:ext uri="{BB962C8B-B14F-4D97-AF65-F5344CB8AC3E}">
        <p14:creationId xmlns:p14="http://schemas.microsoft.com/office/powerpoint/2010/main" val="15329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Level of measurement (1/5)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Measuring:</a:t>
            </a:r>
          </a:p>
          <a:p>
            <a:pPr marL="285750" indent="-285750"/>
            <a:r>
              <a:rPr lang="en-US" altLang="zh-CN" sz="1400" dirty="0" smtClean="0"/>
              <a:t>Assigning </a:t>
            </a:r>
            <a:r>
              <a:rPr lang="en-US" altLang="zh-CN" sz="1400" dirty="0"/>
              <a:t>numbers to empirical </a:t>
            </a:r>
            <a:r>
              <a:rPr lang="en-US" altLang="zh-CN" sz="1400" dirty="0" smtClean="0"/>
              <a:t>phenomena</a:t>
            </a:r>
            <a:endParaRPr lang="en-US" altLang="zh-CN" sz="1400" dirty="0"/>
          </a:p>
          <a:p>
            <a:pPr marL="285750" indent="-285750"/>
            <a:r>
              <a:rPr lang="en-US" altLang="zh-CN" sz="1400" dirty="0" smtClean="0"/>
              <a:t>Numbers </a:t>
            </a:r>
            <a:r>
              <a:rPr lang="en-US" altLang="zh-CN" sz="1400" dirty="0"/>
              <a:t>are easier to deal with in analysis than </a:t>
            </a:r>
            <a:r>
              <a:rPr lang="en-US" altLang="zh-CN" sz="1400" dirty="0" smtClean="0"/>
              <a:t>text</a:t>
            </a:r>
          </a:p>
          <a:p>
            <a:pPr>
              <a:buNone/>
            </a:pPr>
            <a:r>
              <a:rPr lang="en-US" altLang="zh-CN" dirty="0" smtClean="0"/>
              <a:t>Level of measurement: </a:t>
            </a:r>
          </a:p>
          <a:p>
            <a:pPr marL="285750" indent="-285750"/>
            <a:r>
              <a:rPr lang="en-US" altLang="zh-CN" sz="1400" dirty="0" smtClean="0"/>
              <a:t>How to interpret the numbers</a:t>
            </a:r>
          </a:p>
          <a:p>
            <a:pPr marL="285750" indent="-285750"/>
            <a:r>
              <a:rPr lang="en-US" altLang="zh-CN" sz="1400" dirty="0" smtClean="0"/>
              <a:t>Determines which analysis approaches are allowed</a:t>
            </a:r>
          </a:p>
          <a:p>
            <a:pPr marL="285750" indent="-285750"/>
            <a:r>
              <a:rPr lang="en-US" altLang="zh-CN" sz="1400" dirty="0" smtClean="0"/>
              <a:t>Nominal, Ordinal, Interval, and Ratio</a:t>
            </a:r>
          </a:p>
        </p:txBody>
      </p:sp>
    </p:spTree>
    <p:extLst>
      <p:ext uri="{BB962C8B-B14F-4D97-AF65-F5344CB8AC3E}">
        <p14:creationId xmlns:p14="http://schemas.microsoft.com/office/powerpoint/2010/main" val="2052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Level of measurement (2/5)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Nominal:</a:t>
            </a:r>
          </a:p>
          <a:p>
            <a:pPr marL="285750" indent="-285750"/>
            <a:r>
              <a:rPr lang="en-US" altLang="zh-CN" sz="1400" noProof="1"/>
              <a:t>1 </a:t>
            </a:r>
            <a:r>
              <a:rPr lang="en-US" altLang="zh-CN" sz="1400" noProof="1">
                <a:sym typeface="Symbol" pitchFamily="18" charset="2"/>
              </a:rPr>
              <a:t> </a:t>
            </a:r>
            <a:r>
              <a:rPr lang="en-US" altLang="zh-CN" sz="1400" noProof="1"/>
              <a:t>2 </a:t>
            </a:r>
            <a:r>
              <a:rPr lang="en-US" altLang="zh-CN" sz="1400" noProof="1">
                <a:sym typeface="Symbol" pitchFamily="18" charset="2"/>
              </a:rPr>
              <a:t> </a:t>
            </a:r>
            <a:r>
              <a:rPr lang="en-US" altLang="zh-CN" sz="1400" noProof="1" smtClean="0"/>
              <a:t>3</a:t>
            </a:r>
          </a:p>
          <a:p>
            <a:pPr lvl="2">
              <a:spcBef>
                <a:spcPts val="600"/>
              </a:spcBef>
            </a:pPr>
            <a:r>
              <a:rPr lang="en-US" altLang="zh-CN" sz="1400" noProof="1"/>
              <a:t>	</a:t>
            </a:r>
            <a:r>
              <a:rPr lang="en-US" altLang="zh-CN" sz="1400" noProof="1" smtClean="0"/>
              <a:t>- number</a:t>
            </a:r>
            <a:r>
              <a:rPr lang="en-US" altLang="zh-CN" sz="1400" dirty="0" smtClean="0"/>
              <a:t>s</a:t>
            </a:r>
            <a:r>
              <a:rPr lang="en-US" altLang="zh-CN" sz="1400" noProof="1" smtClean="0"/>
              <a:t> just indicate the different categories</a:t>
            </a:r>
            <a:endParaRPr lang="en-US" altLang="zh-CN" sz="1400" dirty="0" smtClean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thus </a:t>
            </a:r>
            <a:r>
              <a:rPr lang="en-US" altLang="zh-CN" sz="1400" dirty="0"/>
              <a:t>no </a:t>
            </a:r>
            <a:r>
              <a:rPr lang="en-US" altLang="zh-CN" sz="1400" dirty="0" smtClean="0"/>
              <a:t>ordering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 </a:t>
            </a:r>
            <a:r>
              <a:rPr lang="en-US" altLang="zh-CN" sz="1400" noProof="1"/>
              <a:t>numbers are fully interchangeable between </a:t>
            </a:r>
            <a:r>
              <a:rPr lang="en-US" altLang="zh-CN" sz="1400" noProof="1" smtClean="0"/>
              <a:t>categories</a:t>
            </a: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colors</a:t>
            </a:r>
            <a:r>
              <a:rPr lang="en-US" altLang="zh-CN" sz="1400" dirty="0"/>
              <a:t>, gender, means of transport </a:t>
            </a:r>
            <a:endParaRPr lang="en-US" altLang="zh-CN" sz="2000" noProof="1"/>
          </a:p>
          <a:p>
            <a:pPr marL="285750" indent="-285750"/>
            <a:r>
              <a:rPr lang="en-US" altLang="zh-CN" sz="1400" noProof="1" smtClean="0"/>
              <a:t>Example (mean of transport):</a:t>
            </a:r>
          </a:p>
          <a:p>
            <a:pPr lvl="2">
              <a:lnSpc>
                <a:spcPct val="80000"/>
              </a:lnSpc>
            </a:pPr>
            <a:r>
              <a:rPr lang="en-US" altLang="zh-CN" sz="1400" noProof="1"/>
              <a:t>	</a:t>
            </a:r>
            <a:r>
              <a:rPr lang="en-US" altLang="zh-CN" sz="1400" noProof="1" smtClean="0"/>
              <a:t>“1=car; 2=bike; 3=train”  is </a:t>
            </a:r>
            <a:r>
              <a:rPr lang="en-US" altLang="zh-CN" sz="1400" noProof="1"/>
              <a:t>equivalent </a:t>
            </a:r>
            <a:r>
              <a:rPr lang="en-US" altLang="zh-CN" sz="1400" noProof="1" smtClean="0"/>
              <a:t>to “2=car</a:t>
            </a:r>
            <a:r>
              <a:rPr lang="en-US" altLang="zh-CN" sz="1400" noProof="1"/>
              <a:t>; 3=bike; </a:t>
            </a:r>
            <a:r>
              <a:rPr lang="en-US" altLang="zh-CN" sz="1400" noProof="1" smtClean="0"/>
              <a:t>1=train”</a:t>
            </a:r>
            <a:endParaRPr lang="en-US" altLang="zh-CN" sz="1400" noProof="1"/>
          </a:p>
          <a:p>
            <a:pPr marL="285750" indent="-285750"/>
            <a:r>
              <a:rPr lang="en-US" altLang="zh-CN" sz="1400" noProof="1" smtClean="0"/>
              <a:t>Dichotomous:</a:t>
            </a:r>
            <a:endParaRPr lang="en-US" altLang="zh-CN" sz="1400" noProof="1"/>
          </a:p>
          <a:p>
            <a:pPr lvl="2">
              <a:spcBef>
                <a:spcPts val="600"/>
              </a:spcBef>
            </a:pPr>
            <a:r>
              <a:rPr lang="en-US" altLang="zh-CN" sz="1400" noProof="1" smtClean="0"/>
              <a:t>	- variable </a:t>
            </a:r>
            <a:r>
              <a:rPr lang="en-US" altLang="zh-CN" sz="1400" noProof="1"/>
              <a:t>of nominal level with only 2 categories</a:t>
            </a:r>
          </a:p>
          <a:p>
            <a:pPr lvl="2">
              <a:spcBef>
                <a:spcPts val="600"/>
              </a:spcBef>
            </a:pPr>
            <a:r>
              <a:rPr lang="en-US" altLang="zh-CN" sz="1400" noProof="1" smtClean="0"/>
              <a:t>	- gender</a:t>
            </a:r>
            <a:r>
              <a:rPr lang="en-US" altLang="zh-CN" sz="1400" noProof="1"/>
              <a:t>: 1=female,  2=male</a:t>
            </a:r>
          </a:p>
        </p:txBody>
      </p:sp>
    </p:spTree>
    <p:extLst>
      <p:ext uri="{BB962C8B-B14F-4D97-AF65-F5344CB8AC3E}">
        <p14:creationId xmlns:p14="http://schemas.microsoft.com/office/powerpoint/2010/main" val="190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Level of measurement (3/5)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Ordinal:</a:t>
            </a:r>
          </a:p>
          <a:p>
            <a:pPr marL="285750" indent="-285750"/>
            <a:r>
              <a:rPr lang="en-US" altLang="zh-CN" sz="1400" noProof="1"/>
              <a:t>1 &lt; 2 &lt; 3 or 1 &gt; 2 &gt; 3</a:t>
            </a:r>
          </a:p>
          <a:p>
            <a:pPr>
              <a:buNone/>
            </a:pPr>
            <a:r>
              <a:rPr lang="en-US" altLang="zh-CN" sz="1400" noProof="1" smtClean="0"/>
              <a:t>	- there </a:t>
            </a:r>
            <a:r>
              <a:rPr lang="en-US" altLang="zh-CN" sz="1400" noProof="1"/>
              <a:t>is an order between categories</a:t>
            </a:r>
          </a:p>
          <a:p>
            <a:pPr>
              <a:buNone/>
            </a:pPr>
            <a:r>
              <a:rPr lang="en-US" altLang="zh-CN" sz="1400" noProof="1" smtClean="0"/>
              <a:t>	- no </a:t>
            </a:r>
            <a:r>
              <a:rPr lang="en-US" altLang="zh-CN" sz="1400" noProof="1"/>
              <a:t>equal differences between consecutive categories</a:t>
            </a:r>
          </a:p>
          <a:p>
            <a:pPr>
              <a:buNone/>
            </a:pPr>
            <a:r>
              <a:rPr lang="en-US" altLang="zh-CN" sz="1400" noProof="1" smtClean="0"/>
              <a:t>	- hierarchical </a:t>
            </a:r>
            <a:r>
              <a:rPr lang="en-US" altLang="zh-CN" sz="1400" noProof="1"/>
              <a:t>levels, level of education, rank </a:t>
            </a:r>
            <a:r>
              <a:rPr lang="en-US" altLang="zh-CN" sz="1400" noProof="1" smtClean="0"/>
              <a:t>order</a:t>
            </a:r>
          </a:p>
          <a:p>
            <a:pPr>
              <a:buNone/>
            </a:pPr>
            <a:r>
              <a:rPr lang="en-US" altLang="zh-CN" sz="1400" noProof="1"/>
              <a:t>	- when </a:t>
            </a:r>
            <a:r>
              <a:rPr lang="en-US" altLang="zh-CN" sz="1400" noProof="1" smtClean="0"/>
              <a:t>transforming</a:t>
            </a:r>
            <a:r>
              <a:rPr lang="en-US" altLang="zh-CN" sz="1400" noProof="1"/>
              <a:t>, keep </a:t>
            </a:r>
            <a:r>
              <a:rPr lang="en-US" altLang="zh-CN" sz="1400" noProof="1" smtClean="0"/>
              <a:t>the order </a:t>
            </a:r>
            <a:r>
              <a:rPr lang="en-US" altLang="zh-CN" sz="1400" noProof="1"/>
              <a:t>between </a:t>
            </a:r>
            <a:r>
              <a:rPr lang="en-US" altLang="zh-CN" sz="1400" noProof="1" smtClean="0"/>
              <a:t>categories </a:t>
            </a:r>
            <a:r>
              <a:rPr lang="en-US" altLang="zh-CN" sz="1400" noProof="1"/>
              <a:t>the </a:t>
            </a:r>
            <a:r>
              <a:rPr lang="en-US" altLang="zh-CN" sz="1400" noProof="1" smtClean="0"/>
              <a:t>same</a:t>
            </a:r>
          </a:p>
          <a:p>
            <a:pPr marL="285750" indent="-285750"/>
            <a:r>
              <a:rPr lang="en-US" altLang="zh-CN" sz="1400" noProof="1" smtClean="0"/>
              <a:t>Example (education level):</a:t>
            </a:r>
            <a:endParaRPr lang="en-US" altLang="zh-CN" sz="1400" noProof="1"/>
          </a:p>
          <a:p>
            <a:pPr>
              <a:buNone/>
            </a:pPr>
            <a:r>
              <a:rPr lang="en-US" altLang="zh-CN" sz="1400" noProof="1" smtClean="0"/>
              <a:t>	- “1=bachelor degree; 2=master degree; 3=doctoral degree”</a:t>
            </a:r>
          </a:p>
          <a:p>
            <a:pPr>
              <a:buNone/>
            </a:pPr>
            <a:r>
              <a:rPr lang="en-US" altLang="zh-CN" sz="1400" noProof="1"/>
              <a:t>	</a:t>
            </a:r>
            <a:r>
              <a:rPr lang="en-US" altLang="zh-CN" sz="1400" noProof="1" smtClean="0"/>
              <a:t>   is </a:t>
            </a:r>
            <a:r>
              <a:rPr lang="en-US" altLang="zh-CN" sz="1400" noProof="1"/>
              <a:t>equivalent to </a:t>
            </a:r>
            <a:r>
              <a:rPr lang="en-US" altLang="zh-CN" sz="1400" noProof="1" smtClean="0"/>
              <a:t>“2=bachelor </a:t>
            </a:r>
            <a:r>
              <a:rPr lang="en-US" altLang="zh-CN" sz="1400" noProof="1"/>
              <a:t>degree; </a:t>
            </a:r>
            <a:r>
              <a:rPr lang="en-US" altLang="zh-CN" sz="1400" noProof="1" smtClean="0"/>
              <a:t>3=master degree; 7=doctoral </a:t>
            </a:r>
            <a:r>
              <a:rPr lang="en-US" altLang="zh-CN" sz="1400" noProof="1"/>
              <a:t>degree”</a:t>
            </a:r>
          </a:p>
        </p:txBody>
      </p:sp>
    </p:spTree>
    <p:extLst>
      <p:ext uri="{BB962C8B-B14F-4D97-AF65-F5344CB8AC3E}">
        <p14:creationId xmlns:p14="http://schemas.microsoft.com/office/powerpoint/2010/main" val="25389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Level of measurement (4/5)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Interval:</a:t>
            </a:r>
          </a:p>
          <a:p>
            <a:pPr marL="285750" indent="-285750"/>
            <a:r>
              <a:rPr lang="en-US" altLang="zh-CN" sz="1400" dirty="0"/>
              <a:t>2-1 = 4-3; but 2 </a:t>
            </a:r>
            <a:r>
              <a:rPr lang="en-US" altLang="zh-CN" sz="1400" dirty="0">
                <a:sym typeface="Symbol" pitchFamily="18" charset="2"/>
              </a:rPr>
              <a:t> 2 * 1</a:t>
            </a: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order </a:t>
            </a:r>
            <a:r>
              <a:rPr lang="en-US" altLang="zh-CN" sz="1400" dirty="0"/>
              <a:t>with equal differences between categories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no </a:t>
            </a:r>
            <a:r>
              <a:rPr lang="en-US" altLang="zh-CN" sz="1400" dirty="0"/>
              <a:t>absolute zero value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preferences </a:t>
            </a:r>
            <a:r>
              <a:rPr lang="en-US" altLang="zh-CN" sz="1400" dirty="0"/>
              <a:t>on rating scale, intelligence, </a:t>
            </a:r>
            <a:r>
              <a:rPr lang="en-US" altLang="zh-CN" sz="1400" baseline="30000" dirty="0" err="1"/>
              <a:t>o</a:t>
            </a:r>
            <a:r>
              <a:rPr lang="en-US" altLang="zh-CN" sz="1400" dirty="0" err="1"/>
              <a:t>F</a:t>
            </a:r>
            <a:r>
              <a:rPr lang="en-US" altLang="zh-CN" sz="1400" dirty="0"/>
              <a:t>, </a:t>
            </a:r>
            <a:r>
              <a:rPr lang="en-US" altLang="zh-CN" sz="1400" baseline="30000" dirty="0" err="1"/>
              <a:t>o</a:t>
            </a:r>
            <a:r>
              <a:rPr lang="en-US" altLang="zh-CN" sz="1400" dirty="0" err="1"/>
              <a:t>C</a:t>
            </a:r>
            <a:endParaRPr lang="en-US" altLang="zh-CN" sz="1400" dirty="0"/>
          </a:p>
          <a:p>
            <a:pPr lvl="4">
              <a:spcBef>
                <a:spcPts val="600"/>
              </a:spcBef>
            </a:pPr>
            <a:r>
              <a:rPr lang="en-US" altLang="zh-CN" sz="1400" dirty="0" smtClean="0"/>
              <a:t>	- when transforming, keep equal differences</a:t>
            </a:r>
          </a:p>
          <a:p>
            <a:pPr lvl="4">
              <a:spcBef>
                <a:spcPts val="600"/>
              </a:spcBef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 any linear transformation </a:t>
            </a:r>
            <a:r>
              <a:rPr lang="en-US" altLang="zh-CN" sz="1400" dirty="0" err="1" smtClean="0"/>
              <a:t>wokrs</a:t>
            </a:r>
            <a:r>
              <a:rPr lang="en-US" altLang="zh-CN" sz="1400" dirty="0" smtClean="0"/>
              <a:t> (i.e., </a:t>
            </a:r>
            <a:r>
              <a:rPr lang="en-US" altLang="zh-CN" sz="1400" baseline="30000" dirty="0" err="1"/>
              <a:t>o</a:t>
            </a:r>
            <a:r>
              <a:rPr lang="en-US" altLang="zh-CN" sz="1400" dirty="0" err="1"/>
              <a:t>F</a:t>
            </a:r>
            <a:r>
              <a:rPr lang="en-US" altLang="zh-CN" sz="1400" dirty="0"/>
              <a:t> = 32 + 9/5 x </a:t>
            </a:r>
            <a:r>
              <a:rPr lang="en-US" altLang="zh-CN" sz="1400" baseline="30000" dirty="0" err="1"/>
              <a:t>o</a:t>
            </a:r>
            <a:r>
              <a:rPr lang="en-US" altLang="zh-CN" sz="1400" dirty="0" err="1"/>
              <a:t>C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/>
            <a:r>
              <a:rPr lang="en-US" altLang="zh-CN" sz="1400" dirty="0" smtClean="0"/>
              <a:t>Example (temperature </a:t>
            </a:r>
            <a:r>
              <a:rPr lang="en-US" altLang="zh-CN" sz="1400" dirty="0"/>
              <a:t>in Celsius or </a:t>
            </a:r>
            <a:r>
              <a:rPr lang="en-US" altLang="zh-CN" sz="1400" dirty="0" smtClean="0"/>
              <a:t>Fahrenheit):</a:t>
            </a: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right</a:t>
            </a:r>
            <a:r>
              <a:rPr lang="en-US" altLang="zh-CN" sz="1400" dirty="0"/>
              <a:t>: difference </a:t>
            </a:r>
            <a:r>
              <a:rPr lang="en-US" altLang="zh-CN" sz="1400" dirty="0" smtClean="0"/>
              <a:t>20</a:t>
            </a:r>
            <a:r>
              <a:rPr lang="en-US" altLang="zh-CN" sz="1400" baseline="30000" dirty="0" smtClean="0"/>
              <a:t>o</a:t>
            </a:r>
            <a:r>
              <a:rPr lang="en-US" altLang="zh-CN" sz="1400" dirty="0" smtClean="0"/>
              <a:t>C-10</a:t>
            </a:r>
            <a:r>
              <a:rPr lang="en-US" altLang="zh-CN" sz="1400" baseline="30000" dirty="0"/>
              <a:t>o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2 x (</a:t>
            </a:r>
            <a:r>
              <a:rPr lang="en-US" altLang="zh-CN" sz="1400" dirty="0" smtClean="0"/>
              <a:t>15</a:t>
            </a:r>
            <a:r>
              <a:rPr lang="en-US" altLang="zh-CN" sz="1400" baseline="30000" dirty="0" smtClean="0"/>
              <a:t>o</a:t>
            </a:r>
            <a:r>
              <a:rPr lang="en-US" altLang="zh-CN" sz="1400" dirty="0" smtClean="0"/>
              <a:t>C-10</a:t>
            </a:r>
            <a:r>
              <a:rPr lang="en-US" altLang="zh-CN" sz="1400" baseline="30000" dirty="0"/>
              <a:t>o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	- wrong</a:t>
            </a:r>
            <a:r>
              <a:rPr lang="en-US" altLang="zh-CN" sz="1400" dirty="0"/>
              <a:t>: if temperature decreases from </a:t>
            </a:r>
            <a:r>
              <a:rPr lang="en-US" altLang="zh-CN" sz="1400" dirty="0" smtClean="0"/>
              <a:t>20</a:t>
            </a:r>
            <a:r>
              <a:rPr lang="en-US" altLang="zh-CN" sz="1400" baseline="30000" dirty="0"/>
              <a:t>o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 to </a:t>
            </a:r>
            <a:r>
              <a:rPr lang="en-US" altLang="zh-CN" sz="1400" dirty="0">
                <a:sym typeface="Symbol" pitchFamily="18" charset="2"/>
              </a:rPr>
              <a:t>1</a:t>
            </a:r>
            <a:r>
              <a:rPr lang="en-US" altLang="zh-CN" sz="1400" dirty="0"/>
              <a:t>0</a:t>
            </a:r>
            <a:r>
              <a:rPr lang="en-US" altLang="zh-CN" sz="1400" baseline="30000" dirty="0"/>
              <a:t>o</a:t>
            </a:r>
            <a:r>
              <a:rPr lang="en-US" altLang="zh-CN" sz="1400" dirty="0"/>
              <a:t>C, it does not become </a:t>
            </a:r>
            <a:r>
              <a:rPr lang="en-US" altLang="zh-CN" sz="1400" dirty="0" smtClean="0"/>
              <a:t>	                 twice </a:t>
            </a:r>
            <a:r>
              <a:rPr lang="en-US" altLang="zh-CN" sz="1400" dirty="0"/>
              <a:t>as cold (rate in </a:t>
            </a:r>
            <a:r>
              <a:rPr lang="en-US" altLang="zh-CN" sz="1400" baseline="30000" dirty="0" err="1"/>
              <a:t>o</a:t>
            </a:r>
            <a:r>
              <a:rPr lang="en-US" altLang="zh-CN" sz="1400" dirty="0" err="1"/>
              <a:t>F</a:t>
            </a:r>
            <a:r>
              <a:rPr lang="en-US" altLang="zh-CN" sz="1400" dirty="0"/>
              <a:t>: 68/50 = 1.36 </a:t>
            </a:r>
            <a:r>
              <a:rPr lang="en-US" altLang="zh-CN" sz="1400" dirty="0">
                <a:sym typeface="Symbol" pitchFamily="18" charset="2"/>
              </a:rPr>
              <a:t> 2)</a:t>
            </a:r>
          </a:p>
        </p:txBody>
      </p:sp>
    </p:spTree>
    <p:extLst>
      <p:ext uri="{BB962C8B-B14F-4D97-AF65-F5344CB8AC3E}">
        <p14:creationId xmlns:p14="http://schemas.microsoft.com/office/powerpoint/2010/main" val="3327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Level of measurement (5/5)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33342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Ratio:</a:t>
            </a:r>
          </a:p>
          <a:p>
            <a:pPr marL="285750" indent="-285750"/>
            <a:r>
              <a:rPr lang="en-US" altLang="zh-CN" sz="1400" dirty="0"/>
              <a:t>2 = 2*1</a:t>
            </a:r>
          </a:p>
          <a:p>
            <a:pPr>
              <a:buNone/>
            </a:pPr>
            <a:r>
              <a:rPr lang="en-US" altLang="zh-CN" sz="1400" dirty="0" smtClean="0"/>
              <a:t>	- order </a:t>
            </a:r>
            <a:r>
              <a:rPr lang="en-US" altLang="zh-CN" sz="1400" dirty="0"/>
              <a:t>&amp; equal intervals &amp; absolute zero value</a:t>
            </a:r>
          </a:p>
          <a:p>
            <a:pPr>
              <a:buNone/>
            </a:pPr>
            <a:r>
              <a:rPr lang="en-US" altLang="zh-CN" sz="1400" dirty="0" smtClean="0"/>
              <a:t>	- weight, </a:t>
            </a:r>
            <a:r>
              <a:rPr lang="en-US" altLang="zh-CN" sz="1400" dirty="0"/>
              <a:t>distance, age, temperature in </a:t>
            </a:r>
            <a:r>
              <a:rPr lang="en-US" altLang="zh-CN" sz="1400" dirty="0" smtClean="0"/>
              <a:t>Kelvin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- when transforming, keep equal proportions</a:t>
            </a:r>
            <a:endParaRPr lang="en-US" altLang="zh-CN" sz="1400" dirty="0"/>
          </a:p>
          <a:p>
            <a:pPr marL="285750" indent="-285750"/>
            <a:r>
              <a:rPr lang="en-US" altLang="zh-CN" sz="1400" dirty="0" smtClean="0"/>
              <a:t>Example:</a:t>
            </a:r>
          </a:p>
          <a:p>
            <a:pPr>
              <a:buNone/>
            </a:pPr>
            <a:r>
              <a:rPr lang="en-US" altLang="zh-CN" sz="1400" dirty="0" smtClean="0"/>
              <a:t>	- 20 kilometers is twice as much as 10 kilometers </a:t>
            </a:r>
          </a:p>
          <a:p>
            <a:pPr>
              <a:buNone/>
            </a:pPr>
            <a:r>
              <a:rPr lang="en-US" altLang="zh-CN" sz="1400" dirty="0" smtClean="0"/>
              <a:t>	- weight </a:t>
            </a:r>
            <a:r>
              <a:rPr lang="en-US" altLang="zh-CN" sz="1400" dirty="0"/>
              <a:t>40 kilos is twice as heavy as 20 kilos</a:t>
            </a:r>
          </a:p>
        </p:txBody>
      </p:sp>
    </p:spTree>
    <p:extLst>
      <p:ext uri="{BB962C8B-B14F-4D97-AF65-F5344CB8AC3E}">
        <p14:creationId xmlns:p14="http://schemas.microsoft.com/office/powerpoint/2010/main" val="18789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(1/1)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486689"/>
            <a:ext cx="2096690" cy="29722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32" y="1486689"/>
            <a:ext cx="2072864" cy="2972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78" y="1486689"/>
            <a:ext cx="1983516" cy="29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20364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questions?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</a:p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dirty="0" smtClean="0">
                <a:solidFill>
                  <a:schemeClr val="dk1"/>
                </a:solidFill>
              </a:rPr>
              <a:t>	- pan.x@outlook.com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3361355" cy="11597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2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A simple example (2/4)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23010"/>
              </p:ext>
            </p:extLst>
          </p:nvPr>
        </p:nvGraphicFramePr>
        <p:xfrm>
          <a:off x="919224" y="1546617"/>
          <a:ext cx="3567285" cy="15870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9095"/>
                <a:gridCol w="1189095"/>
                <a:gridCol w="1189095"/>
              </a:tblGrid>
              <a:tr h="3174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Observation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7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10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Time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4990"/>
              </p:ext>
            </p:extLst>
          </p:nvPr>
        </p:nvGraphicFramePr>
        <p:xfrm>
          <a:off x="4792581" y="1546617"/>
          <a:ext cx="3567285" cy="15870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9095"/>
                <a:gridCol w="1189095"/>
                <a:gridCol w="1189095"/>
              </a:tblGrid>
              <a:tr h="3174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Observation 2</a:t>
                      </a:r>
                      <a:endParaRPr lang="zh-CN" altLang="en-US" sz="1200" b="1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7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15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25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Time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45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81250" y="3380198"/>
            <a:ext cx="519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Quattrocento Sans" panose="020B0604020202020204" charset="0"/>
              </a:rPr>
              <a:t>Observation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</a:rPr>
              <a:t>Rout 2 is 30 </a:t>
            </a:r>
            <a:r>
              <a:rPr lang="en-US" altLang="zh-CN" sz="1200" dirty="0" err="1" smtClean="0">
                <a:latin typeface="Quattrocento Sans" panose="020B0604020202020204" charset="0"/>
              </a:rPr>
              <a:t>mins</a:t>
            </a:r>
            <a:r>
              <a:rPr lang="en-US" altLang="zh-CN" sz="1200" dirty="0" smtClean="0">
                <a:latin typeface="Quattrocento Sans" panose="020B0604020202020204" charset="0"/>
              </a:rPr>
              <a:t> faster, 10 Yuan more expensive 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 choose Route 2</a:t>
            </a:r>
            <a:endParaRPr lang="en-US" altLang="zh-CN" sz="1200" dirty="0" smtClean="0">
              <a:latin typeface="Quattrocen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Value of (saving) time &gt; 10 Yuan per 30 </a:t>
            </a:r>
            <a:r>
              <a:rPr lang="en-US" altLang="zh-CN" sz="1200" dirty="0" err="1" smtClean="0">
                <a:latin typeface="Quattrocento Sans" panose="020B0604020202020204" charset="0"/>
                <a:sym typeface="Symbol" panose="05050102010706020507" pitchFamily="18" charset="2"/>
              </a:rPr>
              <a:t>mins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 (i.e. 20 Yuan per hour)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81249" y="4160093"/>
            <a:ext cx="519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Quattrocento Sans" panose="020B0604020202020204" charset="0"/>
              </a:rPr>
              <a:t>Observation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</a:rPr>
              <a:t>Rout 2 is 15 </a:t>
            </a:r>
            <a:r>
              <a:rPr lang="en-US" altLang="zh-CN" sz="1200" dirty="0" err="1" smtClean="0">
                <a:latin typeface="Quattrocento Sans" panose="020B0604020202020204" charset="0"/>
              </a:rPr>
              <a:t>mins</a:t>
            </a:r>
            <a:r>
              <a:rPr lang="en-US" altLang="zh-CN" sz="1200" dirty="0" smtClean="0">
                <a:latin typeface="Quattrocento Sans" panose="020B0604020202020204" charset="0"/>
              </a:rPr>
              <a:t> faster, 10 Yuan more expensive 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 choose Route 1</a:t>
            </a:r>
            <a:endParaRPr lang="en-US" altLang="zh-CN" sz="1200" dirty="0" smtClean="0">
              <a:latin typeface="Quattrocen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Value of (saving) time &lt; 10 Yuan per 15 </a:t>
            </a:r>
            <a:r>
              <a:rPr lang="en-US" altLang="zh-CN" sz="1200" dirty="0" err="1" smtClean="0">
                <a:latin typeface="Quattrocento Sans" panose="020B0604020202020204" charset="0"/>
                <a:sym typeface="Symbol" panose="05050102010706020507" pitchFamily="18" charset="2"/>
              </a:rPr>
              <a:t>mins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 (i.e. 40 Yuan per hour)</a:t>
            </a:r>
          </a:p>
        </p:txBody>
      </p:sp>
    </p:spTree>
    <p:extLst>
      <p:ext uri="{BB962C8B-B14F-4D97-AF65-F5344CB8AC3E}">
        <p14:creationId xmlns:p14="http://schemas.microsoft.com/office/powerpoint/2010/main" val="28566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 simple example </a:t>
            </a:r>
            <a:r>
              <a:rPr lang="en" altLang="zh-CN" dirty="0" smtClean="0"/>
              <a:t>(3/4)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09738"/>
              </p:ext>
            </p:extLst>
          </p:nvPr>
        </p:nvGraphicFramePr>
        <p:xfrm>
          <a:off x="950046" y="1865116"/>
          <a:ext cx="5121981" cy="18542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707327"/>
                <a:gridCol w="1707327"/>
                <a:gridCol w="170732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4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400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Quattrocento Sans" panose="020B0604020202020204" charset="0"/>
                        </a:rPr>
                        <a:t>10 Yuan</a:t>
                      </a:r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Quattrocento Sans" panose="020B0604020202020204" charset="0"/>
                        </a:rPr>
                        <a:t>Travel Time</a:t>
                      </a:r>
                      <a:endParaRPr lang="zh-CN" altLang="en-US" sz="1400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Quattrocento Sans" panose="020B0604020202020204" charset="0"/>
                        </a:rPr>
                        <a:t>60</a:t>
                      </a:r>
                      <a:r>
                        <a:rPr lang="en-US" altLang="zh-CN" baseline="0" dirty="0" smtClean="0">
                          <a:latin typeface="Quattrocento Sans" panose="020B060402020202020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b="1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dirty="0" smtClean="0">
                        <a:latin typeface="Quattrocento San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3616503" y="1931541"/>
            <a:ext cx="1481281" cy="267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958957" y="2278283"/>
            <a:ext cx="2856216" cy="267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86319" y="2669201"/>
            <a:ext cx="1119883" cy="608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798031" y="3396212"/>
            <a:ext cx="904126" cy="267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102795" y="2669202"/>
            <a:ext cx="2486347" cy="267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76152" y="2147745"/>
            <a:ext cx="124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Quattrocento Sans" panose="020B0604020202020204" charset="0"/>
              </a:rPr>
              <a:t>Context</a:t>
            </a:r>
            <a:endParaRPr lang="zh-CN" altLang="en-US" dirty="0">
              <a:latin typeface="Quattrocento Sans" panose="020B060402020202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77587" y="3049063"/>
            <a:ext cx="244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Quattrocento Sans" panose="020B0604020202020204" charset="0"/>
              </a:rPr>
              <a:t>Alternatives </a:t>
            </a:r>
            <a:r>
              <a:rPr lang="en-US" altLang="zh-CN" dirty="0" smtClean="0">
                <a:latin typeface="Quattrocento Sans" panose="020B0604020202020204" charset="0"/>
                <a:sym typeface="Symbol" panose="05050102010706020507" pitchFamily="18" charset="2"/>
              </a:rPr>
              <a:t> Choice Set</a:t>
            </a:r>
            <a:endParaRPr lang="zh-CN" altLang="en-US" dirty="0">
              <a:latin typeface="Quattrocento Sans" panose="020B060402020202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76152" y="3903679"/>
            <a:ext cx="145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Quattrocento Sans" panose="020B0604020202020204" charset="0"/>
              </a:rPr>
              <a:t>Attribute Level</a:t>
            </a:r>
            <a:endParaRPr lang="zh-CN" altLang="en-US" dirty="0">
              <a:latin typeface="Quattrocento Sans" panose="020B060402020202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46665" y="4123221"/>
            <a:ext cx="116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Quattrocento Sans" panose="020B0604020202020204" charset="0"/>
              </a:rPr>
              <a:t>Attributes</a:t>
            </a:r>
            <a:endParaRPr lang="zh-CN" altLang="en-US" dirty="0">
              <a:latin typeface="Quattrocento Sans" panose="020B060402020202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1042" y="4123222"/>
            <a:ext cx="116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Quattrocento Sans" panose="020B0604020202020204" charset="0"/>
              </a:rPr>
              <a:t>Preference</a:t>
            </a:r>
            <a:endParaRPr lang="zh-CN" altLang="en-US" dirty="0">
              <a:latin typeface="Quattrocento Sans" panose="020B0604020202020204" charset="0"/>
            </a:endParaRPr>
          </a:p>
        </p:txBody>
      </p:sp>
      <p:cxnSp>
        <p:nvCxnSpPr>
          <p:cNvPr id="31" name="直接箭头连接符 30"/>
          <p:cNvCxnSpPr>
            <a:stCxn id="21" idx="3"/>
            <a:endCxn id="26" idx="1"/>
          </p:cNvCxnSpPr>
          <p:nvPr/>
        </p:nvCxnSpPr>
        <p:spPr>
          <a:xfrm>
            <a:off x="5097784" y="2065105"/>
            <a:ext cx="1878368" cy="23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3"/>
            <a:endCxn id="27" idx="0"/>
          </p:cNvCxnSpPr>
          <p:nvPr/>
        </p:nvCxnSpPr>
        <p:spPr>
          <a:xfrm>
            <a:off x="5815173" y="2411847"/>
            <a:ext cx="1882605" cy="637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8" idx="1"/>
          </p:cNvCxnSpPr>
          <p:nvPr/>
        </p:nvCxnSpPr>
        <p:spPr>
          <a:xfrm>
            <a:off x="5589142" y="2802766"/>
            <a:ext cx="1387010" cy="1254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2"/>
            <a:endCxn id="29" idx="0"/>
          </p:cNvCxnSpPr>
          <p:nvPr/>
        </p:nvCxnSpPr>
        <p:spPr>
          <a:xfrm>
            <a:off x="1546261" y="3277456"/>
            <a:ext cx="1381796" cy="845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2"/>
            <a:endCxn id="30" idx="0"/>
          </p:cNvCxnSpPr>
          <p:nvPr/>
        </p:nvCxnSpPr>
        <p:spPr>
          <a:xfrm flipH="1">
            <a:off x="4514413" y="3663340"/>
            <a:ext cx="735681" cy="459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 simple example </a:t>
            </a:r>
            <a:r>
              <a:rPr lang="en" altLang="zh-CN" dirty="0" smtClean="0"/>
              <a:t>(4/4)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sz="1600" dirty="0"/>
              <a:t>Individuals’ choices are observed (in real life or </a:t>
            </a:r>
            <a:r>
              <a:rPr lang="en-US" altLang="zh-CN" sz="1600" dirty="0" smtClean="0"/>
              <a:t>experiments)</a:t>
            </a:r>
          </a:p>
          <a:p>
            <a:pPr marL="285750" indent="-285750">
              <a:spcBef>
                <a:spcPts val="0"/>
              </a:spcBef>
            </a:pPr>
            <a:r>
              <a:rPr lang="en-US" altLang="zh-CN" sz="1400" dirty="0" smtClean="0"/>
              <a:t>Which </a:t>
            </a:r>
            <a:r>
              <a:rPr lang="en-US" altLang="zh-CN" sz="1400" dirty="0"/>
              <a:t>travel mode to use for their </a:t>
            </a:r>
            <a:r>
              <a:rPr lang="en-US" altLang="zh-CN" sz="1400" dirty="0" smtClean="0"/>
              <a:t>commute</a:t>
            </a:r>
          </a:p>
          <a:p>
            <a:pPr marL="285750" indent="-285750">
              <a:spcBef>
                <a:spcPts val="0"/>
              </a:spcBef>
            </a:pPr>
            <a:r>
              <a:rPr lang="en-US" altLang="zh-CN" sz="1400" dirty="0" smtClean="0"/>
              <a:t>Whether </a:t>
            </a:r>
            <a:r>
              <a:rPr lang="en-US" altLang="zh-CN" sz="1400" dirty="0"/>
              <a:t>to buy a new car, where to live and work, etc.</a:t>
            </a:r>
          </a:p>
          <a:p>
            <a:pPr>
              <a:buNone/>
            </a:pPr>
            <a:r>
              <a:rPr lang="en-US" altLang="zh-CN" dirty="0"/>
              <a:t>From these choices, preferences and trade-offs are inferred</a:t>
            </a:r>
          </a:p>
          <a:p>
            <a:pPr marL="285750" lvl="0" indent="-285750">
              <a:spcBef>
                <a:spcPts val="0"/>
              </a:spcBef>
            </a:pPr>
            <a:r>
              <a:rPr lang="en-US" altLang="zh-CN" sz="1400" dirty="0" smtClean="0"/>
              <a:t>Preference </a:t>
            </a:r>
            <a:r>
              <a:rPr lang="en-US" altLang="zh-CN" sz="1400" dirty="0"/>
              <a:t>for car over train</a:t>
            </a:r>
          </a:p>
          <a:p>
            <a:pPr marL="285750" lvl="0" indent="-285750">
              <a:spcBef>
                <a:spcPts val="0"/>
              </a:spcBef>
            </a:pPr>
            <a:r>
              <a:rPr lang="en-US" altLang="zh-CN" sz="1400" dirty="0" smtClean="0"/>
              <a:t>Trade-off </a:t>
            </a:r>
            <a:r>
              <a:rPr lang="en-US" altLang="zh-CN" sz="1400" dirty="0"/>
              <a:t>between travel time and </a:t>
            </a:r>
            <a:r>
              <a:rPr lang="en-US" altLang="zh-CN" sz="1400" dirty="0" smtClean="0"/>
              <a:t>cost</a:t>
            </a:r>
            <a:endParaRPr lang="en-US" altLang="zh-CN" sz="1400" dirty="0"/>
          </a:p>
          <a:p>
            <a:pPr lvl="0">
              <a:buNone/>
            </a:pPr>
            <a:r>
              <a:rPr lang="en-US" altLang="zh-CN" dirty="0"/>
              <a:t>Based on preferences and trade-offs, future choices are predicted</a:t>
            </a:r>
          </a:p>
          <a:p>
            <a:pPr marL="285750" indent="-285750">
              <a:spcBef>
                <a:spcPts val="0"/>
              </a:spcBef>
            </a:pPr>
            <a:r>
              <a:rPr lang="en-US" altLang="zh-CN" sz="1400" dirty="0" smtClean="0"/>
              <a:t>Market </a:t>
            </a:r>
            <a:r>
              <a:rPr lang="en-US" altLang="zh-CN" sz="1400" dirty="0"/>
              <a:t>share for a new travel mode</a:t>
            </a:r>
          </a:p>
          <a:p>
            <a:pPr marL="285750" indent="-285750">
              <a:spcBef>
                <a:spcPts val="0"/>
              </a:spcBef>
            </a:pPr>
            <a:r>
              <a:rPr lang="en-US" altLang="zh-CN" sz="1400" dirty="0" smtClean="0"/>
              <a:t>Effects </a:t>
            </a:r>
            <a:r>
              <a:rPr lang="en-US" altLang="zh-CN" sz="1400" dirty="0"/>
              <a:t>of road pricing, higher transit </a:t>
            </a:r>
            <a:r>
              <a:rPr lang="en-US" altLang="zh-CN" sz="1400" dirty="0" smtClean="0"/>
              <a:t>fares</a:t>
            </a:r>
            <a:endParaRPr lang="en-US" altLang="zh-CN" sz="1400" dirty="0"/>
          </a:p>
          <a:p>
            <a:pPr>
              <a:buNone/>
            </a:pPr>
            <a:r>
              <a:rPr lang="en-US" altLang="zh-CN" dirty="0"/>
              <a:t>As well as the benefits of policies</a:t>
            </a:r>
          </a:p>
          <a:p>
            <a:pPr marL="285750" lvl="0" indent="-285750">
              <a:spcBef>
                <a:spcPts val="0"/>
              </a:spcBef>
            </a:pPr>
            <a:r>
              <a:rPr lang="en-US" altLang="zh-CN" sz="1400" dirty="0" smtClean="0"/>
              <a:t>How </a:t>
            </a:r>
            <a:r>
              <a:rPr lang="en-US" altLang="zh-CN" sz="1400" dirty="0"/>
              <a:t>valuable is a reduction in total network travel time</a:t>
            </a:r>
          </a:p>
          <a:p>
            <a:pPr marL="285750" lvl="0" indent="-285750">
              <a:spcBef>
                <a:spcPts val="0"/>
              </a:spcBef>
            </a:pPr>
            <a:r>
              <a:rPr lang="en-US" altLang="zh-CN" sz="1400" dirty="0" smtClean="0"/>
              <a:t>Is </a:t>
            </a:r>
            <a:r>
              <a:rPr lang="en-US" altLang="zh-CN" sz="1400" dirty="0"/>
              <a:t>the transit service / transport policy worth funding</a:t>
            </a:r>
          </a:p>
        </p:txBody>
      </p:sp>
    </p:spTree>
    <p:extLst>
      <p:ext uri="{BB962C8B-B14F-4D97-AF65-F5344CB8AC3E}">
        <p14:creationId xmlns:p14="http://schemas.microsoft.com/office/powerpoint/2010/main" val="32096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First term: utility (1/6)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54606"/>
              </p:ext>
            </p:extLst>
          </p:nvPr>
        </p:nvGraphicFramePr>
        <p:xfrm>
          <a:off x="2788358" y="1639085"/>
          <a:ext cx="3567285" cy="1587000"/>
        </p:xfrm>
        <a:graphic>
          <a:graphicData uri="http://schemas.openxmlformats.org/drawingml/2006/table">
            <a:tbl>
              <a:tblPr firstRow="1" bandRow="1">
                <a:tableStyleId>{4ADE20CB-B469-48F8-A844-374E2A640F41}</a:tableStyleId>
              </a:tblPr>
              <a:tblGrid>
                <a:gridCol w="1189095"/>
                <a:gridCol w="1189095"/>
                <a:gridCol w="1189095"/>
              </a:tblGrid>
              <a:tr h="317400">
                <a:tc rowSpan="2">
                  <a:txBody>
                    <a:bodyPr/>
                    <a:lstStyle/>
                    <a:p>
                      <a:pPr algn="l"/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Journey</a:t>
                      </a:r>
                      <a:r>
                        <a:rPr lang="en-US" altLang="zh-CN" sz="1200" b="1" baseline="0" dirty="0" smtClean="0">
                          <a:latin typeface="Quattrocento Sans" panose="020B0604020202020204" charset="0"/>
                        </a:rPr>
                        <a:t> to Work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7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1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Route 2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Travel Cost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10</a:t>
                      </a:r>
                      <a:r>
                        <a:rPr lang="en-US" altLang="zh-CN" sz="1200" baseline="0" dirty="0" smtClean="0">
                          <a:latin typeface="Quattrocento Sans" panose="020B0604020202020204" charset="0"/>
                        </a:rPr>
                        <a:t>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20 Yuan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Flight Time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60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Quattrocento Sans" panose="020B0604020202020204" charset="0"/>
                        </a:rPr>
                        <a:t>30 </a:t>
                      </a:r>
                      <a:r>
                        <a:rPr lang="en-US" altLang="zh-CN" sz="1200" dirty="0" err="1" smtClean="0">
                          <a:latin typeface="Quattrocento Sans" panose="020B0604020202020204" charset="0"/>
                        </a:rPr>
                        <a:t>mins</a:t>
                      </a:r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latin typeface="Quattrocento Sans" panose="020B0604020202020204" charset="0"/>
                        </a:rPr>
                        <a:t>My Choice</a:t>
                      </a:r>
                      <a:endParaRPr lang="zh-CN" altLang="en-US" sz="1200" b="1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Quattrocento Sans" panose="020B060402020202020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200" dirty="0" smtClean="0">
                        <a:latin typeface="Quattrocento Sans" panose="020B0604020202020204" charset="0"/>
                      </a:endParaRPr>
                    </a:p>
                  </a:txBody>
                  <a:tcPr marL="78263" marR="78263" marT="39132" marB="391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81251" y="3565132"/>
            <a:ext cx="68997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Utility </a:t>
            </a:r>
            <a:r>
              <a:rPr lang="en-US" altLang="zh-CN" sz="1200" dirty="0">
                <a:latin typeface="Quattrocento Sans" panose="020B0604020202020204" charset="0"/>
                <a:sym typeface="Symbol" panose="05050102010706020507" pitchFamily="18" charset="2"/>
              </a:rPr>
              <a:t>is a measure of preferences over some set of 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goods that </a:t>
            </a:r>
            <a:r>
              <a:rPr lang="en-US" altLang="zh-CN" sz="1200" dirty="0">
                <a:latin typeface="Quattrocento Sans" panose="020B0604020202020204" charset="0"/>
                <a:sym typeface="Symbol" panose="05050102010706020507" pitchFamily="18" charset="2"/>
              </a:rPr>
              <a:t>satisfies human 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needs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Utility </a:t>
            </a:r>
            <a:r>
              <a:rPr lang="en-US" altLang="zh-CN" sz="1200" dirty="0">
                <a:latin typeface="Quattrocento Sans" panose="020B0604020202020204" charset="0"/>
                <a:sym typeface="Symbol" panose="05050102010706020507" pitchFamily="18" charset="2"/>
              </a:rPr>
              <a:t>represents satisfaction experienced by the consumer of a </a:t>
            </a: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good</a:t>
            </a:r>
          </a:p>
          <a:p>
            <a:pPr algn="r"/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--- Wikipedia</a:t>
            </a:r>
            <a:endParaRPr lang="en-US" altLang="zh-CN" sz="1200" dirty="0">
              <a:latin typeface="Quattrocento Sans" panose="020B06040202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1250" y="4284323"/>
            <a:ext cx="6899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Utility cannot be measured directly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Quattrocento Sans" panose="020B0604020202020204" charset="0"/>
                <a:sym typeface="Symbol" panose="05050102010706020507" pitchFamily="18" charset="2"/>
              </a:rPr>
              <a:t>For the above example, utility of Route 2 &gt; utility of Route 1</a:t>
            </a:r>
            <a:endParaRPr lang="en-US" altLang="zh-CN" sz="12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First term: utility (2/6)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1250" y="1330220"/>
            <a:ext cx="6809700" cy="16390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Cardinal utility:</a:t>
            </a:r>
            <a:endParaRPr lang="en-US" altLang="zh-CN" dirty="0"/>
          </a:p>
          <a:p>
            <a:pPr marL="285750" indent="-285750"/>
            <a:r>
              <a:rPr lang="en-US" altLang="zh-CN" sz="1400" dirty="0" smtClean="0"/>
              <a:t>Utility could be positive, negative or even zero</a:t>
            </a:r>
          </a:p>
          <a:p>
            <a:pPr marL="285750" indent="-285750"/>
            <a:r>
              <a:rPr lang="en-US" altLang="zh-CN" sz="1400" dirty="0"/>
              <a:t>Utility = 0 does not mean “nothing”, it actually means </a:t>
            </a:r>
            <a:r>
              <a:rPr lang="en-US" altLang="zh-CN" sz="1400" dirty="0" smtClean="0"/>
              <a:t>something</a:t>
            </a:r>
          </a:p>
          <a:p>
            <a:pPr marL="285750" indent="-285750"/>
            <a:r>
              <a:rPr lang="en-US" altLang="zh-CN" sz="1400" dirty="0" smtClean="0"/>
              <a:t>Utility is relative, the absolute value means nothing</a:t>
            </a:r>
          </a:p>
          <a:p>
            <a:pPr marL="285750" indent="-285750"/>
            <a:r>
              <a:rPr lang="en-US" altLang="zh-CN" sz="1400" dirty="0"/>
              <a:t>Summation and subtraction are suitable, while multiplication and division are not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1381250" y="2997529"/>
            <a:ext cx="6293546" cy="20162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-US" altLang="zh-CN" dirty="0" smtClean="0"/>
              <a:t>e.g. Car A (utility = 100), Car B (utility = 50), Car C (utility = 0)</a:t>
            </a:r>
          </a:p>
          <a:p>
            <a:pPr marL="285750" indent="-285750"/>
            <a:r>
              <a:rPr lang="en-US" altLang="zh-CN" sz="1400" dirty="0" smtClean="0"/>
              <a:t>The utility of Car C is 0, that does not means Car C has no utility</a:t>
            </a:r>
          </a:p>
          <a:p>
            <a:pPr marL="285750" indent="-285750"/>
            <a:r>
              <a:rPr lang="en-US" altLang="zh-CN" sz="1400" dirty="0" smtClean="0"/>
              <a:t>Car A is </a:t>
            </a:r>
            <a:r>
              <a:rPr lang="en-US" altLang="zh-CN" sz="1400" dirty="0"/>
              <a:t>better </a:t>
            </a:r>
            <a:r>
              <a:rPr lang="en-US" altLang="zh-CN" sz="1400" dirty="0" smtClean="0"/>
              <a:t>than Car B by </a:t>
            </a:r>
            <a:r>
              <a:rPr lang="en-US" altLang="zh-CN" sz="1400" dirty="0"/>
              <a:t>exactly the same amount by which </a:t>
            </a:r>
            <a:r>
              <a:rPr lang="en-US" altLang="zh-CN" sz="1400" dirty="0" smtClean="0"/>
              <a:t>Car B is </a:t>
            </a:r>
            <a:r>
              <a:rPr lang="en-US" altLang="zh-CN" sz="1400" dirty="0"/>
              <a:t>better than </a:t>
            </a:r>
            <a:r>
              <a:rPr lang="en-US" altLang="zh-CN" sz="1400" dirty="0" smtClean="0"/>
              <a:t>Car C</a:t>
            </a:r>
          </a:p>
          <a:p>
            <a:pPr marL="285750" indent="-285750"/>
            <a:r>
              <a:rPr lang="en-US" altLang="zh-CN" sz="1400" dirty="0" smtClean="0"/>
              <a:t>One cannot say Car A is twice better than Car B</a:t>
            </a:r>
          </a:p>
          <a:p>
            <a:pPr marL="285750" indent="-285750"/>
            <a:r>
              <a:rPr lang="en-US" altLang="zh-CN" sz="1400" dirty="0" smtClean="0"/>
              <a:t>Let utility of Car A = 50, utility of Car B = 0, utility of Car C = -50, their relationship does not change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8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1"/>
            <a:ext cx="7772400" cy="11597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 dirty="0"/>
              <a:t>Only </a:t>
            </a:r>
            <a:r>
              <a:rPr lang="en" sz="2400" i="1" dirty="0" smtClean="0"/>
              <a:t>Difference of Utility Matters!</a:t>
            </a:r>
            <a:endParaRPr lang="en" sz="2400" i="1" dirty="0"/>
          </a:p>
        </p:txBody>
      </p:sp>
    </p:spTree>
    <p:extLst>
      <p:ext uri="{BB962C8B-B14F-4D97-AF65-F5344CB8AC3E}">
        <p14:creationId xmlns:p14="http://schemas.microsoft.com/office/powerpoint/2010/main" val="29414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First term: utility (4/6)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"/>
          </p:nvPr>
        </p:nvSpPr>
        <p:spPr>
          <a:xfrm>
            <a:off x="1381250" y="3420409"/>
            <a:ext cx="6809700" cy="153836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Random Utility Maximization (RUM) Theory</a:t>
            </a:r>
          </a:p>
          <a:p>
            <a:pPr marL="285750" indent="-285750"/>
            <a:r>
              <a:rPr lang="en-US" altLang="zh-CN" sz="1400" dirty="0" smtClean="0"/>
              <a:t>Representative utility: everything that can be related to observed determinants</a:t>
            </a:r>
          </a:p>
          <a:p>
            <a:pPr marL="285750" indent="-285750"/>
            <a:r>
              <a:rPr lang="en-US" altLang="zh-CN" sz="1400" dirty="0" smtClean="0"/>
              <a:t>Error term: everything else not considered, assumed to follow a certain distribution</a:t>
            </a:r>
          </a:p>
          <a:p>
            <a:pPr marL="285750" indent="-285750"/>
            <a:r>
              <a:rPr lang="en-US" altLang="zh-CN" sz="1400" dirty="0" smtClean="0"/>
              <a:t>Alternative is chosen if its </a:t>
            </a:r>
            <a:r>
              <a:rPr lang="en-US" altLang="zh-CN" sz="1400" b="1" i="1" dirty="0" smtClean="0"/>
              <a:t>Total utility </a:t>
            </a:r>
            <a:r>
              <a:rPr lang="en-US" altLang="zh-CN" sz="1400" dirty="0" smtClean="0"/>
              <a:t>is highest</a:t>
            </a:r>
          </a:p>
          <a:p>
            <a:pPr marL="285750" indent="-285750"/>
            <a:r>
              <a:rPr lang="en-US" altLang="zh-CN" sz="1400" dirty="0" smtClean="0"/>
              <a:t>Researchers can only predict choices up to a probability</a:t>
            </a:r>
          </a:p>
          <a:p>
            <a:pPr marL="285750" indent="-285750"/>
            <a:endParaRPr lang="en-US" altLang="zh-CN" sz="1400" dirty="0" smtClean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799221" y="2691871"/>
            <a:ext cx="3217253" cy="390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buFont typeface="Quattrocento Sans"/>
              <a:buNone/>
            </a:pPr>
            <a:r>
              <a:rPr lang="en-US" altLang="zh-CN" dirty="0" smtClean="0"/>
              <a:t>Representative Utility + Error Term</a:t>
            </a:r>
            <a:endParaRPr lang="en-US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72000" y="1407560"/>
            <a:ext cx="0" cy="19212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 txBox="1">
            <a:spLocks/>
          </p:cNvSpPr>
          <p:nvPr/>
        </p:nvSpPr>
        <p:spPr>
          <a:xfrm>
            <a:off x="1047964" y="1570449"/>
            <a:ext cx="2597920" cy="390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buFont typeface="Quattrocento Sans"/>
              <a:buNone/>
            </a:pPr>
            <a:r>
              <a:rPr lang="en-US" altLang="zh-CN" dirty="0" smtClean="0"/>
              <a:t>Researchers’ Point of View</a:t>
            </a:r>
            <a:endParaRPr lang="en-US" altLang="zh-CN" dirty="0"/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97792" y="1570449"/>
            <a:ext cx="2916743" cy="390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buFont typeface="Quattrocento Sans"/>
              <a:buNone/>
            </a:pPr>
            <a:r>
              <a:rPr lang="en-US" altLang="zh-CN" dirty="0" smtClean="0"/>
              <a:t>Decision makers’ Point of View</a:t>
            </a:r>
            <a:endParaRPr lang="en-US" altLang="zh-CN" dirty="0"/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6274210" y="2691871"/>
            <a:ext cx="1222359" cy="390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buFont typeface="Quattrocento Sans"/>
              <a:buNone/>
            </a:pPr>
            <a:r>
              <a:rPr lang="en-US" altLang="zh-CN" dirty="0" smtClean="0"/>
              <a:t>Total Utility</a:t>
            </a:r>
            <a:endParaRPr lang="en-US" altLang="zh-CN" dirty="0"/>
          </a:p>
        </p:txBody>
      </p:sp>
      <p:sp>
        <p:nvSpPr>
          <p:cNvPr id="17" name="下箭头 16"/>
          <p:cNvSpPr/>
          <p:nvPr/>
        </p:nvSpPr>
        <p:spPr>
          <a:xfrm>
            <a:off x="2306908" y="2002854"/>
            <a:ext cx="201881" cy="64731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786346" y="2002854"/>
            <a:ext cx="201881" cy="64731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016474" y="2797221"/>
            <a:ext cx="2257736" cy="180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646046" y="1675799"/>
            <a:ext cx="1851908" cy="180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1374</Words>
  <Application>Microsoft Office PowerPoint</Application>
  <PresentationFormat>全屏显示(16:9)</PresentationFormat>
  <Paragraphs>305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Wingdings 2</vt:lpstr>
      <vt:lpstr>Lora</vt:lpstr>
      <vt:lpstr>Quattrocento Sans</vt:lpstr>
      <vt:lpstr>Arial</vt:lpstr>
      <vt:lpstr>Symbol</vt:lpstr>
      <vt:lpstr>宋体</vt:lpstr>
      <vt:lpstr>Viola template</vt:lpstr>
      <vt:lpstr>Discrete Choice Modeling</vt:lpstr>
      <vt:lpstr>A simple example (1/4)</vt:lpstr>
      <vt:lpstr>A simple example (2/4)</vt:lpstr>
      <vt:lpstr>A simple example (3/4)</vt:lpstr>
      <vt:lpstr>A simple example (4/4)</vt:lpstr>
      <vt:lpstr>First term: utility (1/6)</vt:lpstr>
      <vt:lpstr>First term: utility (2/6)</vt:lpstr>
      <vt:lpstr>Only Difference of Utility Matters!</vt:lpstr>
      <vt:lpstr>First term: utility (4/6)</vt:lpstr>
      <vt:lpstr>Total Utility = Representative Utility + Error Term</vt:lpstr>
      <vt:lpstr>First term: utility (6/6)</vt:lpstr>
      <vt:lpstr>Second term: preference (1/6)</vt:lpstr>
      <vt:lpstr>Second term: preference (2/6)</vt:lpstr>
      <vt:lpstr>Second term: preference (3/6)</vt:lpstr>
      <vt:lpstr>Second term: preference (4/6)</vt:lpstr>
      <vt:lpstr>Second term: preference (5/6)</vt:lpstr>
      <vt:lpstr>Second term: preference (6/6)</vt:lpstr>
      <vt:lpstr>Third term: SP data (1/3)</vt:lpstr>
      <vt:lpstr>Third term: SP data (2/3)</vt:lpstr>
      <vt:lpstr>Third term: SP data (3/3)</vt:lpstr>
      <vt:lpstr>Level of measurement (1/5)</vt:lpstr>
      <vt:lpstr>Level of measurement (2/5)</vt:lpstr>
      <vt:lpstr>Level of measurement (3/5)</vt:lpstr>
      <vt:lpstr>Level of measurement (4/5)</vt:lpstr>
      <vt:lpstr>Level of measurement (5/5)</vt:lpstr>
      <vt:lpstr>Reference (1/1)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Choice Models</dc:title>
  <cp:lastModifiedBy>X PAN</cp:lastModifiedBy>
  <cp:revision>116</cp:revision>
  <dcterms:modified xsi:type="dcterms:W3CDTF">2017-06-15T21:09:46Z</dcterms:modified>
</cp:coreProperties>
</file>