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4"/>
  </p:sldMasterIdLst>
  <p:sldIdLst>
    <p:sldId id="268" r:id="rId5"/>
    <p:sldId id="310" r:id="rId6"/>
    <p:sldId id="311" r:id="rId7"/>
    <p:sldId id="312" r:id="rId8"/>
  </p:sldIdLst>
  <p:sldSz cx="12192000" cy="6858000"/>
  <p:notesSz cx="6858000" cy="9144000"/>
  <p:embeddedFontLst>
    <p:embeddedFont>
      <p:font typeface="Bookman Old Style" panose="02050604050505020204" pitchFamily="18"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Franklin Gothic Book" panose="020B050302010202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619" autoAdjust="0"/>
  </p:normalViewPr>
  <p:slideViewPr>
    <p:cSldViewPr snapToGrid="0">
      <p:cViewPr varScale="1">
        <p:scale>
          <a:sx n="91" d="100"/>
          <a:sy n="91" d="100"/>
        </p:scale>
        <p:origin x="63"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Step 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2400" dirty="0"/>
            <a:t>EDA</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Step 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2400" dirty="0"/>
            <a:t>Feature Engineering</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Step 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2400" dirty="0"/>
            <a:t>Under/Oversampling</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Step 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2400" dirty="0"/>
            <a:t>Random Forest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custLinFactNeighborX="-73" custLinFactNeighborY="1190">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custLinFactNeighborX="-73" custLinFactNeighborY="1190">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1</a:t>
          </a:r>
        </a:p>
      </dsp:txBody>
      <dsp:txXfrm rot="5400000">
        <a:off x="739465" y="1722217"/>
        <a:ext cx="2135626" cy="341644"/>
      </dsp:txXfrm>
    </dsp:sp>
    <dsp:sp modelId="{C0317DA2-D763-4621-9680-990E0F78E293}">
      <dsp:nvSpPr>
        <dsp:cNvPr id="0" name=""/>
        <dsp:cNvSpPr/>
      </dsp:nvSpPr>
      <dsp:spPr>
        <a:xfrm>
          <a:off x="325" y="15769"/>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anchor="b" anchorCtr="1">
          <a:noAutofit/>
        </a:bodyPr>
        <a:lstStyle/>
        <a:p>
          <a:pPr marL="0" lvl="0" indent="0" algn="ctr" defTabSz="1066800">
            <a:lnSpc>
              <a:spcPct val="90000"/>
            </a:lnSpc>
            <a:spcBef>
              <a:spcPct val="0"/>
            </a:spcBef>
            <a:spcAft>
              <a:spcPct val="35000"/>
            </a:spcAft>
            <a:buNone/>
          </a:pPr>
          <a:r>
            <a:rPr lang="en-US" sz="2400" kern="1200" dirty="0"/>
            <a:t>EDA</a:t>
          </a:r>
        </a:p>
      </dsp:txBody>
      <dsp:txXfrm>
        <a:off x="325" y="15769"/>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2</a:t>
          </a:r>
        </a:p>
      </dsp:txBody>
      <dsp:txXfrm>
        <a:off x="2875091" y="1703735"/>
        <a:ext cx="2154108" cy="378608"/>
      </dsp:txXfrm>
    </dsp:sp>
    <dsp:sp modelId="{E1F35975-00CA-4B74-AB7C-CD8812C99AEF}">
      <dsp:nvSpPr>
        <dsp:cNvPr id="0" name=""/>
        <dsp:cNvSpPr/>
      </dsp:nvSpPr>
      <dsp:spPr>
        <a:xfrm>
          <a:off x="2154434"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0" numCol="1" spcCol="1270" anchor="t" anchorCtr="1">
          <a:noAutofit/>
        </a:bodyPr>
        <a:lstStyle/>
        <a:p>
          <a:pPr marL="0" lvl="0" indent="0" algn="ctr" defTabSz="1066800">
            <a:lnSpc>
              <a:spcPct val="90000"/>
            </a:lnSpc>
            <a:spcBef>
              <a:spcPct val="0"/>
            </a:spcBef>
            <a:spcAft>
              <a:spcPct val="35000"/>
            </a:spcAft>
            <a:buNone/>
          </a:pPr>
          <a:r>
            <a:rPr lang="en-US" sz="2400" kern="1200" dirty="0"/>
            <a:t>Feature Engineering</a:t>
          </a:r>
        </a:p>
      </dsp:txBody>
      <dsp:txXfrm>
        <a:off x="2154434"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anchor="b" anchorCtr="1">
          <a:noAutofit/>
        </a:bodyPr>
        <a:lstStyle/>
        <a:p>
          <a:pPr marL="0" lvl="0" indent="0" algn="ctr" defTabSz="1066800">
            <a:lnSpc>
              <a:spcPct val="90000"/>
            </a:lnSpc>
            <a:spcBef>
              <a:spcPct val="0"/>
            </a:spcBef>
            <a:spcAft>
              <a:spcPct val="35000"/>
            </a:spcAft>
            <a:buNone/>
          </a:pPr>
          <a:r>
            <a:rPr lang="en-US" sz="2400" kern="1200" dirty="0"/>
            <a:t>Under/Oversampling</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0" numCol="1" spcCol="1270" anchor="t" anchorCtr="1">
          <a:noAutofit/>
        </a:bodyPr>
        <a:lstStyle/>
        <a:p>
          <a:pPr marL="0" lvl="0" indent="0" algn="ctr" defTabSz="1066800">
            <a:lnSpc>
              <a:spcPct val="90000"/>
            </a:lnSpc>
            <a:spcBef>
              <a:spcPct val="0"/>
            </a:spcBef>
            <a:spcAft>
              <a:spcPct val="35000"/>
            </a:spcAft>
            <a:buNone/>
          </a:pPr>
          <a:r>
            <a:rPr lang="en-US" sz="2400" kern="1200" dirty="0"/>
            <a:t>Random Forest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812517"/>
            <a:ext cx="6253317" cy="3686015"/>
          </a:xfrm>
        </p:spPr>
        <p:txBody>
          <a:bodyPr>
            <a:noAutofit/>
          </a:bodyPr>
          <a:lstStyle/>
          <a:p>
            <a:pPr eaLnBrk="0" fontAlgn="base" hangingPunct="0">
              <a:lnSpc>
                <a:spcPct val="100000"/>
              </a:lnSpc>
              <a:spcAft>
                <a:spcPct val="0"/>
              </a:spcAft>
            </a:pPr>
            <a:r>
              <a:rPr lang="zh-CN" altLang="zh-CN" sz="6000" dirty="0"/>
              <a:t>Modeling Strategies </a:t>
            </a:r>
            <a:r>
              <a:rPr lang="en-US" altLang="zh-CN" sz="6000" dirty="0"/>
              <a:t>Assignment &amp; Supervised ML</a:t>
            </a:r>
            <a:endParaRPr lang="en-US" sz="6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Xu Feng</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8" name="Rectangle 4">
            <a:extLst>
              <a:ext uri="{FF2B5EF4-FFF2-40B4-BE49-F238E27FC236}">
                <a16:creationId xmlns:a16="http://schemas.microsoft.com/office/drawing/2014/main" id="{EACF4437-5A4D-3AF5-88B6-E1DBB85E8D4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zh-CN" altLang="zh-CN" sz="3600" dirty="0"/>
              <a:t>Modeling Strategies Assignment</a:t>
            </a:r>
            <a:r>
              <a:rPr lang="en-US" altLang="zh-CN" sz="3600" dirty="0"/>
              <a:t> </a:t>
            </a:r>
            <a:r>
              <a:rPr lang="zh-CN" altLang="zh-CN" sz="3600" dirty="0"/>
              <a:t>Discussion</a:t>
            </a:r>
            <a:r>
              <a:rPr lang="en-US" sz="3600" dirty="0"/>
              <a:t>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91947289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1DF6-D880-7AF5-5E48-7117F4A6FFF6}"/>
              </a:ext>
            </a:extLst>
          </p:cNvPr>
          <p:cNvSpPr>
            <a:spLocks noGrp="1"/>
          </p:cNvSpPr>
          <p:nvPr>
            <p:ph type="title"/>
          </p:nvPr>
        </p:nvSpPr>
        <p:spPr/>
        <p:txBody>
          <a:bodyPr/>
          <a:lstStyle/>
          <a:p>
            <a:r>
              <a:rPr lang="en-US" altLang="zh-CN" dirty="0"/>
              <a:t>Under/Oversampling</a:t>
            </a:r>
            <a:endParaRPr lang="zh-CN" altLang="en-US" dirty="0"/>
          </a:p>
        </p:txBody>
      </p:sp>
      <p:sp>
        <p:nvSpPr>
          <p:cNvPr id="3" name="Content Placeholder 2">
            <a:extLst>
              <a:ext uri="{FF2B5EF4-FFF2-40B4-BE49-F238E27FC236}">
                <a16:creationId xmlns:a16="http://schemas.microsoft.com/office/drawing/2014/main" id="{9AB06D8C-10AB-ECDF-9A1A-51912780CD9A}"/>
              </a:ext>
            </a:extLst>
          </p:cNvPr>
          <p:cNvSpPr>
            <a:spLocks noGrp="1"/>
          </p:cNvSpPr>
          <p:nvPr>
            <p:ph idx="1"/>
          </p:nvPr>
        </p:nvSpPr>
        <p:spPr>
          <a:xfrm>
            <a:off x="1097280" y="2108201"/>
            <a:ext cx="7950128" cy="4099416"/>
          </a:xfrm>
        </p:spPr>
        <p:txBody>
          <a:bodyPr>
            <a:normAutofit fontScale="85000" lnSpcReduction="10000"/>
          </a:bodyPr>
          <a:lstStyle/>
          <a:p>
            <a:r>
              <a:rPr lang="en-US" altLang="zh-CN" b="1" dirty="0"/>
              <a:t>What is an imbalanced dataset and how to solve it?</a:t>
            </a:r>
          </a:p>
          <a:p>
            <a:r>
              <a:rPr lang="en-US" altLang="zh-CN" dirty="0"/>
              <a:t>- The issue of class imbalance can result in a serious bias towards the majority class, reducing the classification performance and increasing the number of false negatives. How can we alleviate the issue? The most commonly used techniques are data resampling either under-sampling the majority of the class, oversampling the minority class, or a mix of both. This will result in improved classification performance.</a:t>
            </a:r>
          </a:p>
          <a:p>
            <a:r>
              <a:rPr lang="en-US" altLang="zh-CN" b="1" dirty="0"/>
              <a:t>Order matters</a:t>
            </a:r>
          </a:p>
          <a:p>
            <a:r>
              <a:rPr lang="en-US" altLang="zh-CN" dirty="0"/>
              <a:t>- We should perform under/over sample (including SMOTE) only on training data, and measure f1 on original data distribution (test data). Moreover, if we divide oversample data with </a:t>
            </a:r>
            <a:r>
              <a:rPr lang="en-US" altLang="zh-CN" dirty="0" err="1"/>
              <a:t>train_test_split</a:t>
            </a:r>
            <a:r>
              <a:rPr lang="en-US" altLang="zh-CN" dirty="0"/>
              <a:t>, we have no control over the distribution of duplicated items for test and train. This means that you can have the same observation in both test and train, which means you test partially on the training set - that's why the results increase. So first divide into train/test, and then perform operations only on the training set, and the test set should be without any changes. </a:t>
            </a:r>
            <a:endParaRPr lang="zh-CN" altLang="en-US" dirty="0"/>
          </a:p>
        </p:txBody>
      </p:sp>
      <p:pic>
        <p:nvPicPr>
          <p:cNvPr id="5" name="Picture 4">
            <a:extLst>
              <a:ext uri="{FF2B5EF4-FFF2-40B4-BE49-F238E27FC236}">
                <a16:creationId xmlns:a16="http://schemas.microsoft.com/office/drawing/2014/main" id="{1C440167-EB39-7BFD-C386-9CF0A74122D1}"/>
              </a:ext>
            </a:extLst>
          </p:cNvPr>
          <p:cNvPicPr>
            <a:picLocks noChangeAspect="1"/>
          </p:cNvPicPr>
          <p:nvPr/>
        </p:nvPicPr>
        <p:blipFill>
          <a:blip r:embed="rId2"/>
          <a:stretch>
            <a:fillRect/>
          </a:stretch>
        </p:blipFill>
        <p:spPr>
          <a:xfrm>
            <a:off x="9047408" y="2108201"/>
            <a:ext cx="2899310" cy="1989515"/>
          </a:xfrm>
          <a:prstGeom prst="rect">
            <a:avLst/>
          </a:prstGeom>
        </p:spPr>
      </p:pic>
      <p:pic>
        <p:nvPicPr>
          <p:cNvPr id="7" name="Picture 6">
            <a:extLst>
              <a:ext uri="{FF2B5EF4-FFF2-40B4-BE49-F238E27FC236}">
                <a16:creationId xmlns:a16="http://schemas.microsoft.com/office/drawing/2014/main" id="{5A739CA6-039E-76FF-8DDE-E015E1F8FCC2}"/>
              </a:ext>
            </a:extLst>
          </p:cNvPr>
          <p:cNvPicPr>
            <a:picLocks noChangeAspect="1"/>
          </p:cNvPicPr>
          <p:nvPr/>
        </p:nvPicPr>
        <p:blipFill rotWithShape="1">
          <a:blip r:embed="rId3"/>
          <a:srcRect l="57380"/>
          <a:stretch/>
        </p:blipFill>
        <p:spPr>
          <a:xfrm>
            <a:off x="9305767" y="5022718"/>
            <a:ext cx="2382591" cy="985275"/>
          </a:xfrm>
          <a:prstGeom prst="rect">
            <a:avLst/>
          </a:prstGeom>
        </p:spPr>
      </p:pic>
      <p:pic>
        <p:nvPicPr>
          <p:cNvPr id="8" name="Picture 7">
            <a:extLst>
              <a:ext uri="{FF2B5EF4-FFF2-40B4-BE49-F238E27FC236}">
                <a16:creationId xmlns:a16="http://schemas.microsoft.com/office/drawing/2014/main" id="{460CC1FB-414A-88A4-F6BC-523C1B8AF566}"/>
              </a:ext>
            </a:extLst>
          </p:cNvPr>
          <p:cNvPicPr>
            <a:picLocks noChangeAspect="1"/>
          </p:cNvPicPr>
          <p:nvPr/>
        </p:nvPicPr>
        <p:blipFill rotWithShape="1">
          <a:blip r:embed="rId3"/>
          <a:srcRect l="2253" r="42909"/>
          <a:stretch/>
        </p:blipFill>
        <p:spPr>
          <a:xfrm>
            <a:off x="9305767" y="4184587"/>
            <a:ext cx="2337514" cy="751260"/>
          </a:xfrm>
          <a:prstGeom prst="rect">
            <a:avLst/>
          </a:prstGeom>
        </p:spPr>
      </p:pic>
    </p:spTree>
    <p:extLst>
      <p:ext uri="{BB962C8B-B14F-4D97-AF65-F5344CB8AC3E}">
        <p14:creationId xmlns:p14="http://schemas.microsoft.com/office/powerpoint/2010/main" val="230380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048B-192B-57FC-7BA2-28BD63BF07E7}"/>
              </a:ext>
            </a:extLst>
          </p:cNvPr>
          <p:cNvSpPr>
            <a:spLocks noGrp="1"/>
          </p:cNvSpPr>
          <p:nvPr>
            <p:ph type="title"/>
          </p:nvPr>
        </p:nvSpPr>
        <p:spPr/>
        <p:txBody>
          <a:bodyPr/>
          <a:lstStyle/>
          <a:p>
            <a:r>
              <a:rPr lang="en-US" altLang="zh-CN" dirty="0"/>
              <a:t>Random Forest</a:t>
            </a:r>
            <a:endParaRPr lang="zh-CN" altLang="en-US" dirty="0"/>
          </a:p>
        </p:txBody>
      </p:sp>
      <p:sp>
        <p:nvSpPr>
          <p:cNvPr id="3" name="Content Placeholder 2">
            <a:extLst>
              <a:ext uri="{FF2B5EF4-FFF2-40B4-BE49-F238E27FC236}">
                <a16:creationId xmlns:a16="http://schemas.microsoft.com/office/drawing/2014/main" id="{409509BE-9BFF-EA44-FE49-5A0B9461C999}"/>
              </a:ext>
            </a:extLst>
          </p:cNvPr>
          <p:cNvSpPr>
            <a:spLocks noGrp="1"/>
          </p:cNvSpPr>
          <p:nvPr>
            <p:ph idx="1"/>
          </p:nvPr>
        </p:nvSpPr>
        <p:spPr>
          <a:xfrm>
            <a:off x="1097280" y="2108201"/>
            <a:ext cx="10058400" cy="1407509"/>
          </a:xfrm>
        </p:spPr>
        <p:txBody>
          <a:bodyPr/>
          <a:lstStyle/>
          <a:p>
            <a:pPr marL="0" indent="0">
              <a:buNone/>
            </a:pPr>
            <a:r>
              <a:rPr lang="en-US" altLang="zh-CN" dirty="0"/>
              <a:t>Random forest is an ensemble learning method for classification, regression, and other tasks that operates by constructing a multitude of decision trees at training time. In other words, random forest is sampling features from bagging. For classification tasks, the output of the random forest is the class selected by most trees. </a:t>
            </a:r>
          </a:p>
        </p:txBody>
      </p:sp>
      <p:pic>
        <p:nvPicPr>
          <p:cNvPr id="5" name="Picture 4">
            <a:extLst>
              <a:ext uri="{FF2B5EF4-FFF2-40B4-BE49-F238E27FC236}">
                <a16:creationId xmlns:a16="http://schemas.microsoft.com/office/drawing/2014/main" id="{244F854B-BDEA-EC68-76FE-26D92824D010}"/>
              </a:ext>
            </a:extLst>
          </p:cNvPr>
          <p:cNvPicPr>
            <a:picLocks noChangeAspect="1"/>
          </p:cNvPicPr>
          <p:nvPr/>
        </p:nvPicPr>
        <p:blipFill>
          <a:blip r:embed="rId2"/>
          <a:stretch>
            <a:fillRect/>
          </a:stretch>
        </p:blipFill>
        <p:spPr>
          <a:xfrm>
            <a:off x="1097280" y="3886551"/>
            <a:ext cx="5075517" cy="2440605"/>
          </a:xfrm>
          <a:prstGeom prst="rect">
            <a:avLst/>
          </a:prstGeom>
        </p:spPr>
      </p:pic>
      <p:sp>
        <p:nvSpPr>
          <p:cNvPr id="7" name="TextBox 6">
            <a:extLst>
              <a:ext uri="{FF2B5EF4-FFF2-40B4-BE49-F238E27FC236}">
                <a16:creationId xmlns:a16="http://schemas.microsoft.com/office/drawing/2014/main" id="{4B14606D-54B0-5003-1951-E7A7045694DB}"/>
              </a:ext>
            </a:extLst>
          </p:cNvPr>
          <p:cNvSpPr txBox="1"/>
          <p:nvPr/>
        </p:nvSpPr>
        <p:spPr>
          <a:xfrm>
            <a:off x="2691735" y="3515710"/>
            <a:ext cx="1886606" cy="369332"/>
          </a:xfrm>
          <a:prstGeom prst="rect">
            <a:avLst/>
          </a:prstGeom>
          <a:noFill/>
        </p:spPr>
        <p:txBody>
          <a:bodyPr wrap="square">
            <a:spAutoFit/>
          </a:bodyPr>
          <a:lstStyle/>
          <a:p>
            <a:pPr marL="0" indent="0">
              <a:buNone/>
            </a:pPr>
            <a:r>
              <a:rPr lang="en-US" altLang="zh-CN" b="1" dirty="0"/>
              <a:t>Under-sampling</a:t>
            </a:r>
            <a:endParaRPr lang="zh-CN" altLang="en-US" b="1" dirty="0"/>
          </a:p>
        </p:txBody>
      </p:sp>
      <p:pic>
        <p:nvPicPr>
          <p:cNvPr id="9" name="Picture 8">
            <a:extLst>
              <a:ext uri="{FF2B5EF4-FFF2-40B4-BE49-F238E27FC236}">
                <a16:creationId xmlns:a16="http://schemas.microsoft.com/office/drawing/2014/main" id="{71A0F578-67B1-AAF7-FE99-D7DC26A003FD}"/>
              </a:ext>
            </a:extLst>
          </p:cNvPr>
          <p:cNvPicPr>
            <a:picLocks noChangeAspect="1"/>
          </p:cNvPicPr>
          <p:nvPr/>
        </p:nvPicPr>
        <p:blipFill>
          <a:blip r:embed="rId3"/>
          <a:stretch>
            <a:fillRect/>
          </a:stretch>
        </p:blipFill>
        <p:spPr>
          <a:xfrm>
            <a:off x="6357125" y="3886550"/>
            <a:ext cx="5183234" cy="2440605"/>
          </a:xfrm>
          <a:prstGeom prst="rect">
            <a:avLst/>
          </a:prstGeom>
        </p:spPr>
      </p:pic>
      <p:sp>
        <p:nvSpPr>
          <p:cNvPr id="10" name="TextBox 9">
            <a:extLst>
              <a:ext uri="{FF2B5EF4-FFF2-40B4-BE49-F238E27FC236}">
                <a16:creationId xmlns:a16="http://schemas.microsoft.com/office/drawing/2014/main" id="{F26DD883-0FC7-B084-C31A-1C795197F0BA}"/>
              </a:ext>
            </a:extLst>
          </p:cNvPr>
          <p:cNvSpPr txBox="1"/>
          <p:nvPr/>
        </p:nvSpPr>
        <p:spPr>
          <a:xfrm>
            <a:off x="8005439" y="3515710"/>
            <a:ext cx="1886606" cy="369332"/>
          </a:xfrm>
          <a:prstGeom prst="rect">
            <a:avLst/>
          </a:prstGeom>
          <a:noFill/>
        </p:spPr>
        <p:txBody>
          <a:bodyPr wrap="square">
            <a:spAutoFit/>
          </a:bodyPr>
          <a:lstStyle/>
          <a:p>
            <a:pPr marL="0" indent="0">
              <a:buNone/>
            </a:pPr>
            <a:r>
              <a:rPr lang="en-US" altLang="zh-CN" b="1" dirty="0"/>
              <a:t>Over-sampling</a:t>
            </a:r>
            <a:endParaRPr lang="zh-CN" altLang="en-US" b="1" dirty="0"/>
          </a:p>
        </p:txBody>
      </p:sp>
    </p:spTree>
    <p:extLst>
      <p:ext uri="{BB962C8B-B14F-4D97-AF65-F5344CB8AC3E}">
        <p14:creationId xmlns:p14="http://schemas.microsoft.com/office/powerpoint/2010/main" val="173907147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{B4880C97-CB57-4884-9BC0-C6B6635271B0}tf33845126_win32</Template>
  <TotalTime>29</TotalTime>
  <Words>293</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Franklin Gothic Book</vt:lpstr>
      <vt:lpstr>Calibri</vt:lpstr>
      <vt:lpstr>Bookman Old Style</vt:lpstr>
      <vt:lpstr>1_RetrospectVTI</vt:lpstr>
      <vt:lpstr>Modeling Strategies Assignment &amp; Supervised ML</vt:lpstr>
      <vt:lpstr>Modeling Strategies Assignment Discussion </vt:lpstr>
      <vt:lpstr>Under/Oversampling</vt:lpstr>
      <vt:lpstr>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Strategies Assignment Discussion</dc:title>
  <dc:creator>5346</dc:creator>
  <cp:lastModifiedBy>5346</cp:lastModifiedBy>
  <cp:revision>4</cp:revision>
  <dcterms:created xsi:type="dcterms:W3CDTF">2022-07-23T04:02:53Z</dcterms:created>
  <dcterms:modified xsi:type="dcterms:W3CDTF">2022-07-23T04:32:49Z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