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Georgia Pro Light" panose="02040302050405020303" pitchFamily="18" charset="0"/>
      <p:regular r:id="rId4"/>
      <p:italic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1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78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flight of stairs">
            <a:extLst>
              <a:ext uri="{FF2B5EF4-FFF2-40B4-BE49-F238E27FC236}">
                <a16:creationId xmlns:a16="http://schemas.microsoft.com/office/drawing/2014/main" id="{327B20A5-DBB6-4DF1-89C5-650FEDAD6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306-E8C3-0085-65E7-6D742FB6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83" y="1176643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 altLang="zh-CN" sz="3800" b="1" i="0" dirty="0">
                <a:solidFill>
                  <a:schemeClr val="bg1"/>
                </a:solidFill>
                <a:effectLst/>
                <a:latin typeface="sohne"/>
              </a:rPr>
              <a:t>Algorithmic Trading with Technical Indicators in R</a:t>
            </a:r>
            <a:endParaRPr lang="zh-CN" altLang="en-US" sz="3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57682E-4A52-9B1E-207A-217525E1D901}"/>
              </a:ext>
            </a:extLst>
          </p:cNvPr>
          <p:cNvSpPr txBox="1"/>
          <p:nvPr/>
        </p:nvSpPr>
        <p:spPr>
          <a:xfrm>
            <a:off x="7190922" y="3461010"/>
            <a:ext cx="35766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pc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Efficient Market Hypothesis </a:t>
            </a:r>
          </a:p>
          <a:p>
            <a:pPr algn="dist"/>
            <a:endParaRPr lang="en-US" altLang="zh-CN" spc="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C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in finance</a:t>
            </a:r>
          </a:p>
          <a:p>
            <a:pPr algn="dist"/>
            <a:endParaRPr lang="en-US" altLang="zh-CN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C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Data Transformation</a:t>
            </a:r>
          </a:p>
          <a:p>
            <a:pPr algn="dist"/>
            <a:endParaRPr lang="en-US" altLang="zh-CN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C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Stock Returns</a:t>
            </a:r>
          </a:p>
          <a:p>
            <a:pPr algn="dist"/>
            <a:endParaRPr lang="en-US" altLang="zh-CN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C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Indicators</a:t>
            </a:r>
          </a:p>
          <a:p>
            <a:pPr algn="dist"/>
            <a:endParaRPr lang="en-US" altLang="zh-CN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CN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Strategies</a:t>
            </a:r>
            <a:endParaRPr lang="zh-CN" altLang="en-US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A924-FF64-9B87-9BA1-FA494235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 b="1" dirty="0">
                <a:latin typeface="sohne"/>
              </a:rPr>
              <a:t>Time Series </a:t>
            </a:r>
            <a:endParaRPr lang="zh-CN" altLang="en-US" sz="3800" b="1" dirty="0">
              <a:latin typeface="so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B641-9C0D-386B-E0E5-98EA5517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a typeface="Times New Roman" panose="02020603050405020304" pitchFamily="18" charset="0"/>
              </a:rPr>
              <a:t>Dataset: Daily website visitors </a:t>
            </a:r>
          </a:p>
          <a:p>
            <a:pPr lvl="1"/>
            <a:r>
              <a:rPr lang="en-US" altLang="zh-CN" sz="1600" dirty="0">
                <a:ea typeface="Times New Roman" panose="02020603050405020304" pitchFamily="18" charset="0"/>
              </a:rPr>
              <a:t>X: date</a:t>
            </a:r>
          </a:p>
          <a:p>
            <a:pPr lvl="1"/>
            <a:r>
              <a:rPr lang="en-US" altLang="zh-CN" sz="1600" dirty="0">
                <a:ea typeface="Times New Roman" panose="02020603050405020304" pitchFamily="18" charset="0"/>
              </a:rPr>
              <a:t>y: daily number of visitors from whole IP addresses there haven’t been hits on any page in over 6 hours)</a:t>
            </a:r>
          </a:p>
          <a:p>
            <a:r>
              <a:rPr lang="en-US" altLang="zh-CN" sz="1800" dirty="0">
                <a:ea typeface="Times New Roman" panose="02020603050405020304" pitchFamily="18" charset="0"/>
              </a:rPr>
              <a:t>Time Series method:</a:t>
            </a:r>
          </a:p>
          <a:p>
            <a:pPr lvl="1"/>
            <a:r>
              <a:rPr lang="en-US" altLang="zh-CN" sz="1800" dirty="0">
                <a:ea typeface="Times New Roman" panose="02020603050405020304" pitchFamily="18" charset="0"/>
              </a:rPr>
              <a:t>S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imple moving average</a:t>
            </a:r>
          </a:p>
          <a:p>
            <a:pPr lvl="1"/>
            <a:r>
              <a:rPr lang="en-US" altLang="zh-CN" sz="1800" dirty="0">
                <a:ea typeface="Times New Roman" panose="02020603050405020304" pitchFamily="18" charset="0"/>
              </a:rPr>
              <a:t>E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xponential smoothing</a:t>
            </a:r>
          </a:p>
          <a:p>
            <a:pPr lvl="1"/>
            <a:r>
              <a:rPr lang="en-US" altLang="zh-CN" sz="1800" dirty="0">
                <a:ea typeface="Times New Roman" panose="02020603050405020304" pitchFamily="18" charset="0"/>
              </a:rPr>
              <a:t>S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easonal-trend decomposition</a:t>
            </a:r>
          </a:p>
          <a:p>
            <a:pPr lvl="1"/>
            <a:r>
              <a:rPr lang="en-US" altLang="zh-CN" sz="1800" dirty="0">
                <a:effectLst/>
                <a:ea typeface="Times New Roman" panose="02020603050405020304" pitchFamily="18" charset="0"/>
              </a:rPr>
              <a:t>The prophet module</a:t>
            </a:r>
          </a:p>
          <a:p>
            <a:r>
              <a:rPr lang="en-US" altLang="zh-CN" sz="1800" dirty="0">
                <a:ea typeface="Times New Roman" panose="02020603050405020304" pitchFamily="18" charset="0"/>
              </a:rPr>
              <a:t>The prophet module works best since it considers trend, seasonality, and holiday effects</a:t>
            </a:r>
          </a:p>
        </p:txBody>
      </p:sp>
    </p:spTree>
    <p:extLst>
      <p:ext uri="{BB962C8B-B14F-4D97-AF65-F5344CB8AC3E}">
        <p14:creationId xmlns:p14="http://schemas.microsoft.com/office/powerpoint/2010/main" val="44494304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4"/>
      </a:lt2>
      <a:accent1>
        <a:srgbClr val="81AA9B"/>
      </a:accent1>
      <a:accent2>
        <a:srgbClr val="75A8AB"/>
      </a:accent2>
      <a:accent3>
        <a:srgbClr val="87A5BE"/>
      </a:accent3>
      <a:accent4>
        <a:srgbClr val="7F86BA"/>
      </a:accent4>
      <a:accent5>
        <a:srgbClr val="A596C6"/>
      </a:accent5>
      <a:accent6>
        <a:srgbClr val="A97FBA"/>
      </a:accent6>
      <a:hlink>
        <a:srgbClr val="AE6983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Georgia Pro Light</vt:lpstr>
      <vt:lpstr>sohne</vt:lpstr>
      <vt:lpstr>Times New Roman</vt:lpstr>
      <vt:lpstr>VaultVTI</vt:lpstr>
      <vt:lpstr>Algorithmic Trading with Technical Indicators in R</vt:lpstr>
      <vt:lpstr>Time Series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with Technical Indicators in R</dc:title>
  <dc:creator>5346</dc:creator>
  <cp:lastModifiedBy>5346</cp:lastModifiedBy>
  <cp:revision>5</cp:revision>
  <dcterms:created xsi:type="dcterms:W3CDTF">2022-06-01T22:47:17Z</dcterms:created>
  <dcterms:modified xsi:type="dcterms:W3CDTF">2022-06-02T04:07:56Z</dcterms:modified>
</cp:coreProperties>
</file>