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/>
    <p:restoredTop sz="92293"/>
  </p:normalViewPr>
  <p:slideViewPr>
    <p:cSldViewPr snapToGrid="0" snapToObjects="1">
      <p:cViewPr varScale="1">
        <p:scale>
          <a:sx n="63" d="100"/>
          <a:sy n="63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A5C5F-FF1B-904D-B1D0-D6D83109CCDC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D2A4C-5AC4-FB43-9552-1D2C87CE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D2A4C-5AC4-FB43-9552-1D2C87CE9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A292-46C7-604B-BE47-1C1E58D73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A01FB-42D6-9844-BB9E-7A0DE9B18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1D3A-F714-A141-934F-82F60FBC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6807-D51F-7141-A336-456D414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4E98-787D-4F46-AF0E-87257EE3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EB5A-4FF2-664E-8BF7-C686DC41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AB56-4C47-D041-AB39-0390C4DAF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ED7D-55EC-0149-B62F-98BC37D6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5F5B-8BB4-AE4B-8BB5-777CB818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72D7-65CA-B542-8737-BC876D9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B30FB-EAAA-A148-8CAD-C925870F4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59C79-1D2A-284C-A20F-82D10F3C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884C-AA47-6443-A847-FCB20BC9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E589-D1C3-D943-95FE-CD84BE06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4B1B-910A-DF49-B852-2A83E1CA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EF1D-D2B7-314A-9461-8E9E56F7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EEFC-27C1-3D41-9E49-3BBAC4A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1DFA-CE57-FD4B-A304-00B6E8E4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9F81-B478-964F-B48C-659952ED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FA65-1C71-2E40-9D0D-F8C69EFE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4C23-E3A7-514B-B6EC-953B800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22DA9-3D8C-F248-BCE6-8536D107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8472-54EE-124E-AD3F-8BF2EF77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AAF63-E5BA-F64F-AAE4-43B3B4E0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D49A-FD23-AE4F-9371-0C152424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28E8-985E-394F-A54A-252FED95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83E8-9E35-2B4C-843D-1B3378E8C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78BB5-AB9E-5E4B-86B2-BFB274AA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2A8BB-1576-DE46-B502-3466912C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01086-33D5-6B4A-B4B8-4331AC0F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8F4E-D555-7845-B4C2-95B84652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AEF4-7228-484F-BF5A-1347D742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C3EF-C4F6-A64E-9498-1534D78E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FCA1-EB6D-4B45-BE5C-8E275D32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2E06C-D916-F74F-A0BE-1E53AE6DC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5FFBE-8584-844A-82F8-E927D8C3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78524-343A-B94F-B809-A97139E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DEB11-18EB-424A-A39F-2BF67FD1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1E48F-5E3E-AF4C-BFAB-7303F250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EA23-4E2A-A64E-8D65-49134BB2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4408C-24E5-174F-A0D0-C48A2E0C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FB53B-AF09-B240-A050-E0850940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63250-791A-9A48-934C-5A7D0DD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9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A52AA-254E-4A49-B4BE-91D3250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A0CDB-FEE6-0F42-A1C2-1700915F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326D-63F2-3F4C-B1F4-38026880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8EE5-614D-914F-9F42-13215B1E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0441-199C-B34D-9973-1ADB3BD8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E30F5-5464-4F45-A9CD-DFBF013A7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8466-7036-5749-87E3-4FB7B036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94C5-882A-6C48-9AA1-E062E1A6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D0CA5-FD57-204C-B998-8ED18FE3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4FB2-444F-8A42-B8D6-633588D4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EFE8A-AB44-5949-B18B-7C93CF700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57A2-BEB7-4141-A3E7-3B9D3DC88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66DE3-8E7B-0C44-AFC2-6E1F928A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9D22-E6FB-4A4D-8AC3-DE54E981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0BDCE-9D61-C643-B9CF-2225A954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3CBFA-028F-D341-83E5-38200FD8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F0049-64A5-FB4A-B8FF-0352873C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11FB-DB89-0A42-B0B4-B1B8351F8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4C50-0927-5F41-BF98-10925C37737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1540-76C1-FC4F-AB81-599B429C5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A73A-E9B4-E84B-B9D6-5802477F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5059-9254-EB4C-B89C-88677867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30716-8CF9-754D-B33D-07F558C9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" y="0"/>
            <a:ext cx="12191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2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4F25BB-4729-714F-B8C5-68BCF92C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" y="406400"/>
            <a:ext cx="11959285" cy="61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0FFED-3297-B549-BEFB-DA6239B62F8C}"/>
              </a:ext>
            </a:extLst>
          </p:cNvPr>
          <p:cNvSpPr txBox="1"/>
          <p:nvPr/>
        </p:nvSpPr>
        <p:spPr>
          <a:xfrm>
            <a:off x="424543" y="326572"/>
            <a:ext cx="1087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Modeling/Scoring General Guidance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B6A9D-576E-6849-A079-497DB2670E32}"/>
              </a:ext>
            </a:extLst>
          </p:cNvPr>
          <p:cNvSpPr txBox="1"/>
          <p:nvPr/>
        </p:nvSpPr>
        <p:spPr>
          <a:xfrm>
            <a:off x="443592" y="1176606"/>
            <a:ext cx="116368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How to create a modeling dataset (From raw dataset to a modeling dataset)?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What do you try to predict? Answer: It is the future anomalies of a specific agency/cardholder.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But the purchase amounts of the agencies vary widely by merchant category. 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So the basic structure of your modeling data should be agency &amp; merchant category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What are the average/min/max/median amounts per agency/merchant category? Get the statistics.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merchant category can be the vendor. For example, an agency can always purchase from one vendor.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But what if an agency buy from multiple vendors for the same merchant category?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22E4C1-DD83-B64F-98C7-322C79E944AD}"/>
              </a:ext>
            </a:extLst>
          </p:cNvPr>
          <p:cNvCxnSpPr/>
          <p:nvPr/>
        </p:nvCxnSpPr>
        <p:spPr>
          <a:xfrm>
            <a:off x="424543" y="1028700"/>
            <a:ext cx="11054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77974F-7AEF-324A-BD5C-EB228443B076}"/>
              </a:ext>
            </a:extLst>
          </p:cNvPr>
          <p:cNvSpPr txBox="1"/>
          <p:nvPr/>
        </p:nvSpPr>
        <p:spPr>
          <a:xfrm>
            <a:off x="489856" y="5761987"/>
            <a:ext cx="10923815" cy="769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For example, features to detect anomalous spending:</a:t>
            </a:r>
          </a:p>
          <a:p>
            <a:r>
              <a:rPr lang="en-US" sz="2200" dirty="0">
                <a:solidFill>
                  <a:schemeClr val="bg1"/>
                </a:solidFill>
              </a:rPr>
              <a:t>- An agency spends more than the average amount for a particular merchant category.</a:t>
            </a:r>
          </a:p>
        </p:txBody>
      </p:sp>
      <p:sp>
        <p:nvSpPr>
          <p:cNvPr id="11" name="8-Point Star 10">
            <a:extLst>
              <a:ext uri="{FF2B5EF4-FFF2-40B4-BE49-F238E27FC236}">
                <a16:creationId xmlns:a16="http://schemas.microsoft.com/office/drawing/2014/main" id="{6478EC1A-B7A7-6441-BF99-E21D1B5DD2B6}"/>
              </a:ext>
            </a:extLst>
          </p:cNvPr>
          <p:cNvSpPr/>
          <p:nvPr/>
        </p:nvSpPr>
        <p:spPr>
          <a:xfrm>
            <a:off x="928685" y="5274051"/>
            <a:ext cx="381000" cy="407343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8-Point Star 11">
            <a:extLst>
              <a:ext uri="{FF2B5EF4-FFF2-40B4-BE49-F238E27FC236}">
                <a16:creationId xmlns:a16="http://schemas.microsoft.com/office/drawing/2014/main" id="{F61F211C-451D-2C47-93E9-FF5FDAC12BB2}"/>
              </a:ext>
            </a:extLst>
          </p:cNvPr>
          <p:cNvSpPr/>
          <p:nvPr/>
        </p:nvSpPr>
        <p:spPr>
          <a:xfrm>
            <a:off x="547685" y="5274051"/>
            <a:ext cx="381000" cy="407343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0FFED-3297-B549-BEFB-DA6239B62F8C}"/>
              </a:ext>
            </a:extLst>
          </p:cNvPr>
          <p:cNvSpPr txBox="1"/>
          <p:nvPr/>
        </p:nvSpPr>
        <p:spPr>
          <a:xfrm>
            <a:off x="424543" y="285932"/>
            <a:ext cx="1087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Modeling and Scoring data preparation are very similar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22E4C1-DD83-B64F-98C7-322C79E944AD}"/>
              </a:ext>
            </a:extLst>
          </p:cNvPr>
          <p:cNvCxnSpPr/>
          <p:nvPr/>
        </p:nvCxnSpPr>
        <p:spPr>
          <a:xfrm>
            <a:off x="424543" y="1028700"/>
            <a:ext cx="11054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2140D34-366F-F041-BCAB-ED4C81556DF6}"/>
              </a:ext>
            </a:extLst>
          </p:cNvPr>
          <p:cNvSpPr/>
          <p:nvPr/>
        </p:nvSpPr>
        <p:spPr>
          <a:xfrm>
            <a:off x="1981199" y="2325209"/>
            <a:ext cx="1356510" cy="104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ACA0D-1726-694E-8B55-5370818EB8D4}"/>
              </a:ext>
            </a:extLst>
          </p:cNvPr>
          <p:cNvSpPr/>
          <p:nvPr/>
        </p:nvSpPr>
        <p:spPr>
          <a:xfrm>
            <a:off x="6376193" y="2267166"/>
            <a:ext cx="1676375" cy="104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A4B938-0B45-774D-85C9-E9577607A2B5}"/>
              </a:ext>
            </a:extLst>
          </p:cNvPr>
          <p:cNvCxnSpPr>
            <a:cxnSpLocks/>
          </p:cNvCxnSpPr>
          <p:nvPr/>
        </p:nvCxnSpPr>
        <p:spPr>
          <a:xfrm>
            <a:off x="3650248" y="2762049"/>
            <a:ext cx="6477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D64595-4DA5-794C-B8BF-FC26B1F4D40B}"/>
              </a:ext>
            </a:extLst>
          </p:cNvPr>
          <p:cNvCxnSpPr>
            <a:cxnSpLocks/>
          </p:cNvCxnSpPr>
          <p:nvPr/>
        </p:nvCxnSpPr>
        <p:spPr>
          <a:xfrm>
            <a:off x="4094480" y="1050233"/>
            <a:ext cx="0" cy="582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161020-9F71-F54C-B3A9-4B285DF1EC62}"/>
              </a:ext>
            </a:extLst>
          </p:cNvPr>
          <p:cNvSpPr txBox="1"/>
          <p:nvPr/>
        </p:nvSpPr>
        <p:spPr>
          <a:xfrm>
            <a:off x="1955468" y="1375879"/>
            <a:ext cx="17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raw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505B5-FE5D-2249-AB3A-6C7EBD1906FB}"/>
              </a:ext>
            </a:extLst>
          </p:cNvPr>
          <p:cNvSpPr txBox="1"/>
          <p:nvPr/>
        </p:nvSpPr>
        <p:spPr>
          <a:xfrm>
            <a:off x="6376193" y="1361449"/>
            <a:ext cx="181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Modeling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D8042-4088-9E4F-860F-A88E30D21AFB}"/>
              </a:ext>
            </a:extLst>
          </p:cNvPr>
          <p:cNvSpPr txBox="1"/>
          <p:nvPr/>
        </p:nvSpPr>
        <p:spPr>
          <a:xfrm>
            <a:off x="4485624" y="2254218"/>
            <a:ext cx="1265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Agency / merchant category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3752BE-0759-974B-B801-F1014359F7FA}"/>
              </a:ext>
            </a:extLst>
          </p:cNvPr>
          <p:cNvCxnSpPr>
            <a:cxnSpLocks/>
          </p:cNvCxnSpPr>
          <p:nvPr/>
        </p:nvCxnSpPr>
        <p:spPr>
          <a:xfrm>
            <a:off x="8759957" y="1033675"/>
            <a:ext cx="0" cy="584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368C9C-E2CE-8149-9213-748E6ABA13F5}"/>
              </a:ext>
            </a:extLst>
          </p:cNvPr>
          <p:cNvCxnSpPr>
            <a:cxnSpLocks/>
          </p:cNvCxnSpPr>
          <p:nvPr/>
        </p:nvCxnSpPr>
        <p:spPr>
          <a:xfrm>
            <a:off x="8313660" y="2762050"/>
            <a:ext cx="74276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C9C92E-122A-0D4E-AEA5-411D0593209F}"/>
              </a:ext>
            </a:extLst>
          </p:cNvPr>
          <p:cNvSpPr txBox="1"/>
          <p:nvPr/>
        </p:nvSpPr>
        <p:spPr>
          <a:xfrm>
            <a:off x="8869830" y="1383083"/>
            <a:ext cx="289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modeling process</a:t>
            </a:r>
          </a:p>
        </p:txBody>
      </p:sp>
      <p:pic>
        <p:nvPicPr>
          <p:cNvPr id="31" name="Graphic 30" descr="Statistics">
            <a:extLst>
              <a:ext uri="{FF2B5EF4-FFF2-40B4-BE49-F238E27FC236}">
                <a16:creationId xmlns:a16="http://schemas.microsoft.com/office/drawing/2014/main" id="{43B62C2F-9C9A-364A-83DB-5433AFB8F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2439" y="5732502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3F013B6-93BA-2B42-A967-BCDBE12CD670}"/>
              </a:ext>
            </a:extLst>
          </p:cNvPr>
          <p:cNvSpPr txBox="1"/>
          <p:nvPr/>
        </p:nvSpPr>
        <p:spPr>
          <a:xfrm>
            <a:off x="9056429" y="2015446"/>
            <a:ext cx="2657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Supervised learning or 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Train/test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Variable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Validate the model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4A542D-C858-B340-B7A9-A07E35B8DCB4}"/>
              </a:ext>
            </a:extLst>
          </p:cNvPr>
          <p:cNvCxnSpPr>
            <a:cxnSpLocks/>
          </p:cNvCxnSpPr>
          <p:nvPr/>
        </p:nvCxnSpPr>
        <p:spPr>
          <a:xfrm flipH="1" flipV="1">
            <a:off x="376840" y="4054912"/>
            <a:ext cx="111498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1E975B-9378-4D44-AD48-8488433A5271}"/>
              </a:ext>
            </a:extLst>
          </p:cNvPr>
          <p:cNvSpPr txBox="1"/>
          <p:nvPr/>
        </p:nvSpPr>
        <p:spPr>
          <a:xfrm>
            <a:off x="4297948" y="1244027"/>
            <a:ext cx="165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78A4E-BB91-B94B-9EFB-FCF10F391A9C}"/>
              </a:ext>
            </a:extLst>
          </p:cNvPr>
          <p:cNvSpPr/>
          <p:nvPr/>
        </p:nvSpPr>
        <p:spPr>
          <a:xfrm>
            <a:off x="222411" y="1023729"/>
            <a:ext cx="1267344" cy="303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C6C88-118E-D44E-9598-ECADEBCC726E}"/>
              </a:ext>
            </a:extLst>
          </p:cNvPr>
          <p:cNvSpPr/>
          <p:nvPr/>
        </p:nvSpPr>
        <p:spPr>
          <a:xfrm>
            <a:off x="222411" y="4041163"/>
            <a:ext cx="1267344" cy="28168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7DCE45-483B-B14D-852C-87016F6AD78D}"/>
              </a:ext>
            </a:extLst>
          </p:cNvPr>
          <p:cNvSpPr/>
          <p:nvPr/>
        </p:nvSpPr>
        <p:spPr>
          <a:xfrm>
            <a:off x="1961783" y="5477371"/>
            <a:ext cx="1356510" cy="10411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9534D9-273C-8045-AA0A-E9B977A5865A}"/>
              </a:ext>
            </a:extLst>
          </p:cNvPr>
          <p:cNvSpPr/>
          <p:nvPr/>
        </p:nvSpPr>
        <p:spPr>
          <a:xfrm>
            <a:off x="6356777" y="5419328"/>
            <a:ext cx="1676375" cy="10411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to be scored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3D8007-198D-7B46-A1FA-112E4FF6948A}"/>
              </a:ext>
            </a:extLst>
          </p:cNvPr>
          <p:cNvCxnSpPr>
            <a:cxnSpLocks/>
          </p:cNvCxnSpPr>
          <p:nvPr/>
        </p:nvCxnSpPr>
        <p:spPr>
          <a:xfrm>
            <a:off x="3630832" y="5914211"/>
            <a:ext cx="6477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845170B-51D9-DC4F-9355-FACF40A8C683}"/>
              </a:ext>
            </a:extLst>
          </p:cNvPr>
          <p:cNvSpPr txBox="1"/>
          <p:nvPr/>
        </p:nvSpPr>
        <p:spPr>
          <a:xfrm>
            <a:off x="1936052" y="4528041"/>
            <a:ext cx="17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raw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928BCD-DBE8-C94F-9775-58FB954FEC5C}"/>
              </a:ext>
            </a:extLst>
          </p:cNvPr>
          <p:cNvSpPr txBox="1"/>
          <p:nvPr/>
        </p:nvSpPr>
        <p:spPr>
          <a:xfrm>
            <a:off x="6356777" y="4513611"/>
            <a:ext cx="181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Scoring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ACA710-3FF6-424A-AA78-C52DB6C10660}"/>
              </a:ext>
            </a:extLst>
          </p:cNvPr>
          <p:cNvSpPr txBox="1"/>
          <p:nvPr/>
        </p:nvSpPr>
        <p:spPr>
          <a:xfrm>
            <a:off x="4466208" y="5406380"/>
            <a:ext cx="1265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Agency / merchant category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FA9A00-740B-FA47-B8C5-E614CF5A7A63}"/>
              </a:ext>
            </a:extLst>
          </p:cNvPr>
          <p:cNvSpPr txBox="1"/>
          <p:nvPr/>
        </p:nvSpPr>
        <p:spPr>
          <a:xfrm>
            <a:off x="4278532" y="4396189"/>
            <a:ext cx="165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3D37A4D8-EB66-9C4D-9EFB-9A47DBB0B1E0}"/>
              </a:ext>
            </a:extLst>
          </p:cNvPr>
          <p:cNvSpPr/>
          <p:nvPr/>
        </p:nvSpPr>
        <p:spPr>
          <a:xfrm rot="18192386">
            <a:off x="7924140" y="4432614"/>
            <a:ext cx="1453624" cy="489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8E40536-2D91-E94A-B3CA-E8541279E51A}"/>
              </a:ext>
            </a:extLst>
          </p:cNvPr>
          <p:cNvSpPr/>
          <p:nvPr/>
        </p:nvSpPr>
        <p:spPr>
          <a:xfrm rot="10800000">
            <a:off x="8014315" y="5686634"/>
            <a:ext cx="1453624" cy="48923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812939-0DD6-D24F-844E-1B7A5A55D71E}"/>
              </a:ext>
            </a:extLst>
          </p:cNvPr>
          <p:cNvSpPr txBox="1"/>
          <p:nvPr/>
        </p:nvSpPr>
        <p:spPr>
          <a:xfrm>
            <a:off x="9486763" y="5762542"/>
            <a:ext cx="14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2322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/>
      <p:bldP spid="14" grpId="0"/>
      <p:bldP spid="18" grpId="0"/>
      <p:bldP spid="24" grpId="0"/>
      <p:bldP spid="32" grpId="0"/>
      <p:bldP spid="33" grpId="0"/>
      <p:bldP spid="38" grpId="0" animBg="1"/>
      <p:bldP spid="41" grpId="0" animBg="1"/>
      <p:bldP spid="42" grpId="0" animBg="1"/>
      <p:bldP spid="43" grpId="0" animBg="1"/>
      <p:bldP spid="45" grpId="0"/>
      <p:bldP spid="46" grpId="0"/>
      <p:bldP spid="47" grpId="0"/>
      <p:bldP spid="48" grpId="0"/>
      <p:bldP spid="21" grpId="0" animBg="1"/>
      <p:bldP spid="49" grpId="0" animBg="1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142</Words>
  <Application>Microsoft Macintosh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Kuo</dc:creator>
  <cp:lastModifiedBy>Chris Kuo</cp:lastModifiedBy>
  <cp:revision>28</cp:revision>
  <dcterms:created xsi:type="dcterms:W3CDTF">2019-09-30T17:07:21Z</dcterms:created>
  <dcterms:modified xsi:type="dcterms:W3CDTF">2020-06-22T22:06:56Z</dcterms:modified>
</cp:coreProperties>
</file>