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73" r:id="rId4"/>
    <p:sldId id="270" r:id="rId5"/>
    <p:sldId id="260" r:id="rId6"/>
    <p:sldId id="275" r:id="rId7"/>
    <p:sldId id="274" r:id="rId8"/>
    <p:sldId id="271" r:id="rId9"/>
    <p:sldId id="276" r:id="rId10"/>
    <p:sldId id="281" r:id="rId11"/>
    <p:sldId id="272" r:id="rId12"/>
    <p:sldId id="280" r:id="rId13"/>
    <p:sldId id="269" r:id="rId14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2434" userDrawn="1">
          <p15:clr>
            <a:srgbClr val="A4A3A4"/>
          </p15:clr>
        </p15:guide>
        <p15:guide id="4" orient="horz" pos="21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1EB"/>
    <a:srgbClr val="EDEDED"/>
    <a:srgbClr val="AA1219"/>
    <a:srgbClr val="CC0000"/>
    <a:srgbClr val="FF0000"/>
    <a:srgbClr val="F8EC00"/>
    <a:srgbClr val="FAEDDE"/>
    <a:srgbClr val="FEC776"/>
    <a:srgbClr val="EDF0F0"/>
    <a:srgbClr val="A9D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6327" autoAdjust="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>
        <p:guide pos="3840"/>
        <p:guide pos="2434"/>
        <p:guide orient="horz" pos="21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536"/>
    </p:cViewPr>
  </p:sorterViewPr>
  <p:notesViewPr>
    <p:cSldViewPr snapToGrid="0" showGuides="1">
      <p:cViewPr varScale="1">
        <p:scale>
          <a:sx n="83" d="100"/>
          <a:sy n="83" d="100"/>
        </p:scale>
        <p:origin x="29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D9358BC-04DF-4455-B949-70BC917541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F56B79-1091-400F-A2A9-6227671170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FD112-0CED-45F9-83CF-E12CD0876C93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FF21A8-AF92-4370-9E6D-DA18C0EF5F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5F13FF-4C82-4209-AB1F-7FD604644B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AFF9C-CAE3-49DD-A734-0E2812077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24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F1DD2-9A69-4A30-A20B-8ED9F9F614F2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EF1F-5AB9-4920-AF5B-E1DBE1708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09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7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>
            <a:extLst>
              <a:ext uri="{FF2B5EF4-FFF2-40B4-BE49-F238E27FC236}">
                <a16:creationId xmlns:a16="http://schemas.microsoft.com/office/drawing/2014/main" id="{133A512F-7935-4AA0-B8EE-327DA99E14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99AEC58-8F05-45A3-900B-EBD7DE4066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8F4F430E-61A6-4C9B-AB28-E09461FCB9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7" name="内容占位符 25">
            <a:extLst>
              <a:ext uri="{FF2B5EF4-FFF2-40B4-BE49-F238E27FC236}">
                <a16:creationId xmlns:a16="http://schemas.microsoft.com/office/drawing/2014/main" id="{17E19222-08F1-4F61-ACC2-6E16BB74363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文本占位符 31">
            <a:extLst>
              <a:ext uri="{FF2B5EF4-FFF2-40B4-BE49-F238E27FC236}">
                <a16:creationId xmlns:a16="http://schemas.microsoft.com/office/drawing/2014/main" id="{5B70BAF5-028D-41B3-B9C1-DA2C824DFA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5630356-568D-4951-BB6A-685960A62A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/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9C00A82-D333-4159-817E-9C7380D16DA1}"/>
              </a:ext>
            </a:extLst>
          </p:cNvPr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2F7CF06-2AC1-461F-B3BC-23393E41E73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/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D624B0D-C38A-4A21-9289-4625DBDC6329}"/>
                </a:ext>
              </a:extLst>
            </p:cNvPr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71D46B1-BB63-4C6F-B0CE-67B40AD7F8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1B8C26D-FDFA-4BF4-A7CF-B529B7E2DB0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98E603D-9283-4A63-8228-31FC2A45BE6E}"/>
              </a:ext>
            </a:extLst>
          </p:cNvPr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1622BD5-1061-4C09-9A14-FD1D2E6AED4C}"/>
              </a:ext>
            </a:extLst>
          </p:cNvPr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4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8ACCEA9-8D4D-47C1-AFB3-3E215258EFDB}"/>
              </a:ext>
            </a:extLst>
          </p:cNvPr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7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3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3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>
            <a:extLst>
              <a:ext uri="{FF2B5EF4-FFF2-40B4-BE49-F238E27FC236}">
                <a16:creationId xmlns:a16="http://schemas.microsoft.com/office/drawing/2014/main" id="{62155B61-5059-48B5-87FF-DD4186D229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D934C7A-D80F-46AF-9EA9-3274A652C8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3973" r="3197"/>
          <a:stretch/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2A61551-45B8-4979-813A-58420CD05B43}"/>
              </a:ext>
            </a:extLst>
          </p:cNvPr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B5C5EC2-BF47-4B56-8C74-5186E7035801}"/>
              </a:ext>
            </a:extLst>
          </p:cNvPr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F2E2F86-D946-488E-851C-D8455FD8E6B7}"/>
              </a:ext>
            </a:extLst>
          </p:cNvPr>
          <p:cNvCxnSpPr>
            <a:cxnSpLocks/>
          </p:cNvCxnSpPr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85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7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3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3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F2A3FF-349C-4A77-B4E4-30B91612AF58}"/>
              </a:ext>
            </a:extLst>
          </p:cNvPr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4D43C20-4F27-4C91-AEAA-CF5C31A807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/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6616902-5391-4A6F-829E-AD2830E6904C}"/>
              </a:ext>
            </a:extLst>
          </p:cNvPr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C35A62-787F-4D0F-902F-C6A602FEBB80}"/>
              </a:ext>
            </a:extLst>
          </p:cNvPr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530E292-1289-47A7-B19B-DBEC054F4388}"/>
              </a:ext>
            </a:extLst>
          </p:cNvPr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</a:p>
        </p:txBody>
      </p:sp>
    </p:spTree>
    <p:extLst>
      <p:ext uri="{BB962C8B-B14F-4D97-AF65-F5344CB8AC3E}">
        <p14:creationId xmlns:p14="http://schemas.microsoft.com/office/powerpoint/2010/main" val="284729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2BE1FDF5-4923-43E1-8950-8527649FE6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FD0C4E5-D655-41D1-8AC5-975561F1C6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/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DD1933B-16C3-4999-98BD-F73EBEC916D2}"/>
              </a:ext>
            </a:extLst>
          </p:cNvPr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>
            <a:extLst>
              <a:ext uri="{FF2B5EF4-FFF2-40B4-BE49-F238E27FC236}">
                <a16:creationId xmlns:a16="http://schemas.microsoft.com/office/drawing/2014/main" id="{B94F3640-73A4-452A-B43A-9C6BC3DA01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E81BD90-8A64-4ED5-A552-F6BD597FB9AE}"/>
              </a:ext>
            </a:extLst>
          </p:cNvPr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>
            <a:extLst>
              <a:ext uri="{FF2B5EF4-FFF2-40B4-BE49-F238E27FC236}">
                <a16:creationId xmlns:a16="http://schemas.microsoft.com/office/drawing/2014/main" id="{6E06DE62-527A-47C4-87BF-FFC53A66E7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6" name="标题 13">
            <a:extLst>
              <a:ext uri="{FF2B5EF4-FFF2-40B4-BE49-F238E27FC236}">
                <a16:creationId xmlns:a16="http://schemas.microsoft.com/office/drawing/2014/main" id="{028BE167-9388-4F73-B56C-D2C5AA5D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04C2BD-8375-4CA5-A006-B014FC0FB5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>
            <a:extLst>
              <a:ext uri="{FF2B5EF4-FFF2-40B4-BE49-F238E27FC236}">
                <a16:creationId xmlns:a16="http://schemas.microsoft.com/office/drawing/2014/main" id="{E32F64F0-3B16-41D3-A21E-C57551DE70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079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FAE37BE-F1B1-4D9C-A3B6-56648BA1CF1D}"/>
              </a:ext>
            </a:extLst>
          </p:cNvPr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501B036-7786-46C7-98A8-6857014E016B}"/>
              </a:ext>
            </a:extLst>
          </p:cNvPr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>
            <a:extLst>
              <a:ext uri="{FF2B5EF4-FFF2-40B4-BE49-F238E27FC236}">
                <a16:creationId xmlns:a16="http://schemas.microsoft.com/office/drawing/2014/main" id="{947A5DF3-60A2-4866-9A4F-599F80ED898E}"/>
              </a:ext>
            </a:extLst>
          </p:cNvPr>
          <p:cNvSpPr txBox="1">
            <a:spLocks/>
          </p:cNvSpPr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10" rtl="0" eaLnBrk="1" latinLnBrk="0" hangingPunct="1">
              <a:lnSpc>
                <a:spcPct val="100000"/>
              </a:lnSpc>
              <a:spcBef>
                <a:spcPts val="1058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782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37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2117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492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34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0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05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891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765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10" rtl="0" eaLnBrk="1" fontAlgn="auto" latinLnBrk="0" hangingPunct="1">
              <a:lnSpc>
                <a:spcPct val="100000"/>
              </a:lnSpc>
              <a:spcBef>
                <a:spcPts val="105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6" name="图片 15" descr="文本&#10;&#10;描述已自动生成">
            <a:extLst>
              <a:ext uri="{FF2B5EF4-FFF2-40B4-BE49-F238E27FC236}">
                <a16:creationId xmlns:a16="http://schemas.microsoft.com/office/drawing/2014/main" id="{F48AE7D4-DFEE-4825-B27E-30333F4A9B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>
            <a:extLst>
              <a:ext uri="{FF2B5EF4-FFF2-40B4-BE49-F238E27FC236}">
                <a16:creationId xmlns:a16="http://schemas.microsoft.com/office/drawing/2014/main" id="{04CF1101-69DB-4A33-A9E2-33249567E3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CE687FC-3BE9-4FBA-A63F-1E81331F6D34}"/>
              </a:ext>
            </a:extLst>
          </p:cNvPr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5A3466E-5ED7-4191-A258-206517395BA4}"/>
              </a:ext>
            </a:extLst>
          </p:cNvPr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1DA9E16-0FEA-4E2C-8CE1-B167730F1777}"/>
              </a:ext>
            </a:extLst>
          </p:cNvPr>
          <p:cNvCxnSpPr>
            <a:cxnSpLocks/>
          </p:cNvCxnSpPr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64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FAE37BE-F1B1-4D9C-A3B6-56648BA1CF1D}"/>
              </a:ext>
            </a:extLst>
          </p:cNvPr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501B036-7786-46C7-98A8-6857014E016B}"/>
              </a:ext>
            </a:extLst>
          </p:cNvPr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>
            <a:extLst>
              <a:ext uri="{FF2B5EF4-FFF2-40B4-BE49-F238E27FC236}">
                <a16:creationId xmlns:a16="http://schemas.microsoft.com/office/drawing/2014/main" id="{947A5DF3-60A2-4866-9A4F-599F80ED898E}"/>
              </a:ext>
            </a:extLst>
          </p:cNvPr>
          <p:cNvSpPr txBox="1">
            <a:spLocks/>
          </p:cNvSpPr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10" rtl="0" eaLnBrk="1" latinLnBrk="0" hangingPunct="1">
              <a:lnSpc>
                <a:spcPct val="100000"/>
              </a:lnSpc>
              <a:spcBef>
                <a:spcPts val="1058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782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37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2117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492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34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0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05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891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765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10" rtl="0" eaLnBrk="1" fontAlgn="auto" latinLnBrk="0" hangingPunct="1">
              <a:lnSpc>
                <a:spcPct val="100000"/>
              </a:lnSpc>
              <a:spcBef>
                <a:spcPts val="105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CE687FC-3BE9-4FBA-A63F-1E81331F6D34}"/>
              </a:ext>
            </a:extLst>
          </p:cNvPr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5A3466E-5ED7-4191-A258-206517395BA4}"/>
              </a:ext>
            </a:extLst>
          </p:cNvPr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1DA9E16-0FEA-4E2C-8CE1-B167730F1777}"/>
              </a:ext>
            </a:extLst>
          </p:cNvPr>
          <p:cNvCxnSpPr>
            <a:cxnSpLocks/>
          </p:cNvCxnSpPr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>
            <a:extLst>
              <a:ext uri="{FF2B5EF4-FFF2-40B4-BE49-F238E27FC236}">
                <a16:creationId xmlns:a16="http://schemas.microsoft.com/office/drawing/2014/main" id="{5723A9D1-EED7-4450-8C0A-D4F40F2B09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D828F617-93F6-4A6A-9A46-2F3977BC7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</p:spTree>
    <p:extLst>
      <p:ext uri="{BB962C8B-B14F-4D97-AF65-F5344CB8AC3E}">
        <p14:creationId xmlns:p14="http://schemas.microsoft.com/office/powerpoint/2010/main" val="263751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>
            <a:extLst>
              <a:ext uri="{FF2B5EF4-FFF2-40B4-BE49-F238E27FC236}">
                <a16:creationId xmlns:a16="http://schemas.microsoft.com/office/drawing/2014/main" id="{033EB741-EFF7-4BA9-9D9F-8D39CB76B557}"/>
              </a:ext>
            </a:extLst>
          </p:cNvPr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340CE4CD-6751-47F9-A2C4-46D3B98564CC}"/>
              </a:ext>
            </a:extLst>
          </p:cNvPr>
          <p:cNvSpPr txBox="1">
            <a:spLocks/>
          </p:cNvSpPr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10" rtl="0" eaLnBrk="1" latinLnBrk="0" hangingPunct="1">
              <a:lnSpc>
                <a:spcPct val="100000"/>
              </a:lnSpc>
              <a:spcBef>
                <a:spcPts val="1058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782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37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2117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492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34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0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05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891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765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10" rtl="0" eaLnBrk="1" fontAlgn="auto" latinLnBrk="0" hangingPunct="1">
              <a:lnSpc>
                <a:spcPct val="100000"/>
              </a:lnSpc>
              <a:spcBef>
                <a:spcPts val="105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F900DEE-6164-48C3-8797-16E7213B07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E9C0F90-B4B1-48B6-B1D3-91ACC9BAE7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FB2C31BE-C0C5-4899-948E-BC783E5331C4}"/>
              </a:ext>
            </a:extLst>
          </p:cNvPr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4" name="图片 13" descr="图片包含 建筑物&#10;&#10;自动生成的说明">
            <a:extLst>
              <a:ext uri="{FF2B5EF4-FFF2-40B4-BE49-F238E27FC236}">
                <a16:creationId xmlns:a16="http://schemas.microsoft.com/office/drawing/2014/main" id="{05619C6E-49A8-4320-BAA1-41C03E721E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rgbClr val="C8161E">
                <a:tint val="45000"/>
                <a:satMod val="40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>
            <a:extLst>
              <a:ext uri="{FF2B5EF4-FFF2-40B4-BE49-F238E27FC236}">
                <a16:creationId xmlns:a16="http://schemas.microsoft.com/office/drawing/2014/main" id="{545C6A52-683F-4BB0-A406-3D050A96C0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3005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852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>
            <a:extLst>
              <a:ext uri="{FF2B5EF4-FFF2-40B4-BE49-F238E27FC236}">
                <a16:creationId xmlns:a16="http://schemas.microsoft.com/office/drawing/2014/main" id="{B2AC7F3C-7382-4A84-A86E-90EDDD72E8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8" name="内容占位符 25">
            <a:extLst>
              <a:ext uri="{FF2B5EF4-FFF2-40B4-BE49-F238E27FC236}">
                <a16:creationId xmlns:a16="http://schemas.microsoft.com/office/drawing/2014/main" id="{3E65EB6F-1E6F-4BA7-9B1A-87394468F94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C851C1A8-2647-4778-B954-91350A3936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A67E4451-E515-4CD6-9AC2-80FEED5A33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EB66B9-CD9A-4406-B82A-B301F0B2B0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/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AED13B5-679B-4E26-81FE-6C898B17DE9C}"/>
              </a:ext>
            </a:extLst>
          </p:cNvPr>
          <p:cNvCxnSpPr>
            <a:cxnSpLocks/>
          </p:cNvCxnSpPr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52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>
            <a:extLst>
              <a:ext uri="{FF2B5EF4-FFF2-40B4-BE49-F238E27FC236}">
                <a16:creationId xmlns:a16="http://schemas.microsoft.com/office/drawing/2014/main" id="{636D3F5B-DBA0-4275-91FF-D14D16748B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内容占位符 25">
            <a:extLst>
              <a:ext uri="{FF2B5EF4-FFF2-40B4-BE49-F238E27FC236}">
                <a16:creationId xmlns:a16="http://schemas.microsoft.com/office/drawing/2014/main" id="{EAF966A0-3FED-4405-A46B-41C9C95D779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占位符 31">
            <a:extLst>
              <a:ext uri="{FF2B5EF4-FFF2-40B4-BE49-F238E27FC236}">
                <a16:creationId xmlns:a16="http://schemas.microsoft.com/office/drawing/2014/main" id="{5CABA719-CA98-4DC1-BD84-0C9150108B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A416B96-18E1-4343-823D-E9C854070C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F3585C-5A73-4AF1-B357-3035864895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069D545-3D6A-42A2-B6DB-9D6B8FC38E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/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683CA0A-3CEC-4CF5-883E-6E1BED8E599C}"/>
              </a:ext>
            </a:extLst>
          </p:cNvPr>
          <p:cNvCxnSpPr>
            <a:cxnSpLocks/>
          </p:cNvCxnSpPr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66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D36BD71-E314-4A66-99B1-E39EA1F94132}"/>
              </a:ext>
            </a:extLst>
          </p:cNvPr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>
            <a:extLst>
              <a:ext uri="{FF2B5EF4-FFF2-40B4-BE49-F238E27FC236}">
                <a16:creationId xmlns:a16="http://schemas.microsoft.com/office/drawing/2014/main" id="{636D3F5B-DBA0-4275-91FF-D14D16748B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内容占位符 25">
            <a:extLst>
              <a:ext uri="{FF2B5EF4-FFF2-40B4-BE49-F238E27FC236}">
                <a16:creationId xmlns:a16="http://schemas.microsoft.com/office/drawing/2014/main" id="{EAF966A0-3FED-4405-A46B-41C9C95D779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占位符 31">
            <a:extLst>
              <a:ext uri="{FF2B5EF4-FFF2-40B4-BE49-F238E27FC236}">
                <a16:creationId xmlns:a16="http://schemas.microsoft.com/office/drawing/2014/main" id="{5CABA719-CA98-4DC1-BD84-0C9150108B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A416B96-18E1-4343-823D-E9C854070C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F3585C-5A73-4AF1-B357-3035864895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069D545-3D6A-42A2-B6DB-9D6B8FC38E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/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683CA0A-3CEC-4CF5-883E-6E1BED8E599C}"/>
              </a:ext>
            </a:extLst>
          </p:cNvPr>
          <p:cNvCxnSpPr>
            <a:cxnSpLocks/>
          </p:cNvCxnSpPr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75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98E190D1-AFAC-4AD9-B92E-58B87CBA2BBB}"/>
              </a:ext>
            </a:extLst>
          </p:cNvPr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>
            <a:extLst>
              <a:ext uri="{FF2B5EF4-FFF2-40B4-BE49-F238E27FC236}">
                <a16:creationId xmlns:a16="http://schemas.microsoft.com/office/drawing/2014/main" id="{96682C4B-F3CB-4913-99B2-00AFB7251FA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占位符 31">
            <a:extLst>
              <a:ext uri="{FF2B5EF4-FFF2-40B4-BE49-F238E27FC236}">
                <a16:creationId xmlns:a16="http://schemas.microsoft.com/office/drawing/2014/main" id="{B5A17264-04D1-4C02-832A-A1DA9484B0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6FA3F28-F930-4C1E-80F2-90C73C8F30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286D724-0E80-4FBA-8317-A8CE5EF380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53A0ABC-646A-4367-9E96-FFDDE79E6B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/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>
            <a:extLst>
              <a:ext uri="{FF2B5EF4-FFF2-40B4-BE49-F238E27FC236}">
                <a16:creationId xmlns:a16="http://schemas.microsoft.com/office/drawing/2014/main" id="{1E4B9AD9-F42C-42B1-BF19-2BD63A06C2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763BFF2-1BD6-4E69-9E37-FE80DFEC27A8}"/>
              </a:ext>
            </a:extLst>
          </p:cNvPr>
          <p:cNvCxnSpPr>
            <a:cxnSpLocks/>
          </p:cNvCxnSpPr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22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>
            <a:extLst>
              <a:ext uri="{FF2B5EF4-FFF2-40B4-BE49-F238E27FC236}">
                <a16:creationId xmlns:a16="http://schemas.microsoft.com/office/drawing/2014/main" id="{CA3B2481-2E39-4F26-AD96-B5923670EB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C227DB4D-9A52-41BB-8743-E8038C4138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7" name="内容占位符 25">
            <a:extLst>
              <a:ext uri="{FF2B5EF4-FFF2-40B4-BE49-F238E27FC236}">
                <a16:creationId xmlns:a16="http://schemas.microsoft.com/office/drawing/2014/main" id="{B2D05E36-F937-40FD-97BB-9372B5AC93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文本占位符 31">
            <a:extLst>
              <a:ext uri="{FF2B5EF4-FFF2-40B4-BE49-F238E27FC236}">
                <a16:creationId xmlns:a16="http://schemas.microsoft.com/office/drawing/2014/main" id="{5BC80367-1D9F-485B-B0F7-7C45899F90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图片占位符 14">
            <a:extLst>
              <a:ext uri="{FF2B5EF4-FFF2-40B4-BE49-F238E27FC236}">
                <a16:creationId xmlns:a16="http://schemas.microsoft.com/office/drawing/2014/main" id="{61CC23B2-BE5F-4680-96CD-C33FF9374DF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788FC1A-7F0D-4A9B-AA04-89AD4994A8D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00B84F0-53AC-421B-9FBC-62687BB5AA2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9E27F61-80B1-40C1-B303-E54548F0A0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6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6DC54DA7-8689-4800-BC51-1B5E92F91EBD}"/>
              </a:ext>
            </a:extLst>
          </p:cNvPr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5E59BA01-ADDE-45EC-AD9A-30B45C126EF8}"/>
                </a:ext>
              </a:extLst>
            </p:cNvPr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5C4775BF-17D8-45C0-9CB9-425332699B08}"/>
                  </a:ext>
                </a:extLst>
              </p:cNvPr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0D22151C-5CCD-4390-83DF-F41B623A3BBE}"/>
                    </a:ext>
                  </a:extLst>
                </p:cNvPr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>
                  <a:extLst>
                    <a:ext uri="{FF2B5EF4-FFF2-40B4-BE49-F238E27FC236}">
                      <a16:creationId xmlns:a16="http://schemas.microsoft.com/office/drawing/2014/main" id="{4FA339D9-8197-4F28-8D72-F96BF5158E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alphaModFix amt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081911D-2E44-4FD6-A0AD-907AAE52FACB}"/>
                  </a:ext>
                </a:extLst>
              </p:cNvPr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92C7D20-4DAB-48D5-B9FE-07311B97C222}"/>
                  </a:ext>
                </a:extLst>
              </p:cNvPr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22A3E5D-FF59-4C7C-A657-F2CE27FAB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>
            <a:extLst>
              <a:ext uri="{FF2B5EF4-FFF2-40B4-BE49-F238E27FC236}">
                <a16:creationId xmlns:a16="http://schemas.microsoft.com/office/drawing/2014/main" id="{AF8E3962-2329-4680-827B-C4237CDC52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36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B78DC3B0-6545-47FD-A372-07AD4DF09697}"/>
              </a:ext>
            </a:extLst>
          </p:cNvPr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499F2E8-30BC-413E-8034-6A7278D4979C}"/>
                </a:ext>
              </a:extLst>
            </p:cNvPr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BFD679A7-DAD2-4984-B6F0-7C9ABE4B8F0F}"/>
                  </a:ext>
                </a:extLst>
              </p:cNvPr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424CD77E-BBF9-4D46-B301-F75D3222F2E0}"/>
                    </a:ext>
                  </a:extLst>
                </p:cNvPr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>
                  <a:extLst>
                    <a:ext uri="{FF2B5EF4-FFF2-40B4-BE49-F238E27FC236}">
                      <a16:creationId xmlns:a16="http://schemas.microsoft.com/office/drawing/2014/main" id="{83E81D97-88FE-44C4-85F5-ABEF155EA0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alphaModFix amt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3959A77-64DA-4694-95C2-AD9E38910645}"/>
                  </a:ext>
                </a:extLst>
              </p:cNvPr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0512A63-1AB8-442E-BAE6-AF2B98235281}"/>
                  </a:ext>
                </a:extLst>
              </p:cNvPr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D253681-53B8-4661-A94B-736B46C3A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>
            <a:extLst>
              <a:ext uri="{FF2B5EF4-FFF2-40B4-BE49-F238E27FC236}">
                <a16:creationId xmlns:a16="http://schemas.microsoft.com/office/drawing/2014/main" id="{D403F116-EFE8-4DEB-B6FE-4D20752B74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01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7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3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3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33E3E6D-D003-4285-9CD3-F9F948F4D4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/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>
            <a:extLst>
              <a:ext uri="{FF2B5EF4-FFF2-40B4-BE49-F238E27FC236}">
                <a16:creationId xmlns:a16="http://schemas.microsoft.com/office/drawing/2014/main" id="{20F80C42-4A81-4868-AA78-9E4FF9811EE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B998610-38B8-4F4F-8E37-98D574A43924}"/>
              </a:ext>
            </a:extLst>
          </p:cNvPr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08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91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8" r:id="rId4"/>
    <p:sldLayoutId id="2147483683" r:id="rId5"/>
    <p:sldLayoutId id="2147483689" r:id="rId6"/>
    <p:sldLayoutId id="2147483682" r:id="rId7"/>
    <p:sldLayoutId id="2147483684" r:id="rId8"/>
    <p:sldLayoutId id="2147483664" r:id="rId9"/>
    <p:sldLayoutId id="2147483677" r:id="rId10"/>
    <p:sldLayoutId id="2147483678" r:id="rId11"/>
    <p:sldLayoutId id="2147483675" r:id="rId12"/>
    <p:sldLayoutId id="2147483690" r:id="rId13"/>
    <p:sldLayoutId id="2147483685" r:id="rId14"/>
    <p:sldLayoutId id="2147483686" r:id="rId15"/>
    <p:sldLayoutId id="2147483691" r:id="rId16"/>
    <p:sldLayoutId id="214748368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6771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27" indent="-241927" algn="l" defTabSz="967710" rtl="0" eaLnBrk="1" latinLnBrk="0" hangingPunct="1">
        <a:lnSpc>
          <a:spcPct val="90000"/>
        </a:lnSpc>
        <a:spcBef>
          <a:spcPts val="1058"/>
        </a:spcBef>
        <a:buFontTx/>
        <a:buBlip>
          <a:blip r:embed="rId19"/>
        </a:buBlip>
        <a:defRPr sz="2963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782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37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2117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492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346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01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056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8911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765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55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1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56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1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27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12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983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838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01">
          <p15:clr>
            <a:srgbClr val="F26B43"/>
          </p15:clr>
        </p15:guide>
        <p15:guide id="2" orient="horz" pos="227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227">
          <p15:clr>
            <a:srgbClr val="F26B43"/>
          </p15:clr>
        </p15:guide>
        <p15:guide id="5" orient="horz" pos="2041">
          <p15:clr>
            <a:srgbClr val="F26B43"/>
          </p15:clr>
        </p15:guide>
        <p15:guide id="6" pos="7446" userDrawn="1">
          <p15:clr>
            <a:srgbClr val="F26B43"/>
          </p15:clr>
        </p15:guide>
        <p15:guide id="7" orient="horz" pos="3651">
          <p15:clr>
            <a:srgbClr val="F26B43"/>
          </p15:clr>
        </p15:guide>
        <p15:guide id="8" orient="horz" pos="2514">
          <p15:clr>
            <a:srgbClr val="FDE53C"/>
          </p15:clr>
        </p15:guide>
        <p15:guide id="9" orient="horz" pos="1554">
          <p15:clr>
            <a:srgbClr val="FDE53C"/>
          </p15:clr>
        </p15:guide>
        <p15:guide id="12" pos="2418">
          <p15:clr>
            <a:srgbClr val="A4A3A4"/>
          </p15:clr>
        </p15:guide>
        <p15:guide id="13" pos="4830">
          <p15:clr>
            <a:srgbClr val="A4A3A4"/>
          </p15:clr>
        </p15:guide>
        <p15:guide id="14" orient="horz" pos="1356">
          <p15:clr>
            <a:srgbClr val="A4A3A4"/>
          </p15:clr>
        </p15:guide>
        <p15:guide id="15" orient="horz" pos="2718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6" Type="http://schemas.openxmlformats.org/officeDocument/2006/relationships/image" Target="../media/image19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slideLayout" Target="../slideLayouts/slideLayout9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05ECC-F19C-469E-BAA3-7810EC50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LLaMA2-7B-Chat</a:t>
            </a:r>
            <a:r>
              <a:rPr lang="zh-CN" altLang="en-US" sz="4400" dirty="0"/>
              <a:t> </a:t>
            </a:r>
            <a:r>
              <a:rPr lang="en-US" altLang="zh-CN" sz="4400" dirty="0"/>
              <a:t>Model</a:t>
            </a:r>
            <a:r>
              <a:rPr lang="zh-CN" altLang="en-US" sz="4400" dirty="0"/>
              <a:t> </a:t>
            </a:r>
            <a:r>
              <a:rPr lang="en-US" altLang="zh-CN" sz="4400" dirty="0"/>
              <a:t>On</a:t>
            </a:r>
            <a:r>
              <a:rPr lang="zh-CN" altLang="en-US" sz="4400" dirty="0"/>
              <a:t> </a:t>
            </a:r>
            <a:r>
              <a:rPr lang="en-US" altLang="zh-CN" sz="4400" dirty="0"/>
              <a:t>Laptop</a:t>
            </a:r>
            <a:endParaRPr lang="zh-CN" altLang="en-US" sz="4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5F1DE-2DCC-43FF-880E-DD129209120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2024.6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88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Embedding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Offload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151630" y="4062095"/>
            <a:ext cx="2188845" cy="58483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zh-CN" dirty="0"/>
              <a:t>0.</a:t>
            </a:r>
            <a:r>
              <a:rPr kumimoji="1" lang="en-US" altLang="zh-CN" sz="2400" b="1" dirty="0"/>
              <a:t>0000</a:t>
            </a:r>
            <a:r>
              <a:rPr kumimoji="1" lang="en-US" altLang="zh-CN" dirty="0"/>
              <a:t>2s</a:t>
            </a:r>
            <a:endParaRPr kumimoji="1"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18770" y="4062095"/>
            <a:ext cx="3161030" cy="16884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6" name="Rounded Rectangle 5"/>
          <p:cNvSpPr/>
          <p:nvPr>
            <p:custDataLst>
              <p:tags r:id="rId1"/>
            </p:custDataLst>
          </p:nvPr>
        </p:nvSpPr>
        <p:spPr>
          <a:xfrm>
            <a:off x="6340475" y="3811270"/>
            <a:ext cx="5019675" cy="226504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7" name="Rectangles 6"/>
          <p:cNvSpPr/>
          <p:nvPr/>
        </p:nvSpPr>
        <p:spPr>
          <a:xfrm>
            <a:off x="6588125" y="4239260"/>
            <a:ext cx="1786890" cy="787400"/>
          </a:xfrm>
          <a:prstGeom prst="rect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8" name="Rectangles 7"/>
          <p:cNvSpPr/>
          <p:nvPr/>
        </p:nvSpPr>
        <p:spPr>
          <a:xfrm>
            <a:off x="6599555" y="4521835"/>
            <a:ext cx="1778000" cy="76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</p:spPr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11" name="Curved Up Arrow 10"/>
          <p:cNvSpPr/>
          <p:nvPr/>
        </p:nvSpPr>
        <p:spPr>
          <a:xfrm rot="10800000">
            <a:off x="3300730" y="3887470"/>
            <a:ext cx="3039745" cy="788035"/>
          </a:xfrm>
          <a:prstGeom prst="curvedUpArrow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txBody>
          <a:bodyPr rtlCol="0" anchor="ctr"/>
          <a:lstStyle/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519545" y="3882390"/>
            <a:ext cx="2985770" cy="2584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>
                <a:solidFill>
                  <a:schemeClr val="accent1"/>
                </a:solidFill>
              </a:rPr>
              <a:t>embedding matrix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6814185" y="5097780"/>
            <a:ext cx="1275715" cy="417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b="1">
                <a:solidFill>
                  <a:schemeClr val="accent1"/>
                </a:solidFill>
              </a:rPr>
              <a:t>0.4</a:t>
            </a:r>
            <a:r>
              <a:rPr lang="en-US">
                <a:solidFill>
                  <a:schemeClr val="accent1"/>
                </a:solidFill>
              </a:rPr>
              <a:t>GB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8375650" y="5749925"/>
            <a:ext cx="1944370" cy="4673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/>
              <a:t>Disk</a:t>
            </a:r>
          </a:p>
        </p:txBody>
      </p:sp>
      <p:sp>
        <p:nvSpPr>
          <p:cNvPr id="15" name="Text Box 14"/>
          <p:cNvSpPr txBox="1"/>
          <p:nvPr>
            <p:custDataLst>
              <p:tags r:id="rId2"/>
            </p:custDataLst>
          </p:nvPr>
        </p:nvSpPr>
        <p:spPr>
          <a:xfrm>
            <a:off x="932815" y="5412105"/>
            <a:ext cx="2067560" cy="5340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/>
              <a:t>Memory</a:t>
            </a:r>
          </a:p>
        </p:txBody>
      </p:sp>
      <p:sp>
        <p:nvSpPr>
          <p:cNvPr id="16" name="Text Box 15"/>
          <p:cNvSpPr txBox="1"/>
          <p:nvPr/>
        </p:nvSpPr>
        <p:spPr>
          <a:xfrm>
            <a:off x="6519545" y="4297045"/>
            <a:ext cx="1628775" cy="249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>
                <a:solidFill>
                  <a:schemeClr val="tx2"/>
                </a:solidFill>
              </a:rPr>
              <a:t>token i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5536565" y="1024255"/>
            <a:ext cx="412305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Memory Consumption:</a:t>
            </a:r>
          </a:p>
          <a:p>
            <a:endParaRPr lang="en-US"/>
          </a:p>
          <a:p>
            <a:r>
              <a:rPr lang="en-US" sz="3600" b="1"/>
              <a:t>5.2GB --&gt; 4.8GB</a:t>
            </a:r>
          </a:p>
        </p:txBody>
      </p:sp>
      <p:sp>
        <p:nvSpPr>
          <p:cNvPr id="29" name="Rounded Rectangle 28"/>
          <p:cNvSpPr/>
          <p:nvPr>
            <p:custDataLst>
              <p:tags r:id="rId3"/>
            </p:custDataLst>
          </p:nvPr>
        </p:nvSpPr>
        <p:spPr>
          <a:xfrm>
            <a:off x="319405" y="1011555"/>
            <a:ext cx="3150235" cy="182499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30" name="Text Box 29"/>
          <p:cNvSpPr txBox="1"/>
          <p:nvPr>
            <p:custDataLst>
              <p:tags r:id="rId4"/>
            </p:custDataLst>
          </p:nvPr>
        </p:nvSpPr>
        <p:spPr>
          <a:xfrm>
            <a:off x="932815" y="2495550"/>
            <a:ext cx="2464435" cy="6007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/>
              <a:t>Memory</a:t>
            </a:r>
          </a:p>
        </p:txBody>
      </p:sp>
      <p:sp>
        <p:nvSpPr>
          <p:cNvPr id="45" name="Rectangles 44"/>
          <p:cNvSpPr/>
          <p:nvPr>
            <p:custDataLst>
              <p:tags r:id="rId5"/>
            </p:custDataLst>
          </p:nvPr>
        </p:nvSpPr>
        <p:spPr>
          <a:xfrm>
            <a:off x="1668780" y="1494155"/>
            <a:ext cx="1786890" cy="787400"/>
          </a:xfrm>
          <a:prstGeom prst="rect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46" name="Rectangles 45"/>
          <p:cNvSpPr/>
          <p:nvPr>
            <p:custDataLst>
              <p:tags r:id="rId6"/>
            </p:custDataLst>
          </p:nvPr>
        </p:nvSpPr>
        <p:spPr>
          <a:xfrm>
            <a:off x="1680210" y="1776730"/>
            <a:ext cx="1778000" cy="76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</p:spPr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47" name="Text Box 46"/>
          <p:cNvSpPr txBox="1"/>
          <p:nvPr>
            <p:custDataLst>
              <p:tags r:id="rId7"/>
            </p:custDataLst>
          </p:nvPr>
        </p:nvSpPr>
        <p:spPr>
          <a:xfrm>
            <a:off x="1680210" y="1164590"/>
            <a:ext cx="2985770" cy="2584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>
                <a:solidFill>
                  <a:schemeClr val="accent1"/>
                </a:solidFill>
              </a:rPr>
              <a:t>embedding matrix</a:t>
            </a:r>
          </a:p>
        </p:txBody>
      </p:sp>
      <p:sp>
        <p:nvSpPr>
          <p:cNvPr id="48" name="Text Box 47"/>
          <p:cNvSpPr txBox="1"/>
          <p:nvPr>
            <p:custDataLst>
              <p:tags r:id="rId8"/>
            </p:custDataLst>
          </p:nvPr>
        </p:nvSpPr>
        <p:spPr>
          <a:xfrm>
            <a:off x="1894840" y="2352675"/>
            <a:ext cx="1275715" cy="417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b="1">
                <a:solidFill>
                  <a:schemeClr val="accent1"/>
                </a:solidFill>
              </a:rPr>
              <a:t>0.4</a:t>
            </a:r>
            <a:r>
              <a:rPr lang="en-US">
                <a:solidFill>
                  <a:schemeClr val="accent1"/>
                </a:solidFill>
              </a:rPr>
              <a:t>GB</a:t>
            </a:r>
          </a:p>
        </p:txBody>
      </p:sp>
      <p:sp>
        <p:nvSpPr>
          <p:cNvPr id="49" name="Text Box 48"/>
          <p:cNvSpPr txBox="1"/>
          <p:nvPr>
            <p:custDataLst>
              <p:tags r:id="rId9"/>
            </p:custDataLst>
          </p:nvPr>
        </p:nvSpPr>
        <p:spPr>
          <a:xfrm>
            <a:off x="1600200" y="1551940"/>
            <a:ext cx="1628775" cy="249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>
                <a:solidFill>
                  <a:schemeClr val="tx2"/>
                </a:solidFill>
              </a:rPr>
              <a:t>token i</a:t>
            </a:r>
          </a:p>
        </p:txBody>
      </p:sp>
      <p:sp>
        <p:nvSpPr>
          <p:cNvPr id="50" name="Curved Up Arrow 49"/>
          <p:cNvSpPr/>
          <p:nvPr>
            <p:custDataLst>
              <p:tags r:id="rId10"/>
            </p:custDataLst>
          </p:nvPr>
        </p:nvSpPr>
        <p:spPr>
          <a:xfrm rot="10800000">
            <a:off x="1111250" y="1625600"/>
            <a:ext cx="568960" cy="170180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</p:spPr>
        <p:txBody>
          <a:bodyPr rtlCol="0" anchor="ctr"/>
          <a:lstStyle/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s 50"/>
          <p:cNvSpPr/>
          <p:nvPr>
            <p:custDataLst>
              <p:tags r:id="rId11"/>
            </p:custDataLst>
          </p:nvPr>
        </p:nvSpPr>
        <p:spPr>
          <a:xfrm>
            <a:off x="393700" y="1339215"/>
            <a:ext cx="717550" cy="1057910"/>
          </a:xfrm>
          <a:prstGeom prst="rect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52" name="Text Box 51"/>
          <p:cNvSpPr txBox="1"/>
          <p:nvPr>
            <p:custDataLst>
              <p:tags r:id="rId12"/>
            </p:custDataLst>
          </p:nvPr>
        </p:nvSpPr>
        <p:spPr>
          <a:xfrm>
            <a:off x="319405" y="1271270"/>
            <a:ext cx="2985770" cy="2584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>
                <a:solidFill>
                  <a:schemeClr val="accent1"/>
                </a:solidFill>
              </a:rPr>
              <a:t>model</a:t>
            </a:r>
          </a:p>
        </p:txBody>
      </p:sp>
      <p:sp>
        <p:nvSpPr>
          <p:cNvPr id="53" name="Rectangles 52"/>
          <p:cNvSpPr/>
          <p:nvPr/>
        </p:nvSpPr>
        <p:spPr>
          <a:xfrm>
            <a:off x="218440" y="3590290"/>
            <a:ext cx="11141710" cy="2626995"/>
          </a:xfrm>
          <a:prstGeom prst="rect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57" name="Down Arrow 56"/>
          <p:cNvSpPr/>
          <p:nvPr/>
        </p:nvSpPr>
        <p:spPr>
          <a:xfrm>
            <a:off x="1249045" y="2872740"/>
            <a:ext cx="339090" cy="664210"/>
          </a:xfrm>
          <a:prstGeom prst="downArrow">
            <a:avLst/>
          </a:prstGeom>
        </p:spPr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679190" y="2220595"/>
            <a:ext cx="7675245" cy="1505585"/>
          </a:xfrm>
          <a:prstGeom prst="rect">
            <a:avLst/>
          </a:prstGeom>
        </p:spPr>
      </p:pic>
      <p:sp>
        <p:nvSpPr>
          <p:cNvPr id="59" name="Down Arrow 58"/>
          <p:cNvSpPr/>
          <p:nvPr>
            <p:custDataLst>
              <p:tags r:id="rId14"/>
            </p:custDataLst>
          </p:nvPr>
        </p:nvSpPr>
        <p:spPr>
          <a:xfrm>
            <a:off x="1894840" y="2872105"/>
            <a:ext cx="339090" cy="664210"/>
          </a:xfrm>
          <a:prstGeom prst="downArrow">
            <a:avLst/>
          </a:prstGeom>
        </p:spPr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DE50B7-ED61-E24B-C4BF-82443E48131B}"/>
              </a:ext>
            </a:extLst>
          </p:cNvPr>
          <p:cNvSpPr txBox="1"/>
          <p:nvPr/>
        </p:nvSpPr>
        <p:spPr>
          <a:xfrm>
            <a:off x="150578" y="6217285"/>
            <a:ext cx="3862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* Embedding Tokens Size : 597M</a:t>
            </a:r>
            <a:endParaRPr kumimoji="1"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1568B6-4BE0-0D29-D650-E86F5A2F3D14}"/>
              </a:ext>
            </a:extLst>
          </p:cNvPr>
          <p:cNvSpPr txBox="1"/>
          <p:nvPr/>
        </p:nvSpPr>
        <p:spPr>
          <a:xfrm>
            <a:off x="3479501" y="4972686"/>
            <a:ext cx="291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Consumes: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0.3</a:t>
            </a:r>
            <a:r>
              <a:rPr kumimoji="1" lang="en-US" altLang="zh-CN" dirty="0"/>
              <a:t>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8" descr="图片包含 泰迪熊, 建筑, 熊, 装满&#10;&#10;描述已自动生成">
            <a:extLst>
              <a:ext uri="{FF2B5EF4-FFF2-40B4-BE49-F238E27FC236}">
                <a16:creationId xmlns:a16="http://schemas.microsoft.com/office/drawing/2014/main" id="{71FC82FA-0DC3-4228-A6AB-9FB9A0CA566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9" r="20389"/>
          <a:stretch/>
        </p:blipFill>
        <p:spPr/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B8457E3-9FED-46BF-ADA6-6F922D4F2578}"/>
              </a:ext>
            </a:extLst>
          </p:cNvPr>
          <p:cNvSpPr/>
          <p:nvPr/>
        </p:nvSpPr>
        <p:spPr>
          <a:xfrm>
            <a:off x="6618650" y="1218700"/>
            <a:ext cx="467165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accent2"/>
                </a:solidFill>
              </a:rPr>
              <a:t>原始版本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6BA19C-2A59-4169-A9AF-D30EF2FB4DAF}"/>
              </a:ext>
            </a:extLst>
          </p:cNvPr>
          <p:cNvGrpSpPr/>
          <p:nvPr/>
        </p:nvGrpSpPr>
        <p:grpSpPr>
          <a:xfrm>
            <a:off x="5688375" y="1218700"/>
            <a:ext cx="720000" cy="720000"/>
            <a:chOff x="5412150" y="1180600"/>
            <a:chExt cx="720000" cy="7200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D57DE09-A430-406B-A844-CB736CCD4BD9}"/>
                </a:ext>
              </a:extLst>
            </p:cNvPr>
            <p:cNvSpPr/>
            <p:nvPr/>
          </p:nvSpPr>
          <p:spPr>
            <a:xfrm>
              <a:off x="5412150" y="11806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1</a:t>
              </a:r>
              <a:endParaRPr lang="zh-CN" altLang="en-US" sz="3200" b="1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244B665-1FA9-44DF-B2BD-11729D313FF8}"/>
                </a:ext>
              </a:extLst>
            </p:cNvPr>
            <p:cNvSpPr/>
            <p:nvPr/>
          </p:nvSpPr>
          <p:spPr>
            <a:xfrm>
              <a:off x="5412150" y="1810600"/>
              <a:ext cx="720000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0F7BF95-A7BE-458C-BB5C-3769DDFF9E7F}"/>
              </a:ext>
            </a:extLst>
          </p:cNvPr>
          <p:cNvGrpSpPr/>
          <p:nvPr/>
        </p:nvGrpSpPr>
        <p:grpSpPr>
          <a:xfrm>
            <a:off x="5688375" y="2298700"/>
            <a:ext cx="720000" cy="720000"/>
            <a:chOff x="5412150" y="2260600"/>
            <a:chExt cx="720000" cy="7200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B57CAE6-7213-494A-BFF2-E863469AA206}"/>
                </a:ext>
              </a:extLst>
            </p:cNvPr>
            <p:cNvSpPr/>
            <p:nvPr/>
          </p:nvSpPr>
          <p:spPr>
            <a:xfrm>
              <a:off x="5412150" y="22606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2</a:t>
              </a:r>
              <a:endParaRPr lang="zh-CN" altLang="en-US" sz="3200" b="1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B2CCAFC-6AE3-4676-9EC2-C1E1035D18FC}"/>
                </a:ext>
              </a:extLst>
            </p:cNvPr>
            <p:cNvSpPr/>
            <p:nvPr/>
          </p:nvSpPr>
          <p:spPr>
            <a:xfrm>
              <a:off x="5412150" y="2890600"/>
              <a:ext cx="720000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52310B0-6824-49AF-BF4A-B2594D4AD361}"/>
              </a:ext>
            </a:extLst>
          </p:cNvPr>
          <p:cNvGrpSpPr/>
          <p:nvPr/>
        </p:nvGrpSpPr>
        <p:grpSpPr>
          <a:xfrm>
            <a:off x="5688375" y="3378700"/>
            <a:ext cx="720000" cy="720000"/>
            <a:chOff x="5412150" y="3340600"/>
            <a:chExt cx="720000" cy="7200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0DAEC36-4DE0-4B07-AB4B-BBD38DA98017}"/>
                </a:ext>
              </a:extLst>
            </p:cNvPr>
            <p:cNvSpPr/>
            <p:nvPr/>
          </p:nvSpPr>
          <p:spPr>
            <a:xfrm>
              <a:off x="5412150" y="33406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3</a:t>
              </a:r>
              <a:endParaRPr lang="zh-CN" altLang="en-US" sz="3200" b="1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A61687F-3A22-4C28-934B-66A59E06F982}"/>
                </a:ext>
              </a:extLst>
            </p:cNvPr>
            <p:cNvSpPr/>
            <p:nvPr/>
          </p:nvSpPr>
          <p:spPr>
            <a:xfrm>
              <a:off x="5412150" y="3970600"/>
              <a:ext cx="720000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3749FA2-9388-4453-BC33-43422119B2C5}"/>
              </a:ext>
            </a:extLst>
          </p:cNvPr>
          <p:cNvGrpSpPr/>
          <p:nvPr/>
        </p:nvGrpSpPr>
        <p:grpSpPr>
          <a:xfrm>
            <a:off x="5688375" y="4458700"/>
            <a:ext cx="720000" cy="720000"/>
            <a:chOff x="5412150" y="4420600"/>
            <a:chExt cx="720000" cy="72000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B674FBB-96AF-4F18-ADC9-13A198FD3217}"/>
                </a:ext>
              </a:extLst>
            </p:cNvPr>
            <p:cNvSpPr/>
            <p:nvPr/>
          </p:nvSpPr>
          <p:spPr>
            <a:xfrm>
              <a:off x="5412150" y="44206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4</a:t>
              </a:r>
              <a:endParaRPr lang="zh-CN" altLang="en-US" sz="3200" b="1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0CDB4CD-FED7-40DD-81FA-71A09C291886}"/>
                </a:ext>
              </a:extLst>
            </p:cNvPr>
            <p:cNvSpPr/>
            <p:nvPr/>
          </p:nvSpPr>
          <p:spPr>
            <a:xfrm>
              <a:off x="5412150" y="5050600"/>
              <a:ext cx="720000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1D726FC8-315A-4E01-BC76-6016CA1B59E6}"/>
              </a:ext>
            </a:extLst>
          </p:cNvPr>
          <p:cNvSpPr/>
          <p:nvPr/>
        </p:nvSpPr>
        <p:spPr>
          <a:xfrm>
            <a:off x="6618650" y="3378700"/>
            <a:ext cx="467165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accent2"/>
                </a:solidFill>
              </a:rPr>
              <a:t>内存占用优化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A9D299B-A5C0-495D-BD31-F1A8965CE4F2}"/>
              </a:ext>
            </a:extLst>
          </p:cNvPr>
          <p:cNvSpPr/>
          <p:nvPr/>
        </p:nvSpPr>
        <p:spPr>
          <a:xfrm>
            <a:off x="6618650" y="4458700"/>
            <a:ext cx="467165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</a:rPr>
              <a:t>其他算子优化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FC9B6454-04CB-4AD1-A51C-807E37232997}"/>
              </a:ext>
            </a:extLst>
          </p:cNvPr>
          <p:cNvSpPr/>
          <p:nvPr/>
        </p:nvSpPr>
        <p:spPr>
          <a:xfrm>
            <a:off x="0" y="0"/>
            <a:ext cx="2032000" cy="1143000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A69BE773-43D4-4183-A454-3565166A68EE}"/>
              </a:ext>
            </a:extLst>
          </p:cNvPr>
          <p:cNvSpPr/>
          <p:nvPr/>
        </p:nvSpPr>
        <p:spPr>
          <a:xfrm>
            <a:off x="6618650" y="2298700"/>
            <a:ext cx="467165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accent2"/>
                </a:solidFill>
              </a:rPr>
              <a:t>矩阵乘优化</a:t>
            </a:r>
          </a:p>
        </p:txBody>
      </p:sp>
    </p:spTree>
    <p:extLst>
      <p:ext uri="{BB962C8B-B14F-4D97-AF65-F5344CB8AC3E}">
        <p14:creationId xmlns:p14="http://schemas.microsoft.com/office/powerpoint/2010/main" val="184162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D0389-0D16-D01E-72FA-2A02C426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 Unrolling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SIMD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04561D2-4691-6049-6217-06FD163E282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359" y="3094146"/>
            <a:ext cx="5671725" cy="105963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D67BA9B-FC84-E904-2C69-BDE0A81B0B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359" y="1415361"/>
            <a:ext cx="5671725" cy="105963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4CD8F2A-43F0-3F4D-61C2-EA25241988A0}"/>
              </a:ext>
            </a:extLst>
          </p:cNvPr>
          <p:cNvSpPr txBox="1"/>
          <p:nvPr/>
        </p:nvSpPr>
        <p:spPr>
          <a:xfrm>
            <a:off x="5721359" y="921121"/>
            <a:ext cx="485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Before: Average time: 1173.301025 </a:t>
            </a:r>
            <a:r>
              <a:rPr lang="en-US" altLang="zh-CN" dirty="0" err="1"/>
              <a:t>ms</a:t>
            </a:r>
            <a:r>
              <a:rPr lang="en-US" altLang="zh-CN" dirty="0"/>
              <a:t>/token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C30D87-20F6-FF96-62B9-B218EF3E47E8}"/>
              </a:ext>
            </a:extLst>
          </p:cNvPr>
          <p:cNvSpPr txBox="1"/>
          <p:nvPr/>
        </p:nvSpPr>
        <p:spPr>
          <a:xfrm>
            <a:off x="5721359" y="2599906"/>
            <a:ext cx="481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After: Average time: 1082.037964 </a:t>
            </a:r>
            <a:r>
              <a:rPr lang="en-US" altLang="zh-CN" dirty="0" err="1"/>
              <a:t>ms</a:t>
            </a:r>
            <a:r>
              <a:rPr lang="en-US" altLang="zh-CN" dirty="0"/>
              <a:t>/token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F0EADC1-A5F1-51F8-62CE-5A2536F5B610}"/>
              </a:ext>
            </a:extLst>
          </p:cNvPr>
          <p:cNvSpPr txBox="1"/>
          <p:nvPr/>
        </p:nvSpPr>
        <p:spPr>
          <a:xfrm>
            <a:off x="5721359" y="4311266"/>
            <a:ext cx="5700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CPU: </a:t>
            </a:r>
            <a:r>
              <a:rPr lang="pt-BR" altLang="zh-CN" dirty="0"/>
              <a:t>Intel(R) Core(TM) i7-12700H @ 2.30 GHz 14C20T</a:t>
            </a:r>
          </a:p>
          <a:p>
            <a:r>
              <a:rPr lang="pt-BR" altLang="zh-CN" dirty="0"/>
              <a:t>Mem: </a:t>
            </a:r>
            <a:r>
              <a:rPr kumimoji="1" lang="en" altLang="zh-CN" sz="1800" dirty="0"/>
              <a:t>DDR4 4800MHz</a:t>
            </a:r>
          </a:p>
          <a:p>
            <a:r>
              <a:rPr lang="en-US" altLang="zh-CN" dirty="0"/>
              <a:t>Threads: 8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FA95FA-9436-1097-1F01-A9A49B769765}"/>
              </a:ext>
            </a:extLst>
          </p:cNvPr>
          <p:cNvSpPr txBox="1"/>
          <p:nvPr/>
        </p:nvSpPr>
        <p:spPr>
          <a:xfrm>
            <a:off x="798916" y="1290453"/>
            <a:ext cx="3827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Loop</a:t>
            </a:r>
            <a:r>
              <a:rPr lang="zh-CN" altLang="en-US" dirty="0"/>
              <a:t> </a:t>
            </a:r>
            <a:r>
              <a:rPr lang="en-US" altLang="zh-CN" dirty="0"/>
              <a:t>Unrolling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Int4llamaAttention.cc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batch_add.cc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linear.cc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arg_max.cc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C965824-1510-3E75-9541-7812E81A136F}"/>
              </a:ext>
            </a:extLst>
          </p:cNvPr>
          <p:cNvSpPr txBox="1"/>
          <p:nvPr/>
        </p:nvSpPr>
        <p:spPr>
          <a:xfrm>
            <a:off x="798916" y="3163394"/>
            <a:ext cx="3827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Observe a small improvement in program performance. (-O0)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7E9D6D4-1DA6-49FF-F1C8-883BC70F5182}"/>
              </a:ext>
            </a:extLst>
          </p:cNvPr>
          <p:cNvSpPr txBox="1"/>
          <p:nvPr/>
        </p:nvSpPr>
        <p:spPr>
          <a:xfrm>
            <a:off x="798916" y="3988100"/>
            <a:ext cx="3827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-O3 may have already included loop unrolling optimization.</a:t>
            </a:r>
            <a:endParaRPr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B921A20B-F8FB-8AA5-2423-4DCBBAC2F2BE}"/>
              </a:ext>
            </a:extLst>
          </p:cNvPr>
          <p:cNvCxnSpPr/>
          <p:nvPr/>
        </p:nvCxnSpPr>
        <p:spPr>
          <a:xfrm>
            <a:off x="505239" y="5264413"/>
            <a:ext cx="1118152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0B2467F8-F914-A219-1C73-78884960822E}"/>
              </a:ext>
            </a:extLst>
          </p:cNvPr>
          <p:cNvSpPr txBox="1"/>
          <p:nvPr/>
        </p:nvSpPr>
        <p:spPr>
          <a:xfrm>
            <a:off x="798916" y="5525064"/>
            <a:ext cx="13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SIMD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F2312D6-94D0-1B9A-C4FD-EED5A8E98C8E}"/>
              </a:ext>
            </a:extLst>
          </p:cNvPr>
          <p:cNvSpPr txBox="1"/>
          <p:nvPr/>
        </p:nvSpPr>
        <p:spPr>
          <a:xfrm>
            <a:off x="798916" y="5920234"/>
            <a:ext cx="279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slight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improvements.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06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9EC1073-6D66-4917-8B78-ACB15DC9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256" y="2163429"/>
            <a:ext cx="5428344" cy="1060855"/>
          </a:xfrm>
          <a:prstGeom prst="rect">
            <a:avLst/>
          </a:prstGeom>
        </p:spPr>
        <p:txBody>
          <a:bodyPr/>
          <a:lstStyle/>
          <a:p>
            <a:r>
              <a:rPr lang="en-US" altLang="zh-CN" b="1" dirty="0"/>
              <a:t>Thank you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3261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8" descr="图片包含 泰迪熊, 建筑, 熊, 装满&#10;&#10;描述已自动生成">
            <a:extLst>
              <a:ext uri="{FF2B5EF4-FFF2-40B4-BE49-F238E27FC236}">
                <a16:creationId xmlns:a16="http://schemas.microsoft.com/office/drawing/2014/main" id="{71FC82FA-0DC3-4228-A6AB-9FB9A0CA566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9" r="20389"/>
          <a:stretch/>
        </p:blipFill>
        <p:spPr/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B8457E3-9FED-46BF-ADA6-6F922D4F2578}"/>
              </a:ext>
            </a:extLst>
          </p:cNvPr>
          <p:cNvSpPr/>
          <p:nvPr/>
        </p:nvSpPr>
        <p:spPr>
          <a:xfrm>
            <a:off x="6618650" y="1218700"/>
            <a:ext cx="467165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</a:rPr>
              <a:t>概览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6BA19C-2A59-4169-A9AF-D30EF2FB4DAF}"/>
              </a:ext>
            </a:extLst>
          </p:cNvPr>
          <p:cNvGrpSpPr/>
          <p:nvPr/>
        </p:nvGrpSpPr>
        <p:grpSpPr>
          <a:xfrm>
            <a:off x="5688375" y="1218700"/>
            <a:ext cx="720000" cy="720000"/>
            <a:chOff x="5412150" y="1180600"/>
            <a:chExt cx="720000" cy="7200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D57DE09-A430-406B-A844-CB736CCD4BD9}"/>
                </a:ext>
              </a:extLst>
            </p:cNvPr>
            <p:cNvSpPr/>
            <p:nvPr/>
          </p:nvSpPr>
          <p:spPr>
            <a:xfrm>
              <a:off x="5412150" y="11806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1</a:t>
              </a:r>
              <a:endParaRPr lang="zh-CN" altLang="en-US" sz="3200" b="1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244B665-1FA9-44DF-B2BD-11729D313FF8}"/>
                </a:ext>
              </a:extLst>
            </p:cNvPr>
            <p:cNvSpPr/>
            <p:nvPr/>
          </p:nvSpPr>
          <p:spPr>
            <a:xfrm>
              <a:off x="5412150" y="1810600"/>
              <a:ext cx="720000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0F7BF95-A7BE-458C-BB5C-3769DDFF9E7F}"/>
              </a:ext>
            </a:extLst>
          </p:cNvPr>
          <p:cNvGrpSpPr/>
          <p:nvPr/>
        </p:nvGrpSpPr>
        <p:grpSpPr>
          <a:xfrm>
            <a:off x="5688375" y="2298700"/>
            <a:ext cx="720000" cy="720000"/>
            <a:chOff x="5412150" y="2260600"/>
            <a:chExt cx="720000" cy="7200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B57CAE6-7213-494A-BFF2-E863469AA206}"/>
                </a:ext>
              </a:extLst>
            </p:cNvPr>
            <p:cNvSpPr/>
            <p:nvPr/>
          </p:nvSpPr>
          <p:spPr>
            <a:xfrm>
              <a:off x="5412150" y="22606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2</a:t>
              </a:r>
              <a:endParaRPr lang="zh-CN" altLang="en-US" sz="3200" b="1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B2CCAFC-6AE3-4676-9EC2-C1E1035D18FC}"/>
                </a:ext>
              </a:extLst>
            </p:cNvPr>
            <p:cNvSpPr/>
            <p:nvPr/>
          </p:nvSpPr>
          <p:spPr>
            <a:xfrm>
              <a:off x="5412150" y="2890600"/>
              <a:ext cx="720000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52310B0-6824-49AF-BF4A-B2594D4AD361}"/>
              </a:ext>
            </a:extLst>
          </p:cNvPr>
          <p:cNvGrpSpPr/>
          <p:nvPr/>
        </p:nvGrpSpPr>
        <p:grpSpPr>
          <a:xfrm>
            <a:off x="5688375" y="3378700"/>
            <a:ext cx="720000" cy="720000"/>
            <a:chOff x="5412150" y="3340600"/>
            <a:chExt cx="720000" cy="7200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0DAEC36-4DE0-4B07-AB4B-BBD38DA98017}"/>
                </a:ext>
              </a:extLst>
            </p:cNvPr>
            <p:cNvSpPr/>
            <p:nvPr/>
          </p:nvSpPr>
          <p:spPr>
            <a:xfrm>
              <a:off x="5412150" y="33406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3</a:t>
              </a:r>
              <a:endParaRPr lang="zh-CN" altLang="en-US" sz="3200" b="1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A61687F-3A22-4C28-934B-66A59E06F982}"/>
                </a:ext>
              </a:extLst>
            </p:cNvPr>
            <p:cNvSpPr/>
            <p:nvPr/>
          </p:nvSpPr>
          <p:spPr>
            <a:xfrm>
              <a:off x="5412150" y="3970600"/>
              <a:ext cx="720000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3749FA2-9388-4453-BC33-43422119B2C5}"/>
              </a:ext>
            </a:extLst>
          </p:cNvPr>
          <p:cNvGrpSpPr/>
          <p:nvPr/>
        </p:nvGrpSpPr>
        <p:grpSpPr>
          <a:xfrm>
            <a:off x="5688375" y="4458700"/>
            <a:ext cx="720000" cy="720000"/>
            <a:chOff x="5412150" y="4420600"/>
            <a:chExt cx="720000" cy="72000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B674FBB-96AF-4F18-ADC9-13A198FD3217}"/>
                </a:ext>
              </a:extLst>
            </p:cNvPr>
            <p:cNvSpPr/>
            <p:nvPr/>
          </p:nvSpPr>
          <p:spPr>
            <a:xfrm>
              <a:off x="5412150" y="44206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4</a:t>
              </a:r>
              <a:endParaRPr lang="zh-CN" altLang="en-US" sz="3200" b="1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0CDB4CD-FED7-40DD-81FA-71A09C291886}"/>
                </a:ext>
              </a:extLst>
            </p:cNvPr>
            <p:cNvSpPr/>
            <p:nvPr/>
          </p:nvSpPr>
          <p:spPr>
            <a:xfrm>
              <a:off x="5412150" y="5050600"/>
              <a:ext cx="720000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1D726FC8-315A-4E01-BC76-6016CA1B59E6}"/>
              </a:ext>
            </a:extLst>
          </p:cNvPr>
          <p:cNvSpPr/>
          <p:nvPr/>
        </p:nvSpPr>
        <p:spPr>
          <a:xfrm>
            <a:off x="6618650" y="3378700"/>
            <a:ext cx="467165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accent2"/>
                </a:solidFill>
              </a:rPr>
              <a:t>内存占用优化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A9D299B-A5C0-495D-BD31-F1A8965CE4F2}"/>
              </a:ext>
            </a:extLst>
          </p:cNvPr>
          <p:cNvSpPr/>
          <p:nvPr/>
        </p:nvSpPr>
        <p:spPr>
          <a:xfrm>
            <a:off x="6618650" y="4458700"/>
            <a:ext cx="467165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accent2"/>
                </a:solidFill>
              </a:rPr>
              <a:t>其他算子优化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FC9B6454-04CB-4AD1-A51C-807E37232997}"/>
              </a:ext>
            </a:extLst>
          </p:cNvPr>
          <p:cNvSpPr/>
          <p:nvPr/>
        </p:nvSpPr>
        <p:spPr>
          <a:xfrm>
            <a:off x="0" y="0"/>
            <a:ext cx="2032000" cy="1143000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A69BE773-43D4-4183-A454-3565166A68EE}"/>
              </a:ext>
            </a:extLst>
          </p:cNvPr>
          <p:cNvSpPr/>
          <p:nvPr/>
        </p:nvSpPr>
        <p:spPr>
          <a:xfrm>
            <a:off x="6618650" y="2298700"/>
            <a:ext cx="467165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accent2"/>
                </a:solidFill>
              </a:rPr>
              <a:t>矩阵乘优化</a:t>
            </a:r>
          </a:p>
        </p:txBody>
      </p:sp>
    </p:spTree>
    <p:extLst>
      <p:ext uri="{BB962C8B-B14F-4D97-AF65-F5344CB8AC3E}">
        <p14:creationId xmlns:p14="http://schemas.microsoft.com/office/powerpoint/2010/main" val="40597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>
            <a:extLst>
              <a:ext uri="{FF2B5EF4-FFF2-40B4-BE49-F238E27FC236}">
                <a16:creationId xmlns:a16="http://schemas.microsoft.com/office/drawing/2014/main" id="{A048031C-ACCD-4F47-AC1D-F55A1029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764B96-2E68-50E3-4737-33CB791631EE}"/>
              </a:ext>
            </a:extLst>
          </p:cNvPr>
          <p:cNvSpPr txBox="1"/>
          <p:nvPr/>
        </p:nvSpPr>
        <p:spPr>
          <a:xfrm>
            <a:off x="192525" y="1008701"/>
            <a:ext cx="1000502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CPU + Mem Info</a:t>
            </a:r>
            <a:r>
              <a:rPr lang="zh-CN" altLang="en-US" sz="2000" dirty="0"/>
              <a:t> 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Intel(R) Xeon(R) Gold 6148 CPU @ 2.40GHz</a:t>
            </a:r>
            <a:r>
              <a:rPr lang="en-US" altLang="zh-CN" sz="2000" dirty="0"/>
              <a:t>  20C40T (Q3’17) + </a:t>
            </a:r>
            <a:r>
              <a:rPr kumimoji="1" lang="en-US" altLang="zh-CN" sz="2000" dirty="0"/>
              <a:t>DDR4 2666MHz</a:t>
            </a:r>
            <a:endParaRPr lang="en-US" altLang="zh-CN" sz="2000" dirty="0"/>
          </a:p>
          <a:p>
            <a:r>
              <a:rPr kumimoji="1" lang="en" altLang="zh-CN" sz="2000" dirty="0"/>
              <a:t>	Intel(R) Core(R) i7 8750H CPU @ 2.20GHz  6C12T (Q2’18) + DDR4 2400MHz</a:t>
            </a:r>
          </a:p>
          <a:p>
            <a:endParaRPr kumimoji="1" lang="en" altLang="zh-CN" sz="2000" dirty="0"/>
          </a:p>
          <a:p>
            <a:r>
              <a:rPr kumimoji="1" lang="en-US" altLang="zh-CN" sz="2000" dirty="0"/>
              <a:t>LLaMA-7B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Info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:</a:t>
            </a:r>
          </a:p>
          <a:p>
            <a:r>
              <a:rPr kumimoji="1" lang="en-US" altLang="zh-CN" sz="2000" dirty="0"/>
              <a:t>	Quantization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–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W4A8</a:t>
            </a:r>
          </a:p>
          <a:p>
            <a:r>
              <a:rPr kumimoji="1" lang="en-US" altLang="zh-CN" sz="2000" dirty="0"/>
              <a:t>	Model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Size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–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5.2GB</a:t>
            </a:r>
            <a:endParaRPr kumimoji="1" lang="zh-CN" altLang="en-US" sz="2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9CBACE8-C160-630A-13F7-363F038BDC03}"/>
              </a:ext>
            </a:extLst>
          </p:cNvPr>
          <p:cNvSpPr txBox="1"/>
          <p:nvPr/>
        </p:nvSpPr>
        <p:spPr>
          <a:xfrm>
            <a:off x="192525" y="3429000"/>
            <a:ext cx="767926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Reference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Mut-Mul*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Latency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	Make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with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–O0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flag: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422ms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 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	Make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with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–O3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flag: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94ms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Reference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Chat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Latency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	Make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with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–O0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flag: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Time Out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(After a few minutes)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	Make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with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–O3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flag: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4826ms/token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dirty="0">
              <a:solidFill>
                <a:srgbClr val="000000"/>
              </a:solidFill>
              <a:latin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dirty="0">
                <a:solidFill>
                  <a:srgbClr val="000000"/>
                </a:solidFill>
                <a:latin typeface="Segoe UI"/>
              </a:rPr>
              <a:t>*</a:t>
            </a:r>
            <a:r>
              <a:rPr kumimoji="1" lang="en-US" altLang="zh-CN" sz="2000" dirty="0">
                <a:solidFill>
                  <a:srgbClr val="000000"/>
                </a:solidFill>
                <a:latin typeface="Segoe UI"/>
              </a:rPr>
              <a:t>Matrix size [1,32000]x[32000,4096]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dirty="0">
                <a:solidFill>
                  <a:srgbClr val="000000"/>
                </a:solidFill>
                <a:latin typeface="Segoe UI"/>
              </a:rPr>
              <a:t>**Our version utilize 8 threads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dirty="0">
                <a:solidFill>
                  <a:srgbClr val="000000"/>
                </a:solidFill>
                <a:latin typeface="Segoe UI"/>
              </a:rPr>
              <a:t>Tested</a:t>
            </a:r>
            <a:r>
              <a:rPr kumimoji="1" lang="zh-CN" altLang="en-US" sz="2000" dirty="0">
                <a:solidFill>
                  <a:srgbClr val="000000"/>
                </a:solidFill>
                <a:latin typeface="Segoe UI"/>
              </a:rPr>
              <a:t> </a:t>
            </a:r>
            <a:r>
              <a:rPr kumimoji="1" lang="en-US" altLang="zh-CN" sz="2000" dirty="0">
                <a:solidFill>
                  <a:srgbClr val="000000"/>
                </a:solidFill>
                <a:latin typeface="Segoe UI"/>
              </a:rPr>
              <a:t>in</a:t>
            </a:r>
            <a:r>
              <a:rPr kumimoji="1" lang="zh-CN" altLang="en-US" sz="2000" dirty="0">
                <a:solidFill>
                  <a:srgbClr val="000000"/>
                </a:solidFill>
                <a:latin typeface="Segoe UI"/>
              </a:rPr>
              <a:t> </a:t>
            </a:r>
            <a:r>
              <a:rPr kumimoji="1" lang="en-US" altLang="zh-CN" sz="2000" dirty="0">
                <a:solidFill>
                  <a:srgbClr val="000000"/>
                </a:solidFill>
                <a:latin typeface="Segoe UI"/>
              </a:rPr>
              <a:t>Xeon</a:t>
            </a:r>
            <a:r>
              <a:rPr kumimoji="1" lang="zh-CN" altLang="en-US" sz="2000" dirty="0">
                <a:solidFill>
                  <a:srgbClr val="000000"/>
                </a:solidFill>
                <a:latin typeface="Segoe UI"/>
              </a:rPr>
              <a:t> </a:t>
            </a:r>
            <a:r>
              <a:rPr kumimoji="1" lang="en-US" altLang="zh-CN" sz="2000" dirty="0">
                <a:solidFill>
                  <a:srgbClr val="000000"/>
                </a:solidFill>
                <a:latin typeface="Segoe UI"/>
              </a:rPr>
              <a:t>Gold</a:t>
            </a:r>
            <a:r>
              <a:rPr kumimoji="1" lang="zh-CN" altLang="en-US" sz="2000" dirty="0">
                <a:solidFill>
                  <a:srgbClr val="000000"/>
                </a:solidFill>
                <a:latin typeface="Segoe UI"/>
              </a:rPr>
              <a:t> </a:t>
            </a:r>
            <a:r>
              <a:rPr kumimoji="1" lang="en-US" altLang="zh-CN" sz="2000" dirty="0">
                <a:solidFill>
                  <a:srgbClr val="000000"/>
                </a:solidFill>
                <a:latin typeface="Segoe UI"/>
              </a:rPr>
              <a:t>6148,</a:t>
            </a:r>
            <a:r>
              <a:rPr kumimoji="1" lang="zh-CN" altLang="en-US" sz="2000" dirty="0">
                <a:solidFill>
                  <a:srgbClr val="000000"/>
                </a:solidFill>
                <a:latin typeface="Segoe UI"/>
              </a:rPr>
              <a:t> </a:t>
            </a:r>
            <a:r>
              <a:rPr kumimoji="1" lang="en-US" altLang="zh-CN" sz="2000" dirty="0">
                <a:solidFill>
                  <a:srgbClr val="000000"/>
                </a:solidFill>
                <a:latin typeface="Segoe UI"/>
              </a:rPr>
              <a:t>i7-8750</a:t>
            </a:r>
            <a:r>
              <a:rPr kumimoji="1" lang="zh-CN" altLang="en-US" sz="2000" dirty="0">
                <a:solidFill>
                  <a:srgbClr val="000000"/>
                </a:solidFill>
                <a:latin typeface="Segoe UI"/>
              </a:rPr>
              <a:t> </a:t>
            </a:r>
            <a:r>
              <a:rPr kumimoji="1" lang="en-US" altLang="zh-CN" sz="2000" dirty="0">
                <a:solidFill>
                  <a:srgbClr val="000000"/>
                </a:solidFill>
                <a:latin typeface="Segoe UI"/>
              </a:rPr>
              <a:t>is</a:t>
            </a:r>
            <a:r>
              <a:rPr kumimoji="1" lang="zh-CN" altLang="en-US" sz="2000" dirty="0">
                <a:solidFill>
                  <a:srgbClr val="000000"/>
                </a:solidFill>
                <a:latin typeface="Segoe UI"/>
              </a:rPr>
              <a:t> </a:t>
            </a:r>
            <a:r>
              <a:rPr kumimoji="1" lang="en-US" altLang="zh-CN" sz="2000" dirty="0">
                <a:solidFill>
                  <a:srgbClr val="000000"/>
                </a:solidFill>
                <a:latin typeface="Segoe UI"/>
              </a:rPr>
              <a:t>slightly</a:t>
            </a:r>
            <a:r>
              <a:rPr kumimoji="1" lang="zh-CN" altLang="en-US" sz="2000" dirty="0">
                <a:solidFill>
                  <a:srgbClr val="000000"/>
                </a:solidFill>
                <a:latin typeface="Segoe UI"/>
              </a:rPr>
              <a:t> </a:t>
            </a:r>
            <a:r>
              <a:rPr kumimoji="1" lang="en-US" altLang="zh-CN" sz="2000" dirty="0">
                <a:solidFill>
                  <a:srgbClr val="000000"/>
                </a:solidFill>
                <a:latin typeface="Segoe UI"/>
              </a:rPr>
              <a:t>faster.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B87C754-0C4F-F993-92D3-301FC945E88F}"/>
              </a:ext>
            </a:extLst>
          </p:cNvPr>
          <p:cNvSpPr txBox="1"/>
          <p:nvPr/>
        </p:nvSpPr>
        <p:spPr>
          <a:xfrm>
            <a:off x="7143246" y="3429000"/>
            <a:ext cx="504875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Our**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Mut-Mul*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Latency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	Make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with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–O0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flag: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19.8ms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 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	Make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with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–O3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flag: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2.76ms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Our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Chat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Latency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	Make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with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–O0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flag: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1867ms/token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	Make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with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–O3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flag: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 </a:t>
            </a:r>
            <a:r>
              <a:rPr kumimoji="1" lang="en-US" altLang="zh-CN" sz="2000" dirty="0">
                <a:solidFill>
                  <a:srgbClr val="000000"/>
                </a:solidFill>
                <a:latin typeface="Segoe UI"/>
              </a:rPr>
              <a:t>277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ms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+mn-cs"/>
              </a:rPr>
              <a:t>/token</a:t>
            </a: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886D694D-884B-FFAF-94E4-387EDADC4597}"/>
              </a:ext>
            </a:extLst>
          </p:cNvPr>
          <p:cNvCxnSpPr>
            <a:cxnSpLocks/>
          </p:cNvCxnSpPr>
          <p:nvPr/>
        </p:nvCxnSpPr>
        <p:spPr>
          <a:xfrm>
            <a:off x="109330" y="3255470"/>
            <a:ext cx="1182756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FF54231F-79A9-17E3-B3E5-F2608CA3A20B}"/>
              </a:ext>
            </a:extLst>
          </p:cNvPr>
          <p:cNvSpPr txBox="1"/>
          <p:nvPr/>
        </p:nvSpPr>
        <p:spPr>
          <a:xfrm>
            <a:off x="7143246" y="2655306"/>
            <a:ext cx="3192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Our Memory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Usage: 4.8G  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842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8" descr="图片包含 泰迪熊, 建筑, 熊, 装满&#10;&#10;描述已自动生成">
            <a:extLst>
              <a:ext uri="{FF2B5EF4-FFF2-40B4-BE49-F238E27FC236}">
                <a16:creationId xmlns:a16="http://schemas.microsoft.com/office/drawing/2014/main" id="{71FC82FA-0DC3-4228-A6AB-9FB9A0CA566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9" r="20389"/>
          <a:stretch/>
        </p:blipFill>
        <p:spPr/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B8457E3-9FED-46BF-ADA6-6F922D4F2578}"/>
              </a:ext>
            </a:extLst>
          </p:cNvPr>
          <p:cNvSpPr/>
          <p:nvPr/>
        </p:nvSpPr>
        <p:spPr>
          <a:xfrm>
            <a:off x="6618650" y="1218700"/>
            <a:ext cx="467165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accent2"/>
                </a:solidFill>
              </a:rPr>
              <a:t>原始版本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6BA19C-2A59-4169-A9AF-D30EF2FB4DAF}"/>
              </a:ext>
            </a:extLst>
          </p:cNvPr>
          <p:cNvGrpSpPr/>
          <p:nvPr/>
        </p:nvGrpSpPr>
        <p:grpSpPr>
          <a:xfrm>
            <a:off x="5688375" y="1218700"/>
            <a:ext cx="720000" cy="720000"/>
            <a:chOff x="5412150" y="1180600"/>
            <a:chExt cx="720000" cy="7200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D57DE09-A430-406B-A844-CB736CCD4BD9}"/>
                </a:ext>
              </a:extLst>
            </p:cNvPr>
            <p:cNvSpPr/>
            <p:nvPr/>
          </p:nvSpPr>
          <p:spPr>
            <a:xfrm>
              <a:off x="5412150" y="11806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1</a:t>
              </a:r>
              <a:endParaRPr lang="zh-CN" altLang="en-US" sz="3200" b="1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244B665-1FA9-44DF-B2BD-11729D313FF8}"/>
                </a:ext>
              </a:extLst>
            </p:cNvPr>
            <p:cNvSpPr/>
            <p:nvPr/>
          </p:nvSpPr>
          <p:spPr>
            <a:xfrm>
              <a:off x="5412150" y="1810600"/>
              <a:ext cx="720000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0F7BF95-A7BE-458C-BB5C-3769DDFF9E7F}"/>
              </a:ext>
            </a:extLst>
          </p:cNvPr>
          <p:cNvGrpSpPr/>
          <p:nvPr/>
        </p:nvGrpSpPr>
        <p:grpSpPr>
          <a:xfrm>
            <a:off x="5688375" y="2298700"/>
            <a:ext cx="720000" cy="720000"/>
            <a:chOff x="5412150" y="2260600"/>
            <a:chExt cx="720000" cy="7200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B57CAE6-7213-494A-BFF2-E863469AA206}"/>
                </a:ext>
              </a:extLst>
            </p:cNvPr>
            <p:cNvSpPr/>
            <p:nvPr/>
          </p:nvSpPr>
          <p:spPr>
            <a:xfrm>
              <a:off x="5412150" y="22606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2</a:t>
              </a:r>
              <a:endParaRPr lang="zh-CN" altLang="en-US" sz="3200" b="1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B2CCAFC-6AE3-4676-9EC2-C1E1035D18FC}"/>
                </a:ext>
              </a:extLst>
            </p:cNvPr>
            <p:cNvSpPr/>
            <p:nvPr/>
          </p:nvSpPr>
          <p:spPr>
            <a:xfrm>
              <a:off x="5412150" y="2890600"/>
              <a:ext cx="720000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52310B0-6824-49AF-BF4A-B2594D4AD361}"/>
              </a:ext>
            </a:extLst>
          </p:cNvPr>
          <p:cNvGrpSpPr/>
          <p:nvPr/>
        </p:nvGrpSpPr>
        <p:grpSpPr>
          <a:xfrm>
            <a:off x="5688375" y="3378700"/>
            <a:ext cx="720000" cy="720000"/>
            <a:chOff x="5412150" y="3340600"/>
            <a:chExt cx="720000" cy="7200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0DAEC36-4DE0-4B07-AB4B-BBD38DA98017}"/>
                </a:ext>
              </a:extLst>
            </p:cNvPr>
            <p:cNvSpPr/>
            <p:nvPr/>
          </p:nvSpPr>
          <p:spPr>
            <a:xfrm>
              <a:off x="5412150" y="33406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3</a:t>
              </a:r>
              <a:endParaRPr lang="zh-CN" altLang="en-US" sz="3200" b="1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A61687F-3A22-4C28-934B-66A59E06F982}"/>
                </a:ext>
              </a:extLst>
            </p:cNvPr>
            <p:cNvSpPr/>
            <p:nvPr/>
          </p:nvSpPr>
          <p:spPr>
            <a:xfrm>
              <a:off x="5412150" y="3970600"/>
              <a:ext cx="720000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3749FA2-9388-4453-BC33-43422119B2C5}"/>
              </a:ext>
            </a:extLst>
          </p:cNvPr>
          <p:cNvGrpSpPr/>
          <p:nvPr/>
        </p:nvGrpSpPr>
        <p:grpSpPr>
          <a:xfrm>
            <a:off x="5688375" y="4458700"/>
            <a:ext cx="720000" cy="720000"/>
            <a:chOff x="5412150" y="4420600"/>
            <a:chExt cx="720000" cy="72000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B674FBB-96AF-4F18-ADC9-13A198FD3217}"/>
                </a:ext>
              </a:extLst>
            </p:cNvPr>
            <p:cNvSpPr/>
            <p:nvPr/>
          </p:nvSpPr>
          <p:spPr>
            <a:xfrm>
              <a:off x="5412150" y="44206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4</a:t>
              </a:r>
              <a:endParaRPr lang="zh-CN" altLang="en-US" sz="3200" b="1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0CDB4CD-FED7-40DD-81FA-71A09C291886}"/>
                </a:ext>
              </a:extLst>
            </p:cNvPr>
            <p:cNvSpPr/>
            <p:nvPr/>
          </p:nvSpPr>
          <p:spPr>
            <a:xfrm>
              <a:off x="5412150" y="5050600"/>
              <a:ext cx="720000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1D726FC8-315A-4E01-BC76-6016CA1B59E6}"/>
              </a:ext>
            </a:extLst>
          </p:cNvPr>
          <p:cNvSpPr/>
          <p:nvPr/>
        </p:nvSpPr>
        <p:spPr>
          <a:xfrm>
            <a:off x="6618650" y="3378700"/>
            <a:ext cx="467165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accent2"/>
                </a:solidFill>
              </a:rPr>
              <a:t>内存占用优化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A9D299B-A5C0-495D-BD31-F1A8965CE4F2}"/>
              </a:ext>
            </a:extLst>
          </p:cNvPr>
          <p:cNvSpPr/>
          <p:nvPr/>
        </p:nvSpPr>
        <p:spPr>
          <a:xfrm>
            <a:off x="6618650" y="4458700"/>
            <a:ext cx="467165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accent2"/>
                </a:solidFill>
              </a:rPr>
              <a:t>其他算子优化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FC9B6454-04CB-4AD1-A51C-807E37232997}"/>
              </a:ext>
            </a:extLst>
          </p:cNvPr>
          <p:cNvSpPr/>
          <p:nvPr/>
        </p:nvSpPr>
        <p:spPr>
          <a:xfrm>
            <a:off x="0" y="0"/>
            <a:ext cx="2032000" cy="1143000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A69BE773-43D4-4183-A454-3565166A68EE}"/>
              </a:ext>
            </a:extLst>
          </p:cNvPr>
          <p:cNvSpPr/>
          <p:nvPr/>
        </p:nvSpPr>
        <p:spPr>
          <a:xfrm>
            <a:off x="6618650" y="2298700"/>
            <a:ext cx="467165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</a:rPr>
              <a:t>矩阵乘优化</a:t>
            </a:r>
          </a:p>
        </p:txBody>
      </p:sp>
    </p:spTree>
    <p:extLst>
      <p:ext uri="{BB962C8B-B14F-4D97-AF65-F5344CB8AC3E}">
        <p14:creationId xmlns:p14="http://schemas.microsoft.com/office/powerpoint/2010/main" val="320508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>
            <a:extLst>
              <a:ext uri="{FF2B5EF4-FFF2-40B4-BE49-F238E27FC236}">
                <a16:creationId xmlns:a16="http://schemas.microsoft.com/office/drawing/2014/main" id="{A048031C-ACCD-4F47-AC1D-F55A1029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</a:t>
            </a:r>
            <a:r>
              <a:rPr lang="zh-CN" altLang="en-US" dirty="0"/>
              <a:t> </a:t>
            </a:r>
            <a:r>
              <a:rPr lang="en-US" altLang="zh-CN" dirty="0"/>
              <a:t>Unrolling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4FF157F-A037-199B-A4FF-76008734261C}"/>
              </a:ext>
            </a:extLst>
          </p:cNvPr>
          <p:cNvSpPr txBox="1"/>
          <p:nvPr/>
        </p:nvSpPr>
        <p:spPr>
          <a:xfrm>
            <a:off x="381368" y="1192695"/>
            <a:ext cx="1081212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Why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loop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unrolling?</a:t>
            </a:r>
          </a:p>
          <a:p>
            <a:endParaRPr kumimoji="1"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" altLang="zh-CN" sz="2000" dirty="0"/>
              <a:t>Reducing Loop Control Overhead</a:t>
            </a:r>
            <a:r>
              <a:rPr kumimoji="1" lang="zh-CN" altLang="en-US" sz="2000" dirty="0"/>
              <a:t> </a:t>
            </a:r>
            <a:br>
              <a:rPr kumimoji="1" lang="en-US" altLang="zh-CN" sz="2000" dirty="0"/>
            </a:br>
            <a:r>
              <a:rPr lang="en" altLang="zh-CN" sz="2000" b="0" i="0" dirty="0">
                <a:effectLst/>
                <a:latin typeface="ui-sans-serif"/>
              </a:rPr>
              <a:t>loop counter, performing comparisons, and executing jump instructions.</a:t>
            </a:r>
            <a:endParaRPr kumimoji="1"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" altLang="zh-CN" sz="2000" dirty="0"/>
              <a:t>Increasing Instruction-Level Parallelism</a:t>
            </a:r>
            <a:br>
              <a:rPr kumimoji="1" lang="en" altLang="zh-CN" sz="2000" dirty="0"/>
            </a:br>
            <a:r>
              <a:rPr lang="en" altLang="zh-CN" sz="2000" b="0" i="0" dirty="0">
                <a:effectLst/>
                <a:latin typeface="ui-sans-serif"/>
              </a:rPr>
              <a:t>allows more independent instructions to coexist in the processor's pipeline simultaneously.</a:t>
            </a:r>
            <a:endParaRPr kumimoji="1" lang="en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" altLang="zh-CN" sz="2000" dirty="0"/>
              <a:t>Reducing Branch Prediction Misses</a:t>
            </a:r>
            <a:br>
              <a:rPr kumimoji="1" lang="en" altLang="zh-CN" sz="2000" dirty="0"/>
            </a:br>
            <a:r>
              <a:rPr lang="en" altLang="zh-CN" sz="2000" b="0" i="0" dirty="0">
                <a:effectLst/>
                <a:latin typeface="ui-sans-serif"/>
              </a:rPr>
              <a:t>reducing the number of branch instructions, the probability of branch prediction misses decreases.</a:t>
            </a:r>
            <a:endParaRPr kumimoji="1" lang="en" altLang="zh-CN" sz="20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D27E5CC-97DE-D8FE-5783-16D136416761}"/>
              </a:ext>
            </a:extLst>
          </p:cNvPr>
          <p:cNvSpPr txBox="1"/>
          <p:nvPr/>
        </p:nvSpPr>
        <p:spPr>
          <a:xfrm>
            <a:off x="381368" y="3834148"/>
            <a:ext cx="61841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How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achieve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loop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unrolling?</a:t>
            </a:r>
          </a:p>
          <a:p>
            <a:endParaRPr kumimoji="1"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Just duplicate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most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inner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loop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with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lines</a:t>
            </a:r>
            <a:endParaRPr kumimoji="1" lang="zh-CN" altLang="en-US" sz="20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68068DC-CD36-AD79-AB4B-DE92C150D9F5}"/>
              </a:ext>
            </a:extLst>
          </p:cNvPr>
          <p:cNvSpPr txBox="1"/>
          <p:nvPr/>
        </p:nvSpPr>
        <p:spPr>
          <a:xfrm>
            <a:off x="381368" y="5148470"/>
            <a:ext cx="39045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Result : </a:t>
            </a:r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Mut-Mul –O0 : 337.86ms</a:t>
            </a:r>
          </a:p>
          <a:p>
            <a:r>
              <a:rPr kumimoji="1" lang="en-US" altLang="zh-CN" sz="2000" dirty="0"/>
              <a:t>Reference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Mut-Mul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–O0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:</a:t>
            </a:r>
            <a:r>
              <a:rPr kumimoji="1" lang="zh-CN" altLang="en-US" sz="2000" dirty="0"/>
              <a:t>  </a:t>
            </a:r>
            <a:r>
              <a:rPr kumimoji="1" lang="en-US" altLang="zh-CN" sz="2000" dirty="0"/>
              <a:t>422ms</a:t>
            </a:r>
          </a:p>
        </p:txBody>
      </p:sp>
    </p:spTree>
    <p:extLst>
      <p:ext uri="{BB962C8B-B14F-4D97-AF65-F5344CB8AC3E}">
        <p14:creationId xmlns:p14="http://schemas.microsoft.com/office/powerpoint/2010/main" val="231912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68021-29E2-105F-5FEF-BD575BA9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AVX2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1E00E8-41BD-00A7-F443-7445A9469F3A}"/>
              </a:ext>
            </a:extLst>
          </p:cNvPr>
          <p:cNvSpPr txBox="1"/>
          <p:nvPr/>
        </p:nvSpPr>
        <p:spPr>
          <a:xfrm>
            <a:off x="381368" y="5148470"/>
            <a:ext cx="39045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Result : </a:t>
            </a:r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Mut-Mul –O0 : 228.85ms</a:t>
            </a:r>
          </a:p>
          <a:p>
            <a:r>
              <a:rPr kumimoji="1" lang="en-US" altLang="zh-CN" sz="2000" dirty="0"/>
              <a:t>Reference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Mut-Mul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–O0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:</a:t>
            </a:r>
            <a:r>
              <a:rPr kumimoji="1" lang="zh-CN" altLang="en-US" sz="2000" dirty="0"/>
              <a:t>  </a:t>
            </a:r>
            <a:r>
              <a:rPr kumimoji="1" lang="en-US" altLang="zh-CN" sz="2000" dirty="0"/>
              <a:t>422ms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BFA28C-7922-66FA-F13F-A3EBC186C4B5}"/>
              </a:ext>
            </a:extLst>
          </p:cNvPr>
          <p:cNvSpPr txBox="1"/>
          <p:nvPr/>
        </p:nvSpPr>
        <p:spPr>
          <a:xfrm>
            <a:off x="381368" y="1232451"/>
            <a:ext cx="8595623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Why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SIMD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?</a:t>
            </a:r>
          </a:p>
          <a:p>
            <a:endParaRPr kumimoji="1"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sz="2000" dirty="0"/>
              <a:t>Increased Data Throughput</a:t>
            </a:r>
            <a:br>
              <a:rPr kumimoji="1" lang="en" altLang="zh-CN" sz="2000" dirty="0"/>
            </a:br>
            <a:r>
              <a:rPr lang="en" altLang="zh-CN" sz="2000" b="0" i="0" dirty="0">
                <a:effectLst/>
                <a:latin typeface="ui-sans-serif"/>
              </a:rPr>
              <a:t>AVX2 supports 256-bit wide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R</a:t>
            </a:r>
            <a:r>
              <a:rPr kumimoji="1" lang="en" altLang="zh-CN" sz="2000" dirty="0"/>
              <a:t>educes </a:t>
            </a:r>
            <a:r>
              <a:rPr kumimoji="1" lang="en-US" altLang="zh-CN" sz="2000" dirty="0"/>
              <a:t>T</a:t>
            </a:r>
            <a:r>
              <a:rPr kumimoji="1" lang="en" altLang="zh-CN" sz="2000" dirty="0"/>
              <a:t>he </a:t>
            </a:r>
            <a:r>
              <a:rPr kumimoji="1" lang="en-US" altLang="zh-CN" sz="2000" dirty="0"/>
              <a:t>N</a:t>
            </a:r>
            <a:r>
              <a:rPr kumimoji="1" lang="en" altLang="zh-CN" sz="2000" dirty="0"/>
              <a:t>umber </a:t>
            </a:r>
            <a:r>
              <a:rPr kumimoji="1" lang="en-US" altLang="zh-CN" sz="2000" dirty="0"/>
              <a:t>O</a:t>
            </a:r>
            <a:r>
              <a:rPr kumimoji="1" lang="en" altLang="zh-CN" sz="2000" dirty="0"/>
              <a:t>f </a:t>
            </a:r>
            <a:r>
              <a:rPr kumimoji="1" lang="en-US" altLang="zh-CN" sz="2000" dirty="0"/>
              <a:t>I</a:t>
            </a:r>
            <a:r>
              <a:rPr kumimoji="1" lang="en" altLang="zh-CN" sz="2000" dirty="0" err="1"/>
              <a:t>nstructions</a:t>
            </a:r>
            <a:br>
              <a:rPr kumimoji="1" lang="en" altLang="zh-CN" sz="2000" dirty="0"/>
            </a:br>
            <a:r>
              <a:rPr kumimoji="1" lang="en-US" altLang="zh-CN" sz="2000" dirty="0"/>
              <a:t>Every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instruction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handles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data</a:t>
            </a:r>
            <a:endParaRPr kumimoji="1" lang="en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r>
              <a:rPr kumimoji="1" lang="en-US" altLang="zh-CN" sz="2000" dirty="0"/>
              <a:t>How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use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SIMD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?</a:t>
            </a:r>
          </a:p>
          <a:p>
            <a:endParaRPr kumimoji="1" lang="en-US" altLang="zh-CN" sz="2000" dirty="0"/>
          </a:p>
          <a:p>
            <a:r>
              <a:rPr lang="en" altLang="zh-CN" sz="2000" b="0" dirty="0">
                <a:effectLst/>
                <a:latin typeface="Menlo" panose="020B0609030804020204" pitchFamily="49" charset="0"/>
              </a:rPr>
              <a:t>dot = _mm256_maddubs_epi16(ax, </a:t>
            </a:r>
            <a:r>
              <a:rPr lang="en" altLang="zh-CN" sz="2000" b="0" dirty="0" err="1">
                <a:effectLst/>
                <a:latin typeface="Menlo" panose="020B0609030804020204" pitchFamily="49" charset="0"/>
              </a:rPr>
              <a:t>sy</a:t>
            </a:r>
            <a:r>
              <a:rPr lang="en" altLang="zh-CN" sz="2000" b="0" dirty="0"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2000" b="0" dirty="0" err="1">
                <a:effectLst/>
                <a:latin typeface="Menlo" panose="020B0609030804020204" pitchFamily="49" charset="0"/>
              </a:rPr>
              <a:t>summed_pairs</a:t>
            </a:r>
            <a:r>
              <a:rPr lang="en" altLang="zh-CN" sz="2000" b="0" dirty="0">
                <a:effectLst/>
                <a:latin typeface="Menlo" panose="020B0609030804020204" pitchFamily="49" charset="0"/>
              </a:rPr>
              <a:t> = _mm256_madd_epi16(ones, dot);</a:t>
            </a:r>
          </a:p>
          <a:p>
            <a:r>
              <a:rPr lang="en-US" altLang="zh-CN" sz="1100" b="0" dirty="0">
                <a:effectLst/>
                <a:latin typeface="Menlo" panose="020B0609030804020204" pitchFamily="49" charset="0"/>
              </a:rPr>
              <a:t>.</a:t>
            </a:r>
            <a:r>
              <a:rPr lang="zh-CN" altLang="en-US" sz="1100" b="0" dirty="0">
                <a:effectLst/>
                <a:latin typeface="Menlo" panose="020B0609030804020204" pitchFamily="49" charset="0"/>
              </a:rPr>
              <a:t> </a:t>
            </a:r>
            <a:r>
              <a:rPr lang="en-US" altLang="zh-CN" sz="1100" b="0" dirty="0">
                <a:effectLst/>
                <a:latin typeface="Menlo" panose="020B0609030804020204" pitchFamily="49" charset="0"/>
              </a:rPr>
              <a:t>.</a:t>
            </a:r>
            <a:r>
              <a:rPr lang="zh-CN" altLang="en-US" sz="1100" b="0" dirty="0">
                <a:effectLst/>
                <a:latin typeface="Menlo" panose="020B0609030804020204" pitchFamily="49" charset="0"/>
              </a:rPr>
              <a:t> </a:t>
            </a:r>
            <a:r>
              <a:rPr lang="en-US" altLang="zh-CN" sz="1100" b="0" dirty="0">
                <a:effectLst/>
                <a:latin typeface="Menlo" panose="020B0609030804020204" pitchFamily="49" charset="0"/>
              </a:rPr>
              <a:t>.</a:t>
            </a:r>
            <a:r>
              <a:rPr lang="zh-CN" altLang="en-US" sz="1100" b="0" dirty="0">
                <a:effectLst/>
                <a:latin typeface="Menlo" panose="020B0609030804020204" pitchFamily="49" charset="0"/>
              </a:rPr>
              <a:t> </a:t>
            </a:r>
            <a:endParaRPr lang="en" altLang="zh-CN" sz="1100" b="0" dirty="0">
              <a:effectLst/>
              <a:latin typeface="Menlo" panose="020B0609030804020204" pitchFamily="49" charset="0"/>
            </a:endParaRPr>
          </a:p>
          <a:p>
            <a:r>
              <a:rPr lang="en" altLang="zh-CN" sz="1100" b="0" dirty="0">
                <a:effectLst/>
                <a:latin typeface="Menlo" panose="020B0609030804020204" pitchFamily="49" charset="0"/>
              </a:rPr>
              <a:t>C-&gt;</a:t>
            </a:r>
            <a:r>
              <a:rPr lang="en" altLang="zh-CN" sz="1100" b="0" dirty="0" err="1">
                <a:effectLst/>
                <a:latin typeface="Menlo" panose="020B0609030804020204" pitchFamily="49" charset="0"/>
              </a:rPr>
              <a:t>data_ptr</a:t>
            </a:r>
            <a:r>
              <a:rPr lang="en" altLang="zh-CN" sz="1100" b="0" dirty="0">
                <a:effectLst/>
                <a:latin typeface="Menlo" panose="020B0609030804020204" pitchFamily="49" charset="0"/>
              </a:rPr>
              <a:t>[row * n + col] = </a:t>
            </a:r>
            <a:r>
              <a:rPr lang="en" altLang="zh-CN" sz="1100" b="0" dirty="0" err="1">
                <a:effectLst/>
                <a:latin typeface="Menlo" panose="020B0609030804020204" pitchFamily="49" charset="0"/>
              </a:rPr>
              <a:t>ptr</a:t>
            </a:r>
            <a:r>
              <a:rPr lang="en" altLang="zh-CN" sz="1100" b="0" dirty="0">
                <a:effectLst/>
                <a:latin typeface="Menlo" panose="020B0609030804020204" pitchFamily="49" charset="0"/>
              </a:rPr>
              <a:t>[0] + </a:t>
            </a:r>
            <a:r>
              <a:rPr lang="en" altLang="zh-CN" sz="1100" b="0" dirty="0" err="1">
                <a:effectLst/>
                <a:latin typeface="Menlo" panose="020B0609030804020204" pitchFamily="49" charset="0"/>
              </a:rPr>
              <a:t>ptr</a:t>
            </a:r>
            <a:r>
              <a:rPr lang="en" altLang="zh-CN" sz="1100" b="0" dirty="0">
                <a:effectLst/>
                <a:latin typeface="Menlo" panose="020B0609030804020204" pitchFamily="49" charset="0"/>
              </a:rPr>
              <a:t>[1] + </a:t>
            </a:r>
            <a:r>
              <a:rPr lang="en" altLang="zh-CN" sz="1100" b="0" dirty="0" err="1">
                <a:effectLst/>
                <a:latin typeface="Menlo" panose="020B0609030804020204" pitchFamily="49" charset="0"/>
              </a:rPr>
              <a:t>ptr</a:t>
            </a:r>
            <a:r>
              <a:rPr lang="en" altLang="zh-CN" sz="1100" b="0" dirty="0">
                <a:effectLst/>
                <a:latin typeface="Menlo" panose="020B0609030804020204" pitchFamily="49" charset="0"/>
              </a:rPr>
              <a:t>[2] + </a:t>
            </a:r>
            <a:r>
              <a:rPr lang="en" altLang="zh-CN" sz="1100" b="0" dirty="0" err="1">
                <a:effectLst/>
                <a:latin typeface="Menlo" panose="020B0609030804020204" pitchFamily="49" charset="0"/>
              </a:rPr>
              <a:t>ptr</a:t>
            </a:r>
            <a:r>
              <a:rPr lang="en" altLang="zh-CN" sz="1100" b="0" dirty="0">
                <a:effectLst/>
                <a:latin typeface="Menlo" panose="020B0609030804020204" pitchFamily="49" charset="0"/>
              </a:rPr>
              <a:t>[3] + </a:t>
            </a:r>
            <a:r>
              <a:rPr lang="en" altLang="zh-CN" sz="1100" b="0" dirty="0" err="1">
                <a:effectLst/>
                <a:latin typeface="Menlo" panose="020B0609030804020204" pitchFamily="49" charset="0"/>
              </a:rPr>
              <a:t>ptr</a:t>
            </a:r>
            <a:r>
              <a:rPr lang="en" altLang="zh-CN" sz="1100" b="0" dirty="0">
                <a:effectLst/>
                <a:latin typeface="Menlo" panose="020B0609030804020204" pitchFamily="49" charset="0"/>
              </a:rPr>
              <a:t>[4] + </a:t>
            </a:r>
            <a:r>
              <a:rPr lang="en" altLang="zh-CN" sz="1100" b="0" dirty="0" err="1">
                <a:effectLst/>
                <a:latin typeface="Menlo" panose="020B0609030804020204" pitchFamily="49" charset="0"/>
              </a:rPr>
              <a:t>ptr</a:t>
            </a:r>
            <a:r>
              <a:rPr lang="en" altLang="zh-CN" sz="1100" b="0" dirty="0">
                <a:effectLst/>
                <a:latin typeface="Menlo" panose="020B0609030804020204" pitchFamily="49" charset="0"/>
              </a:rPr>
              <a:t>[5] + </a:t>
            </a:r>
            <a:r>
              <a:rPr lang="en" altLang="zh-CN" sz="1100" b="0" dirty="0" err="1">
                <a:effectLst/>
                <a:latin typeface="Menlo" panose="020B0609030804020204" pitchFamily="49" charset="0"/>
              </a:rPr>
              <a:t>ptr</a:t>
            </a:r>
            <a:r>
              <a:rPr lang="en" altLang="zh-CN" sz="1100" b="0" dirty="0">
                <a:effectLst/>
                <a:latin typeface="Menlo" panose="020B0609030804020204" pitchFamily="49" charset="0"/>
              </a:rPr>
              <a:t>[6] + </a:t>
            </a:r>
            <a:r>
              <a:rPr lang="en" altLang="zh-CN" sz="1100" b="0" dirty="0" err="1">
                <a:effectLst/>
                <a:latin typeface="Menlo" panose="020B0609030804020204" pitchFamily="49" charset="0"/>
              </a:rPr>
              <a:t>ptr</a:t>
            </a:r>
            <a:r>
              <a:rPr lang="en" altLang="zh-CN" sz="1100" b="0" dirty="0">
                <a:effectLst/>
                <a:latin typeface="Menlo" panose="020B0609030804020204" pitchFamily="49" charset="0"/>
              </a:rPr>
              <a:t>[7];</a:t>
            </a:r>
          </a:p>
          <a:p>
            <a:br>
              <a:rPr lang="en" altLang="zh-CN" sz="1100" b="0" dirty="0">
                <a:effectLst/>
                <a:latin typeface="Menlo" panose="020B0609030804020204" pitchFamily="49" charset="0"/>
              </a:rPr>
            </a:br>
            <a:endParaRPr lang="en" altLang="zh-CN" sz="1100" b="0" dirty="0">
              <a:effectLst/>
              <a:latin typeface="Menlo" panose="020B0609030804020204" pitchFamily="49" charset="0"/>
            </a:endParaRPr>
          </a:p>
          <a:p>
            <a:endParaRPr kumimoji="1"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295F2C7-1EC3-E435-16E0-191B8746FFC8}"/>
              </a:ext>
            </a:extLst>
          </p:cNvPr>
          <p:cNvSpPr txBox="1"/>
          <p:nvPr/>
        </p:nvSpPr>
        <p:spPr>
          <a:xfrm>
            <a:off x="7385855" y="1071480"/>
            <a:ext cx="412292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ax,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contains</a:t>
            </a:r>
            <a:r>
              <a:rPr kumimoji="1" lang="zh-CN" altLang="en-US" dirty="0"/>
              <a:t> </a:t>
            </a:r>
            <a:r>
              <a:rPr kumimoji="1" lang="en-US" altLang="zh-CN" dirty="0"/>
              <a:t>32</a:t>
            </a:r>
            <a:r>
              <a:rPr kumimoji="1" lang="zh-CN" altLang="en-US" dirty="0"/>
              <a:t> </a:t>
            </a:r>
            <a:r>
              <a:rPr kumimoji="1" lang="en-US" altLang="zh-CN" dirty="0"/>
              <a:t>8-bit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integers</a:t>
            </a:r>
          </a:p>
          <a:p>
            <a:r>
              <a:rPr kumimoji="1" lang="en-US" altLang="zh-CN" dirty="0"/>
              <a:t>dot[0]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ax[0]</a:t>
            </a:r>
            <a:r>
              <a:rPr kumimoji="1" lang="zh-CN" altLang="en-US" dirty="0"/>
              <a:t>*</a:t>
            </a:r>
            <a:r>
              <a:rPr kumimoji="1" lang="en-US" altLang="zh-CN" dirty="0" err="1"/>
              <a:t>sy</a:t>
            </a:r>
            <a:r>
              <a:rPr kumimoji="1" lang="en-US" altLang="zh-CN" dirty="0"/>
              <a:t>[0]+ax[1]</a:t>
            </a:r>
            <a:r>
              <a:rPr kumimoji="1" lang="zh-CN" altLang="en-US" dirty="0"/>
              <a:t>*</a:t>
            </a:r>
            <a:r>
              <a:rPr kumimoji="1" lang="en-US" altLang="zh-CN" dirty="0" err="1"/>
              <a:t>sy</a:t>
            </a:r>
            <a:r>
              <a:rPr kumimoji="1" lang="en-US" altLang="zh-CN" dirty="0"/>
              <a:t>[1]</a:t>
            </a:r>
          </a:p>
          <a:p>
            <a:r>
              <a:rPr kumimoji="1" lang="en-US" altLang="zh-CN" dirty="0"/>
              <a:t>dot[1]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ax[2]</a:t>
            </a:r>
            <a:r>
              <a:rPr kumimoji="1" lang="zh-CN" altLang="en-US" dirty="0"/>
              <a:t>*</a:t>
            </a:r>
            <a:r>
              <a:rPr kumimoji="1" lang="en-US" altLang="zh-CN" dirty="0" err="1"/>
              <a:t>sy</a:t>
            </a:r>
            <a:r>
              <a:rPr kumimoji="1" lang="en-US" altLang="zh-CN" dirty="0"/>
              <a:t>[2]+ax[3]</a:t>
            </a:r>
            <a:r>
              <a:rPr kumimoji="1" lang="zh-CN" altLang="en-US" dirty="0"/>
              <a:t>*</a:t>
            </a:r>
            <a:r>
              <a:rPr kumimoji="1" lang="en-US" altLang="zh-CN" dirty="0" err="1"/>
              <a:t>sy</a:t>
            </a:r>
            <a:r>
              <a:rPr kumimoji="1" lang="en-US" altLang="zh-CN" dirty="0"/>
              <a:t>[3]</a:t>
            </a:r>
          </a:p>
          <a:p>
            <a:r>
              <a:rPr kumimoji="1" lang="en-US" altLang="zh-CN" dirty="0"/>
              <a:t>…</a:t>
            </a:r>
          </a:p>
          <a:p>
            <a:r>
              <a:rPr kumimoji="1" lang="en-US" altLang="zh-CN" dirty="0"/>
              <a:t>dot[16]=</a:t>
            </a:r>
            <a:r>
              <a:rPr kumimoji="1" lang="zh-CN" altLang="en-US" dirty="0"/>
              <a:t> </a:t>
            </a:r>
            <a:r>
              <a:rPr kumimoji="1" lang="en-US" altLang="zh-CN" dirty="0"/>
              <a:t>ax[30]</a:t>
            </a:r>
            <a:r>
              <a:rPr kumimoji="1" lang="zh-CN" altLang="en-US" dirty="0"/>
              <a:t>*</a:t>
            </a:r>
            <a:r>
              <a:rPr kumimoji="1" lang="en-US" altLang="zh-CN" dirty="0" err="1"/>
              <a:t>sy</a:t>
            </a:r>
            <a:r>
              <a:rPr kumimoji="1" lang="en-US" altLang="zh-CN" dirty="0"/>
              <a:t>[30]+ax[31]</a:t>
            </a:r>
            <a:r>
              <a:rPr kumimoji="1" lang="zh-CN" altLang="en-US" dirty="0"/>
              <a:t>*</a:t>
            </a:r>
            <a:r>
              <a:rPr kumimoji="1" lang="en-US" altLang="zh-CN" dirty="0" err="1"/>
              <a:t>sy</a:t>
            </a:r>
            <a:r>
              <a:rPr kumimoji="1" lang="en-US" altLang="zh-CN" dirty="0"/>
              <a:t>[31]</a:t>
            </a:r>
          </a:p>
          <a:p>
            <a:r>
              <a:rPr kumimoji="1" lang="en-US" altLang="zh-CN" dirty="0"/>
              <a:t>16b</a:t>
            </a:r>
            <a:r>
              <a:rPr kumimoji="1" lang="zh-CN" altLang="en-US" dirty="0"/>
              <a:t>*</a:t>
            </a:r>
            <a:r>
              <a:rPr kumimoji="1" lang="en-US" altLang="zh-CN" dirty="0"/>
              <a:t>16</a:t>
            </a:r>
          </a:p>
          <a:p>
            <a:endParaRPr kumimoji="1" lang="en-US" altLang="zh-CN" dirty="0"/>
          </a:p>
          <a:p>
            <a:r>
              <a:rPr kumimoji="1" lang="en-US" altLang="zh-CN" dirty="0" err="1"/>
              <a:t>summed_pairs</a:t>
            </a:r>
            <a:r>
              <a:rPr kumimoji="1" lang="en-US" altLang="zh-CN" dirty="0"/>
              <a:t>[0]=1</a:t>
            </a:r>
            <a:r>
              <a:rPr kumimoji="1" lang="zh-CN" altLang="en-US" dirty="0"/>
              <a:t>*</a:t>
            </a:r>
            <a:r>
              <a:rPr kumimoji="1" lang="en-US" altLang="zh-CN" dirty="0"/>
              <a:t>dot[0]+1</a:t>
            </a:r>
            <a:r>
              <a:rPr kumimoji="1" lang="zh-CN" altLang="en-US" dirty="0"/>
              <a:t>*</a:t>
            </a:r>
            <a:r>
              <a:rPr kumimoji="1" lang="en-US" altLang="zh-CN" dirty="0"/>
              <a:t>dot[1]</a:t>
            </a:r>
          </a:p>
          <a:p>
            <a:r>
              <a:rPr kumimoji="1" lang="en-US" altLang="zh-CN" dirty="0" err="1"/>
              <a:t>summed_pairs</a:t>
            </a:r>
            <a:r>
              <a:rPr kumimoji="1" lang="en-US" altLang="zh-CN" dirty="0"/>
              <a:t>[1]=1</a:t>
            </a:r>
            <a:r>
              <a:rPr kumimoji="1" lang="zh-CN" altLang="en-US" dirty="0"/>
              <a:t>*</a:t>
            </a:r>
            <a:r>
              <a:rPr kumimoji="1" lang="en-US" altLang="zh-CN" dirty="0"/>
              <a:t>dot[2]+1</a:t>
            </a:r>
            <a:r>
              <a:rPr kumimoji="1" lang="zh-CN" altLang="en-US" dirty="0"/>
              <a:t>*</a:t>
            </a:r>
            <a:r>
              <a:rPr kumimoji="1" lang="en-US" altLang="zh-CN" dirty="0"/>
              <a:t>dot[3]</a:t>
            </a:r>
          </a:p>
          <a:p>
            <a:r>
              <a:rPr kumimoji="1" lang="en-US" altLang="zh-CN" dirty="0"/>
              <a:t>…</a:t>
            </a:r>
          </a:p>
          <a:p>
            <a:r>
              <a:rPr kumimoji="1" lang="en-US" altLang="zh-CN" dirty="0" err="1"/>
              <a:t>summed_pairs</a:t>
            </a:r>
            <a:r>
              <a:rPr kumimoji="1" lang="en-US" altLang="zh-CN" dirty="0"/>
              <a:t>[8]=1</a:t>
            </a:r>
            <a:r>
              <a:rPr kumimoji="1" lang="zh-CN" altLang="en-US" dirty="0"/>
              <a:t>*</a:t>
            </a:r>
            <a:r>
              <a:rPr kumimoji="1" lang="en-US" altLang="zh-CN" dirty="0"/>
              <a:t>dot[30]+1</a:t>
            </a:r>
            <a:r>
              <a:rPr kumimoji="1" lang="zh-CN" altLang="en-US" dirty="0"/>
              <a:t>*</a:t>
            </a:r>
            <a:r>
              <a:rPr kumimoji="1" lang="en-US" altLang="zh-CN" dirty="0"/>
              <a:t>dot[31]</a:t>
            </a:r>
          </a:p>
          <a:p>
            <a:r>
              <a:rPr kumimoji="1" lang="en-US" altLang="zh-CN" dirty="0"/>
              <a:t>32b</a:t>
            </a:r>
            <a:r>
              <a:rPr kumimoji="1" lang="zh-CN" altLang="en-US" dirty="0"/>
              <a:t>*</a:t>
            </a:r>
            <a:r>
              <a:rPr kumimoji="1" lang="en-US" altLang="zh-CN" dirty="0"/>
              <a:t>8</a:t>
            </a:r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24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DE930-9D35-8950-FD4C-A3CDDDE5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Threading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86379F-F5D3-DF91-4E39-4B91E72E5308}"/>
              </a:ext>
            </a:extLst>
          </p:cNvPr>
          <p:cNvSpPr txBox="1"/>
          <p:nvPr/>
        </p:nvSpPr>
        <p:spPr>
          <a:xfrm>
            <a:off x="381368" y="1401418"/>
            <a:ext cx="588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One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thread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few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lines,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data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hazard</a:t>
            </a:r>
            <a:endParaRPr kumimoji="1"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4E47FF-8FC1-4FBE-85CB-5616983B64D4}"/>
              </a:ext>
            </a:extLst>
          </p:cNvPr>
          <p:cNvSpPr/>
          <p:nvPr/>
        </p:nvSpPr>
        <p:spPr>
          <a:xfrm>
            <a:off x="834887" y="2435087"/>
            <a:ext cx="1987826" cy="19878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48ED1D-6828-7F79-1518-F91D295696E4}"/>
              </a:ext>
            </a:extLst>
          </p:cNvPr>
          <p:cNvSpPr/>
          <p:nvPr/>
        </p:nvSpPr>
        <p:spPr>
          <a:xfrm>
            <a:off x="4401378" y="2435087"/>
            <a:ext cx="1987826" cy="19878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81557E-B007-1B6F-71EE-3687D8F480D5}"/>
              </a:ext>
            </a:extLst>
          </p:cNvPr>
          <p:cNvSpPr/>
          <p:nvPr/>
        </p:nvSpPr>
        <p:spPr>
          <a:xfrm>
            <a:off x="7967869" y="2435087"/>
            <a:ext cx="1987826" cy="19878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1D89667-9FD6-C338-D328-EFBAD1C0609C}"/>
              </a:ext>
            </a:extLst>
          </p:cNvPr>
          <p:cNvSpPr txBox="1"/>
          <p:nvPr/>
        </p:nvSpPr>
        <p:spPr>
          <a:xfrm>
            <a:off x="3309730" y="3021496"/>
            <a:ext cx="5485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X</a:t>
            </a:r>
            <a:endParaRPr kumimoji="1" lang="zh-CN" altLang="en-US" sz="4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C62C8B-217B-CBF1-4C28-4F97F0E3F237}"/>
              </a:ext>
            </a:extLst>
          </p:cNvPr>
          <p:cNvSpPr txBox="1"/>
          <p:nvPr/>
        </p:nvSpPr>
        <p:spPr>
          <a:xfrm>
            <a:off x="6848959" y="2929163"/>
            <a:ext cx="659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/>
              <a:t>=</a:t>
            </a:r>
            <a:endParaRPr kumimoji="1" lang="zh-CN" altLang="en-US" sz="5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6A82BAC-307C-DF09-A09F-9C669A6B4E1E}"/>
              </a:ext>
            </a:extLst>
          </p:cNvPr>
          <p:cNvSpPr/>
          <p:nvPr/>
        </p:nvSpPr>
        <p:spPr>
          <a:xfrm>
            <a:off x="834886" y="2929163"/>
            <a:ext cx="1987826" cy="242212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53665F-6BC4-DB38-3AEF-749E8B485288}"/>
              </a:ext>
            </a:extLst>
          </p:cNvPr>
          <p:cNvSpPr/>
          <p:nvPr/>
        </p:nvSpPr>
        <p:spPr>
          <a:xfrm rot="5400000">
            <a:off x="3978777" y="3315888"/>
            <a:ext cx="1987826" cy="242212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4717AB6-B312-186D-4D25-DC7A39D55D74}"/>
              </a:ext>
            </a:extLst>
          </p:cNvPr>
          <p:cNvSpPr/>
          <p:nvPr/>
        </p:nvSpPr>
        <p:spPr>
          <a:xfrm rot="5400000">
            <a:off x="8418075" y="2929163"/>
            <a:ext cx="242212" cy="242212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675E6A2-C7EC-76FC-8EA5-37B7BA3B8738}"/>
              </a:ext>
            </a:extLst>
          </p:cNvPr>
          <p:cNvSpPr/>
          <p:nvPr/>
        </p:nvSpPr>
        <p:spPr>
          <a:xfrm>
            <a:off x="8418075" y="2435087"/>
            <a:ext cx="242212" cy="1987826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kumimoji="1" lang="zh-CN" altLang="en-US" dirty="0"/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516B4282-2275-DFD5-1B5E-FD55AEBDCECC}"/>
              </a:ext>
            </a:extLst>
          </p:cNvPr>
          <p:cNvSpPr/>
          <p:nvPr/>
        </p:nvSpPr>
        <p:spPr>
          <a:xfrm>
            <a:off x="4601677" y="3157596"/>
            <a:ext cx="1331843" cy="219453"/>
          </a:xfrm>
          <a:prstGeom prst="rightArrow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kumimoji="1" lang="zh-CN" altLang="en-US" dirty="0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7C1D5DDF-8298-53F2-51B9-7AB5339AF7F3}"/>
              </a:ext>
            </a:extLst>
          </p:cNvPr>
          <p:cNvSpPr/>
          <p:nvPr/>
        </p:nvSpPr>
        <p:spPr>
          <a:xfrm rot="5400000">
            <a:off x="7874700" y="3157595"/>
            <a:ext cx="1331843" cy="219453"/>
          </a:xfrm>
          <a:prstGeom prst="rightArrow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kumimoji="1" lang="zh-CN" altLang="en-US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50DFA78-E947-2120-45F1-0DC4B2629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35120" y="1931218"/>
            <a:ext cx="408121" cy="19636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988BD147-DA14-4E5B-2A25-1F223D741312}"/>
              </a:ext>
            </a:extLst>
          </p:cNvPr>
          <p:cNvSpPr txBox="1"/>
          <p:nvPr/>
        </p:nvSpPr>
        <p:spPr>
          <a:xfrm>
            <a:off x="381368" y="5148470"/>
            <a:ext cx="41168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Result : </a:t>
            </a:r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Mut-Mul –O0 : 70.23ms (8 threads)</a:t>
            </a:r>
          </a:p>
          <a:p>
            <a:r>
              <a:rPr kumimoji="1" lang="en-US" altLang="zh-CN" sz="2000" dirty="0"/>
              <a:t>Reference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Mut-Mul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–O0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:</a:t>
            </a:r>
            <a:r>
              <a:rPr kumimoji="1" lang="zh-CN" altLang="en-US" sz="2000" dirty="0"/>
              <a:t>  </a:t>
            </a:r>
            <a:r>
              <a:rPr kumimoji="1" lang="en-US" altLang="zh-CN" sz="2000" dirty="0"/>
              <a:t>422ms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BACD21-42C1-5B88-E5E4-66A0E948EC7E}"/>
              </a:ext>
            </a:extLst>
          </p:cNvPr>
          <p:cNvSpPr txBox="1"/>
          <p:nvPr/>
        </p:nvSpPr>
        <p:spPr>
          <a:xfrm>
            <a:off x="7874469" y="1333807"/>
            <a:ext cx="362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column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thread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420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8" descr="图片包含 泰迪熊, 建筑, 熊, 装满&#10;&#10;描述已自动生成">
            <a:extLst>
              <a:ext uri="{FF2B5EF4-FFF2-40B4-BE49-F238E27FC236}">
                <a16:creationId xmlns:a16="http://schemas.microsoft.com/office/drawing/2014/main" id="{71FC82FA-0DC3-4228-A6AB-9FB9A0CA566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9" r="20389"/>
          <a:stretch/>
        </p:blipFill>
        <p:spPr/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B8457E3-9FED-46BF-ADA6-6F922D4F2578}"/>
              </a:ext>
            </a:extLst>
          </p:cNvPr>
          <p:cNvSpPr/>
          <p:nvPr/>
        </p:nvSpPr>
        <p:spPr>
          <a:xfrm>
            <a:off x="6618650" y="1218700"/>
            <a:ext cx="467165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accent2"/>
                </a:solidFill>
              </a:rPr>
              <a:t>原始版本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6BA19C-2A59-4169-A9AF-D30EF2FB4DAF}"/>
              </a:ext>
            </a:extLst>
          </p:cNvPr>
          <p:cNvGrpSpPr/>
          <p:nvPr/>
        </p:nvGrpSpPr>
        <p:grpSpPr>
          <a:xfrm>
            <a:off x="5688375" y="1218700"/>
            <a:ext cx="720000" cy="720000"/>
            <a:chOff x="5412150" y="1180600"/>
            <a:chExt cx="720000" cy="7200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D57DE09-A430-406B-A844-CB736CCD4BD9}"/>
                </a:ext>
              </a:extLst>
            </p:cNvPr>
            <p:cNvSpPr/>
            <p:nvPr/>
          </p:nvSpPr>
          <p:spPr>
            <a:xfrm>
              <a:off x="5412150" y="11806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1</a:t>
              </a:r>
              <a:endParaRPr lang="zh-CN" altLang="en-US" sz="3200" b="1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244B665-1FA9-44DF-B2BD-11729D313FF8}"/>
                </a:ext>
              </a:extLst>
            </p:cNvPr>
            <p:cNvSpPr/>
            <p:nvPr/>
          </p:nvSpPr>
          <p:spPr>
            <a:xfrm>
              <a:off x="5412150" y="1810600"/>
              <a:ext cx="720000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0F7BF95-A7BE-458C-BB5C-3769DDFF9E7F}"/>
              </a:ext>
            </a:extLst>
          </p:cNvPr>
          <p:cNvGrpSpPr/>
          <p:nvPr/>
        </p:nvGrpSpPr>
        <p:grpSpPr>
          <a:xfrm>
            <a:off x="5688375" y="2298700"/>
            <a:ext cx="720000" cy="720000"/>
            <a:chOff x="5412150" y="2260600"/>
            <a:chExt cx="720000" cy="7200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B57CAE6-7213-494A-BFF2-E863469AA206}"/>
                </a:ext>
              </a:extLst>
            </p:cNvPr>
            <p:cNvSpPr/>
            <p:nvPr/>
          </p:nvSpPr>
          <p:spPr>
            <a:xfrm>
              <a:off x="5412150" y="22606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2</a:t>
              </a:r>
              <a:endParaRPr lang="zh-CN" altLang="en-US" sz="3200" b="1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B2CCAFC-6AE3-4676-9EC2-C1E1035D18FC}"/>
                </a:ext>
              </a:extLst>
            </p:cNvPr>
            <p:cNvSpPr/>
            <p:nvPr/>
          </p:nvSpPr>
          <p:spPr>
            <a:xfrm>
              <a:off x="5412150" y="2890600"/>
              <a:ext cx="720000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52310B0-6824-49AF-BF4A-B2594D4AD361}"/>
              </a:ext>
            </a:extLst>
          </p:cNvPr>
          <p:cNvGrpSpPr/>
          <p:nvPr/>
        </p:nvGrpSpPr>
        <p:grpSpPr>
          <a:xfrm>
            <a:off x="5688375" y="3378700"/>
            <a:ext cx="720000" cy="720000"/>
            <a:chOff x="5412150" y="3340600"/>
            <a:chExt cx="720000" cy="7200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0DAEC36-4DE0-4B07-AB4B-BBD38DA98017}"/>
                </a:ext>
              </a:extLst>
            </p:cNvPr>
            <p:cNvSpPr/>
            <p:nvPr/>
          </p:nvSpPr>
          <p:spPr>
            <a:xfrm>
              <a:off x="5412150" y="33406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3</a:t>
              </a:r>
              <a:endParaRPr lang="zh-CN" altLang="en-US" sz="3200" b="1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A61687F-3A22-4C28-934B-66A59E06F982}"/>
                </a:ext>
              </a:extLst>
            </p:cNvPr>
            <p:cNvSpPr/>
            <p:nvPr/>
          </p:nvSpPr>
          <p:spPr>
            <a:xfrm>
              <a:off x="5412150" y="3970600"/>
              <a:ext cx="720000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3749FA2-9388-4453-BC33-43422119B2C5}"/>
              </a:ext>
            </a:extLst>
          </p:cNvPr>
          <p:cNvGrpSpPr/>
          <p:nvPr/>
        </p:nvGrpSpPr>
        <p:grpSpPr>
          <a:xfrm>
            <a:off x="5688375" y="4458700"/>
            <a:ext cx="720000" cy="720000"/>
            <a:chOff x="5412150" y="4420600"/>
            <a:chExt cx="720000" cy="72000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B674FBB-96AF-4F18-ADC9-13A198FD3217}"/>
                </a:ext>
              </a:extLst>
            </p:cNvPr>
            <p:cNvSpPr/>
            <p:nvPr/>
          </p:nvSpPr>
          <p:spPr>
            <a:xfrm>
              <a:off x="5412150" y="44206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4</a:t>
              </a:r>
              <a:endParaRPr lang="zh-CN" altLang="en-US" sz="3200" b="1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0CDB4CD-FED7-40DD-81FA-71A09C291886}"/>
                </a:ext>
              </a:extLst>
            </p:cNvPr>
            <p:cNvSpPr/>
            <p:nvPr/>
          </p:nvSpPr>
          <p:spPr>
            <a:xfrm>
              <a:off x="5412150" y="5050600"/>
              <a:ext cx="720000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1D726FC8-315A-4E01-BC76-6016CA1B59E6}"/>
              </a:ext>
            </a:extLst>
          </p:cNvPr>
          <p:cNvSpPr/>
          <p:nvPr/>
        </p:nvSpPr>
        <p:spPr>
          <a:xfrm>
            <a:off x="6618650" y="3378700"/>
            <a:ext cx="467165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</a:rPr>
              <a:t>内存占用优化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A9D299B-A5C0-495D-BD31-F1A8965CE4F2}"/>
              </a:ext>
            </a:extLst>
          </p:cNvPr>
          <p:cNvSpPr/>
          <p:nvPr/>
        </p:nvSpPr>
        <p:spPr>
          <a:xfrm>
            <a:off x="6618650" y="4458700"/>
            <a:ext cx="467165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accent2"/>
                </a:solidFill>
              </a:rPr>
              <a:t>其他算子优化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FC9B6454-04CB-4AD1-A51C-807E37232997}"/>
              </a:ext>
            </a:extLst>
          </p:cNvPr>
          <p:cNvSpPr/>
          <p:nvPr/>
        </p:nvSpPr>
        <p:spPr>
          <a:xfrm>
            <a:off x="0" y="0"/>
            <a:ext cx="2032000" cy="1143000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A69BE773-43D4-4183-A454-3565166A68EE}"/>
              </a:ext>
            </a:extLst>
          </p:cNvPr>
          <p:cNvSpPr/>
          <p:nvPr/>
        </p:nvSpPr>
        <p:spPr>
          <a:xfrm>
            <a:off x="6618650" y="2298700"/>
            <a:ext cx="467165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accent2"/>
                </a:solidFill>
              </a:rPr>
              <a:t>矩阵乘优化</a:t>
            </a:r>
          </a:p>
        </p:txBody>
      </p:sp>
    </p:spTree>
    <p:extLst>
      <p:ext uri="{BB962C8B-B14F-4D97-AF65-F5344CB8AC3E}">
        <p14:creationId xmlns:p14="http://schemas.microsoft.com/office/powerpoint/2010/main" val="384117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DE930-9D35-8950-FD4C-A3CDDDE5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Load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Layer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Pipeline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F84FA5-3CF3-1E4A-EBC8-B9C420DD253E}"/>
              </a:ext>
            </a:extLst>
          </p:cNvPr>
          <p:cNvSpPr txBox="1"/>
          <p:nvPr/>
        </p:nvSpPr>
        <p:spPr>
          <a:xfrm>
            <a:off x="1232450" y="3361783"/>
            <a:ext cx="614418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One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decoder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layer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size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147MB</a:t>
            </a:r>
          </a:p>
          <a:p>
            <a:r>
              <a:rPr kumimoji="1" lang="en-US" altLang="zh-CN" sz="2400" dirty="0"/>
              <a:t>SSD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Bandwidth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1~2GB/s</a:t>
            </a:r>
          </a:p>
          <a:p>
            <a:r>
              <a:rPr kumimoji="1" lang="en-US" altLang="zh-CN" sz="2400" dirty="0"/>
              <a:t>One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layer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load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latency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~100ms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One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layer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forward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latency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optimal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~9ms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CAN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Overlap</a:t>
            </a:r>
            <a:endParaRPr kumimoji="1"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6F691D-9A75-DA26-C8D6-2AAAE02F2AE6}"/>
              </a:ext>
            </a:extLst>
          </p:cNvPr>
          <p:cNvSpPr/>
          <p:nvPr/>
        </p:nvSpPr>
        <p:spPr>
          <a:xfrm>
            <a:off x="1232451" y="1311966"/>
            <a:ext cx="1838740" cy="33793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r>
              <a:rPr kumimoji="1" lang="en-US" altLang="zh-CN" dirty="0"/>
              <a:t>Layer</a:t>
            </a:r>
            <a:r>
              <a:rPr kumimoji="1" lang="zh-CN" altLang="en-US" dirty="0"/>
              <a:t> </a:t>
            </a:r>
            <a:r>
              <a:rPr kumimoji="1" lang="en-US" altLang="zh-CN" dirty="0"/>
              <a:t>k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Forward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1EF33C-F60F-5539-B845-95F3EE304237}"/>
              </a:ext>
            </a:extLst>
          </p:cNvPr>
          <p:cNvSpPr/>
          <p:nvPr/>
        </p:nvSpPr>
        <p:spPr>
          <a:xfrm>
            <a:off x="1232450" y="1802343"/>
            <a:ext cx="1838739" cy="33793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r>
              <a:rPr kumimoji="1" lang="en-US" altLang="zh-CN" dirty="0"/>
              <a:t>Layer</a:t>
            </a:r>
            <a:r>
              <a:rPr kumimoji="1" lang="zh-CN" altLang="en-US" dirty="0"/>
              <a:t> </a:t>
            </a:r>
            <a:r>
              <a:rPr kumimoji="1" lang="en-US" altLang="zh-CN" dirty="0"/>
              <a:t>k+1</a:t>
            </a:r>
            <a:r>
              <a:rPr kumimoji="1" lang="zh-CN" altLang="en-US" dirty="0"/>
              <a:t> </a:t>
            </a:r>
            <a:r>
              <a:rPr kumimoji="1" lang="en-US" altLang="zh-CN" dirty="0"/>
              <a:t>Load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3F6196-6A83-824E-54E2-A3C568296B5D}"/>
              </a:ext>
            </a:extLst>
          </p:cNvPr>
          <p:cNvSpPr/>
          <p:nvPr/>
        </p:nvSpPr>
        <p:spPr>
          <a:xfrm>
            <a:off x="3253408" y="1802344"/>
            <a:ext cx="2073966" cy="33793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r>
              <a:rPr kumimoji="1" lang="en-US" altLang="zh-CN" dirty="0"/>
              <a:t>Layer</a:t>
            </a:r>
            <a:r>
              <a:rPr kumimoji="1" lang="zh-CN" altLang="en-US" dirty="0"/>
              <a:t> </a:t>
            </a:r>
            <a:r>
              <a:rPr kumimoji="1" lang="en-US" altLang="zh-CN" dirty="0"/>
              <a:t>k+1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Forward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2968F47-3B8A-7B2D-CD5A-0E936E2ACD17}"/>
              </a:ext>
            </a:extLst>
          </p:cNvPr>
          <p:cNvSpPr/>
          <p:nvPr/>
        </p:nvSpPr>
        <p:spPr>
          <a:xfrm>
            <a:off x="3253407" y="2292721"/>
            <a:ext cx="2073966" cy="33793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r>
              <a:rPr kumimoji="1" lang="en-US" altLang="zh-CN" dirty="0"/>
              <a:t>Layer</a:t>
            </a:r>
            <a:r>
              <a:rPr kumimoji="1" lang="zh-CN" altLang="en-US" dirty="0"/>
              <a:t> </a:t>
            </a:r>
            <a:r>
              <a:rPr kumimoji="1" lang="en-US" altLang="zh-CN" dirty="0"/>
              <a:t>k+2</a:t>
            </a:r>
            <a:r>
              <a:rPr kumimoji="1" lang="zh-CN" altLang="en-US" dirty="0"/>
              <a:t> </a:t>
            </a:r>
            <a:r>
              <a:rPr kumimoji="1" lang="en-US" altLang="zh-CN" dirty="0"/>
              <a:t>Load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853E3A-C190-4965-9325-AD448BF7E304}"/>
              </a:ext>
            </a:extLst>
          </p:cNvPr>
          <p:cNvSpPr/>
          <p:nvPr/>
        </p:nvSpPr>
        <p:spPr>
          <a:xfrm>
            <a:off x="5522843" y="2302519"/>
            <a:ext cx="2073966" cy="33793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r>
              <a:rPr kumimoji="1" lang="en-US" altLang="zh-CN" dirty="0"/>
              <a:t>Layer</a:t>
            </a:r>
            <a:r>
              <a:rPr kumimoji="1" lang="zh-CN" altLang="en-US" dirty="0"/>
              <a:t> </a:t>
            </a:r>
            <a:r>
              <a:rPr kumimoji="1" lang="en-US" altLang="zh-CN" dirty="0"/>
              <a:t>k+2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Forward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03CF679-54F6-44C6-D13B-99E217CDA8DC}"/>
              </a:ext>
            </a:extLst>
          </p:cNvPr>
          <p:cNvSpPr/>
          <p:nvPr/>
        </p:nvSpPr>
        <p:spPr>
          <a:xfrm>
            <a:off x="5522842" y="2792896"/>
            <a:ext cx="2073966" cy="33793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r>
              <a:rPr kumimoji="1" lang="en-US" altLang="zh-CN" dirty="0"/>
              <a:t>Layer</a:t>
            </a:r>
            <a:r>
              <a:rPr kumimoji="1" lang="zh-CN" altLang="en-US" dirty="0"/>
              <a:t> </a:t>
            </a:r>
            <a:r>
              <a:rPr kumimoji="1" lang="en-US" altLang="zh-CN" dirty="0"/>
              <a:t>k+3</a:t>
            </a:r>
            <a:r>
              <a:rPr kumimoji="1" lang="zh-CN" altLang="en-US" dirty="0"/>
              <a:t> </a:t>
            </a:r>
            <a:r>
              <a:rPr kumimoji="1" lang="en-US" altLang="zh-CN" dirty="0"/>
              <a:t>Load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350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78c8f87c-62e1-4241-a275-173841f12d5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  <a:effectLst/>
      </a:spPr>
      <a:bodyPr rtlCol="0" anchor="ctr"/>
      <a:lstStyle>
        <a:defPPr algn="just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ppt模板红色" id="{0A5F9BA0-DFA1-F94C-AE1E-AAA45B3A6D03}" vid="{0B5D09C5-AC4A-0A41-A4AA-023852DD8B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自定义设计方案</Template>
  <TotalTime>456</TotalTime>
  <Words>842</Words>
  <Application>Microsoft Macintosh PowerPoint</Application>
  <PresentationFormat>宽屏</PresentationFormat>
  <Paragraphs>160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HarmonyOS Sans SC Black</vt:lpstr>
      <vt:lpstr>ui-sans-serif</vt:lpstr>
      <vt:lpstr>Arial</vt:lpstr>
      <vt:lpstr>Menlo</vt:lpstr>
      <vt:lpstr>Segoe UI</vt:lpstr>
      <vt:lpstr>自定义设计方案</vt:lpstr>
      <vt:lpstr>LLaMA2-7B-Chat Model On Laptop</vt:lpstr>
      <vt:lpstr>PowerPoint 演示文稿</vt:lpstr>
      <vt:lpstr>概览</vt:lpstr>
      <vt:lpstr>PowerPoint 演示文稿</vt:lpstr>
      <vt:lpstr>Loop Unrolling</vt:lpstr>
      <vt:lpstr>SIMD With AVX2</vt:lpstr>
      <vt:lpstr>Multi Threading</vt:lpstr>
      <vt:lpstr>PowerPoint 演示文稿</vt:lpstr>
      <vt:lpstr>Load Layer Data With Pipeline</vt:lpstr>
      <vt:lpstr>Embedding Data Offload</vt:lpstr>
      <vt:lpstr>PowerPoint 演示文稿</vt:lpstr>
      <vt:lpstr>More Loop Unrolling &amp; SIMD</vt:lpstr>
      <vt:lpstr>Thank you </vt:lpstr>
    </vt:vector>
  </TitlesOfParts>
  <Manager>iSlide</Manager>
  <Company/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上海交通大学演示文稿模板</dc:title>
  <dc:creator>67</dc:creator>
  <cp:lastModifiedBy>67</cp:lastModifiedBy>
  <cp:revision>12</cp:revision>
  <cp:lastPrinted>2017-10-17T16:00:00Z</cp:lastPrinted>
  <dcterms:created xsi:type="dcterms:W3CDTF">2024-06-06T11:22:58Z</dcterms:created>
  <dcterms:modified xsi:type="dcterms:W3CDTF">2024-06-07T00:56:37Z</dcterms:modified>
  <cp:category>work report</cp:category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a173570b-f82c-4049-95f2-66cf58a73903</vt:lpwstr>
  </property>
</Properties>
</file>