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6" r:id="rId2"/>
    <p:sldId id="304" r:id="rId3"/>
    <p:sldId id="305" r:id="rId4"/>
    <p:sldId id="306" r:id="rId5"/>
    <p:sldId id="353" r:id="rId6"/>
    <p:sldId id="289" r:id="rId7"/>
    <p:sldId id="259" r:id="rId8"/>
    <p:sldId id="260" r:id="rId9"/>
    <p:sldId id="351" r:id="rId10"/>
    <p:sldId id="352" r:id="rId11"/>
    <p:sldId id="354" r:id="rId12"/>
    <p:sldId id="319" r:id="rId13"/>
    <p:sldId id="33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25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39" autoAdjust="0"/>
    <p:restoredTop sz="94660"/>
  </p:normalViewPr>
  <p:slideViewPr>
    <p:cSldViewPr snapToGrid="0">
      <p:cViewPr varScale="1">
        <p:scale>
          <a:sx n="89" d="100"/>
          <a:sy n="89" d="100"/>
        </p:scale>
        <p:origin x="63" y="408"/>
      </p:cViewPr>
      <p:guideLst/>
    </p:cSldViewPr>
  </p:slideViewPr>
  <p:notesTextViewPr>
    <p:cViewPr>
      <p:scale>
        <a:sx n="1" d="1"/>
        <a:sy n="1" d="1"/>
      </p:scale>
      <p:origin x="0" y="0"/>
    </p:cViewPr>
  </p:notesTextViewPr>
  <p:notesViewPr>
    <p:cSldViewPr snapToGrid="0">
      <p:cViewPr varScale="1">
        <p:scale>
          <a:sx n="84" d="100"/>
          <a:sy n="84" d="100"/>
        </p:scale>
        <p:origin x="273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C7AED-8A90-44A4-B162-29493940153F}" type="datetimeFigureOut">
              <a:rPr lang="zh-CN" altLang="en-US" smtClean="0"/>
              <a:t>2023/11/21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32500-9312-4C06-BC8C-770BB975BD84}" type="slidenum">
              <a:rPr lang="zh-CN" altLang="en-US" smtClean="0"/>
              <a:t>‹#›</a:t>
            </a:fld>
            <a:endParaRPr lang="zh-CN" altLang="en-US"/>
          </a:p>
        </p:txBody>
      </p:sp>
    </p:spTree>
    <p:extLst>
      <p:ext uri="{BB962C8B-B14F-4D97-AF65-F5344CB8AC3E}">
        <p14:creationId xmlns:p14="http://schemas.microsoft.com/office/powerpoint/2010/main" val="388328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30C675-8BB3-4F6C-9AD3-9727F9704480}" type="slidenum">
              <a:rPr lang="zh-CN" altLang="en-US" smtClean="0"/>
              <a:t>1</a:t>
            </a:fld>
            <a:endParaRPr lang="zh-CN" altLang="en-US"/>
          </a:p>
        </p:txBody>
      </p:sp>
    </p:spTree>
    <p:extLst>
      <p:ext uri="{BB962C8B-B14F-4D97-AF65-F5344CB8AC3E}">
        <p14:creationId xmlns:p14="http://schemas.microsoft.com/office/powerpoint/2010/main" val="59682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随着人类经济活动与人口规模的不断扩大，气候变化成为国际社会普遍关注的重大议题。</a:t>
            </a:r>
          </a:p>
          <a:p>
            <a:r>
              <a:rPr lang="zh-CN" altLang="en-US" dirty="0"/>
              <a:t>我国政府积极参与，</a:t>
            </a:r>
            <a:r>
              <a:rPr lang="en-US" altLang="zh-CN" dirty="0"/>
              <a:t>2016</a:t>
            </a:r>
            <a:r>
              <a:rPr lang="zh-CN" altLang="en-US" dirty="0"/>
              <a:t>年加入</a:t>
            </a:r>
            <a:r>
              <a:rPr lang="en-US" altLang="zh-CN" dirty="0"/>
              <a:t>《</a:t>
            </a:r>
            <a:r>
              <a:rPr lang="zh-CN" altLang="en-US" dirty="0"/>
              <a:t>巴黎协定</a:t>
            </a:r>
            <a:r>
              <a:rPr lang="en-US" altLang="zh-CN" dirty="0"/>
              <a:t>》</a:t>
            </a:r>
            <a:r>
              <a:rPr lang="zh-CN" altLang="en-US" dirty="0"/>
              <a:t>，并承诺于</a:t>
            </a:r>
            <a:r>
              <a:rPr lang="en-US" altLang="zh-CN" dirty="0"/>
              <a:t>2030</a:t>
            </a:r>
            <a:r>
              <a:rPr lang="zh-CN" altLang="en-US" dirty="0"/>
              <a:t>年实现碳达峰。</a:t>
            </a:r>
          </a:p>
          <a:p>
            <a:endParaRPr lang="zh-CN" altLang="en-US" dirty="0"/>
          </a:p>
        </p:txBody>
      </p:sp>
      <p:sp>
        <p:nvSpPr>
          <p:cNvPr id="4" name="灯片编号占位符 3"/>
          <p:cNvSpPr>
            <a:spLocks noGrp="1"/>
          </p:cNvSpPr>
          <p:nvPr>
            <p:ph type="sldNum" sz="quarter" idx="5"/>
          </p:nvPr>
        </p:nvSpPr>
        <p:spPr/>
        <p:txBody>
          <a:bodyPr/>
          <a:lstStyle/>
          <a:p>
            <a:fld id="{5C30C675-8BB3-4F6C-9AD3-9727F9704480}" type="slidenum">
              <a:rPr lang="zh-CN" altLang="en-US" smtClean="0"/>
              <a:t>2</a:t>
            </a:fld>
            <a:endParaRPr lang="zh-CN" altLang="en-US"/>
          </a:p>
        </p:txBody>
      </p:sp>
    </p:spTree>
    <p:extLst>
      <p:ext uri="{BB962C8B-B14F-4D97-AF65-F5344CB8AC3E}">
        <p14:creationId xmlns:p14="http://schemas.microsoft.com/office/powerpoint/2010/main" val="24731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碳交易是一种实现碳达峰的重要手段。我国在碳市场建立方面起步较晚，但近年发展迅速。</a:t>
            </a:r>
            <a:r>
              <a:rPr lang="en-US" altLang="zh-CN" dirty="0"/>
              <a:t>20</a:t>
            </a:r>
            <a:r>
              <a:rPr lang="zh-CN" altLang="en-US" dirty="0"/>
              <a:t>年</a:t>
            </a:r>
            <a:r>
              <a:rPr lang="en-US" altLang="zh-CN" dirty="0"/>
              <a:t>《</a:t>
            </a:r>
            <a:r>
              <a:rPr lang="zh-CN" altLang="en-US" dirty="0"/>
              <a:t>管理办法</a:t>
            </a:r>
            <a:r>
              <a:rPr lang="en-US" altLang="zh-CN" dirty="0"/>
              <a:t>》</a:t>
            </a:r>
            <a:r>
              <a:rPr lang="zh-CN" altLang="en-US" dirty="0"/>
              <a:t>颁布，标志着我国碳市场制度的初步完备。</a:t>
            </a:r>
          </a:p>
        </p:txBody>
      </p:sp>
      <p:sp>
        <p:nvSpPr>
          <p:cNvPr id="4" name="灯片编号占位符 3"/>
          <p:cNvSpPr>
            <a:spLocks noGrp="1"/>
          </p:cNvSpPr>
          <p:nvPr>
            <p:ph type="sldNum" sz="quarter" idx="5"/>
          </p:nvPr>
        </p:nvSpPr>
        <p:spPr/>
        <p:txBody>
          <a:bodyPr/>
          <a:lstStyle/>
          <a:p>
            <a:fld id="{438C13B0-37FA-4064-92A8-963B6D73623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06400" algn="just">
              <a:lnSpc>
                <a:spcPct val="150000"/>
              </a:lnSpc>
            </a:pPr>
            <a:r>
              <a:rPr lang="zh-CN"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既往研究主要基于</a:t>
            </a:r>
            <a:r>
              <a:rPr lang="en-US"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Eugene </a:t>
            </a:r>
            <a:r>
              <a:rPr lang="en-US" altLang="zh-CN" sz="1800" kern="100" dirty="0" err="1">
                <a:effectLst/>
                <a:latin typeface="Times New Roman" panose="02020603050405020304" pitchFamily="18" charset="0"/>
                <a:ea typeface="仿宋_GB2312" panose="02010609030101010101" pitchFamily="49" charset="-122"/>
                <a:cs typeface="Times New Roman" panose="02020603050405020304" pitchFamily="18" charset="0"/>
              </a:rPr>
              <a:t>Fama</a:t>
            </a:r>
            <a:r>
              <a:rPr lang="zh-CN"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提出的有效市场假说，这一假说下：</a:t>
            </a:r>
          </a:p>
          <a:p>
            <a:pPr indent="406400" algn="just">
              <a:lnSpc>
                <a:spcPct val="150000"/>
              </a:lnSpc>
            </a:pPr>
            <a:r>
              <a:rPr lang="en-US"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1.</a:t>
            </a:r>
            <a:r>
              <a:rPr lang="zh-CN"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价格是随机波动的，也因此是无记忆性的；</a:t>
            </a:r>
          </a:p>
          <a:p>
            <a:pPr indent="406400" algn="just">
              <a:lnSpc>
                <a:spcPct val="150000"/>
              </a:lnSpc>
            </a:pPr>
            <a:r>
              <a:rPr lang="en-US"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2.</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资产收益率</a:t>
            </a:r>
            <a:r>
              <a:rPr lang="zh-CN"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服从正态分布；</a:t>
            </a:r>
          </a:p>
          <a:p>
            <a:pPr indent="406400" algn="just">
              <a:lnSpc>
                <a:spcPct val="150000"/>
              </a:lnSpc>
            </a:pPr>
            <a:r>
              <a:rPr lang="zh-CN" altLang="zh-CN" sz="1800" kern="100" dirty="0">
                <a:effectLst/>
                <a:latin typeface="Times New Roman" panose="02020603050405020304" pitchFamily="18" charset="0"/>
                <a:ea typeface="仿宋_GB2312" panose="02010609030101010101" pitchFamily="49" charset="-122"/>
                <a:cs typeface="Times New Roman" panose="02020603050405020304" pitchFamily="18" charset="0"/>
              </a:rPr>
              <a:t>这极大便利了数学理论的应用。然而随着经济发展，“规模效应”、“动量效应”、“一月效应”等现象以及金融收益曲线的“尖峰厚尾”特征证明这种线性研究范式已不适用于现在的市场。</a:t>
            </a:r>
          </a:p>
          <a:p>
            <a:endParaRPr lang="en-US" altLang="zh-CN" b="1" i="0" dirty="0">
              <a:solidFill>
                <a:srgbClr val="111111"/>
              </a:solidFill>
              <a:effectLst/>
              <a:latin typeface="微软雅黑" panose="020B0503020204020204" pitchFamily="34" charset="-122"/>
              <a:ea typeface="微软雅黑" panose="020B0503020204020204" pitchFamily="34" charset="-122"/>
            </a:endParaRPr>
          </a:p>
          <a:p>
            <a:endParaRPr lang="en-US" altLang="zh-CN" b="1" i="0" dirty="0">
              <a:solidFill>
                <a:srgbClr val="111111"/>
              </a:solidFill>
              <a:effectLst/>
              <a:latin typeface="微软雅黑" panose="020B0503020204020204" pitchFamily="34" charset="-122"/>
              <a:ea typeface="微软雅黑" panose="020B0503020204020204" pitchFamily="34" charset="-122"/>
            </a:endParaRPr>
          </a:p>
          <a:p>
            <a:r>
              <a:rPr lang="en-US" altLang="zh-CN" b="1" i="0" dirty="0" err="1">
                <a:solidFill>
                  <a:srgbClr val="111111"/>
                </a:solidFill>
                <a:effectLst/>
                <a:latin typeface="微软雅黑" panose="020B0503020204020204" pitchFamily="34" charset="-122"/>
                <a:ea typeface="微软雅黑" panose="020B0503020204020204" pitchFamily="34" charset="-122"/>
              </a:rPr>
              <a:t>Banz</a:t>
            </a:r>
            <a:r>
              <a:rPr lang="zh-CN" altLang="en-US" b="0" i="0" dirty="0">
                <a:solidFill>
                  <a:srgbClr val="111111"/>
                </a:solidFill>
                <a:effectLst/>
                <a:latin typeface="微软雅黑" panose="020B0503020204020204" pitchFamily="34" charset="-122"/>
                <a:ea typeface="微软雅黑" panose="020B0503020204020204" pitchFamily="34" charset="-122"/>
              </a:rPr>
              <a:t>（</a:t>
            </a:r>
            <a:r>
              <a:rPr lang="en-US" altLang="zh-CN" b="0" i="0" dirty="0">
                <a:solidFill>
                  <a:srgbClr val="111111"/>
                </a:solidFill>
                <a:effectLst/>
                <a:latin typeface="微软雅黑" panose="020B0503020204020204" pitchFamily="34" charset="-122"/>
                <a:ea typeface="微软雅黑" panose="020B0503020204020204" pitchFamily="34" charset="-122"/>
              </a:rPr>
              <a:t>1981</a:t>
            </a:r>
            <a:r>
              <a:rPr lang="zh-CN" altLang="en-US" b="0" i="0" dirty="0">
                <a:solidFill>
                  <a:srgbClr val="111111"/>
                </a:solidFill>
                <a:effectLst/>
                <a:latin typeface="微软雅黑" panose="020B0503020204020204" pitchFamily="34" charset="-122"/>
                <a:ea typeface="微软雅黑" panose="020B0503020204020204" pitchFamily="34" charset="-122"/>
              </a:rPr>
              <a:t>）首先在美国股市中发现了</a:t>
            </a:r>
            <a:r>
              <a:rPr lang="zh-CN" altLang="en-US" b="1" i="0" dirty="0">
                <a:solidFill>
                  <a:srgbClr val="111111"/>
                </a:solidFill>
                <a:effectLst/>
                <a:latin typeface="微软雅黑" panose="020B0503020204020204" pitchFamily="34" charset="-122"/>
                <a:ea typeface="微软雅黑" panose="020B0503020204020204" pitchFamily="34" charset="-122"/>
              </a:rPr>
              <a:t>“规模效应”，</a:t>
            </a:r>
            <a:r>
              <a:rPr lang="zh-CN" altLang="en-US" b="0" i="0" dirty="0">
                <a:solidFill>
                  <a:srgbClr val="111111"/>
                </a:solidFill>
                <a:effectLst/>
                <a:latin typeface="微软雅黑" panose="020B0503020204020204" pitchFamily="34" charset="-122"/>
                <a:ea typeface="微软雅黑" panose="020B0503020204020204" pitchFamily="34" charset="-122"/>
              </a:rPr>
              <a:t>即市值较小的股票比市值中等或较大的股票表现出更高的风险调整后收益。</a:t>
            </a:r>
            <a:endParaRPr lang="en-US" altLang="zh-CN" b="0" i="0" dirty="0">
              <a:solidFill>
                <a:srgbClr val="111111"/>
              </a:solidFill>
              <a:effectLst/>
              <a:latin typeface="微软雅黑" panose="020B0503020204020204" pitchFamily="34" charset="-122"/>
              <a:ea typeface="微软雅黑" panose="020B0503020204020204" pitchFamily="34" charset="-122"/>
            </a:endParaRPr>
          </a:p>
          <a:p>
            <a:r>
              <a:rPr lang="zh-CN" altLang="en-US" b="1" i="0" dirty="0">
                <a:solidFill>
                  <a:srgbClr val="111111"/>
                </a:solidFill>
                <a:effectLst/>
                <a:latin typeface="微软雅黑" panose="020B0503020204020204" pitchFamily="34" charset="-122"/>
                <a:ea typeface="微软雅黑" panose="020B0503020204020204" pitchFamily="34" charset="-122"/>
              </a:rPr>
              <a:t>一月效应</a:t>
            </a:r>
            <a:r>
              <a:rPr lang="zh-CN" altLang="en-US" b="0" i="0" dirty="0">
                <a:solidFill>
                  <a:srgbClr val="111111"/>
                </a:solidFill>
                <a:effectLst/>
                <a:latin typeface="微软雅黑" panose="020B0503020204020204" pitchFamily="34" charset="-122"/>
                <a:ea typeface="微软雅黑" panose="020B0503020204020204" pitchFamily="34" charset="-122"/>
              </a:rPr>
              <a:t>是从 统计学 角度分析 股市 走势的一种惯常现象，指一月份的回报率往往是“正数”，而且会比其他月份为高；相反在十二月的股市回报率很多时会呈现负值。</a:t>
            </a:r>
            <a:endParaRPr lang="zh-CN" altLang="en-US" dirty="0"/>
          </a:p>
        </p:txBody>
      </p:sp>
      <p:sp>
        <p:nvSpPr>
          <p:cNvPr id="4" name="灯片编号占位符 3"/>
          <p:cNvSpPr>
            <a:spLocks noGrp="1"/>
          </p:cNvSpPr>
          <p:nvPr>
            <p:ph type="sldNum" sz="quarter" idx="5"/>
          </p:nvPr>
        </p:nvSpPr>
        <p:spPr/>
        <p:txBody>
          <a:bodyPr/>
          <a:lstStyle/>
          <a:p>
            <a:fld id="{438C13B0-37FA-4064-92A8-963B6D73623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Hurst</a:t>
            </a:r>
            <a:r>
              <a:rPr lang="zh-CN" altLang="en-US" dirty="0"/>
              <a:t>提出的</a:t>
            </a:r>
            <a:r>
              <a:rPr lang="en-US" altLang="zh-CN" dirty="0"/>
              <a:t>R/S</a:t>
            </a:r>
            <a:r>
              <a:rPr lang="zh-CN" altLang="en-US" dirty="0"/>
              <a:t>分析法，基于</a:t>
            </a:r>
            <a:r>
              <a:rPr lang="en-US" altLang="zh-CN" dirty="0"/>
              <a:t>Hurst</a:t>
            </a:r>
            <a:r>
              <a:rPr lang="zh-CN" altLang="en-US" dirty="0"/>
              <a:t>指数来度量价格波动的长记忆性。这一方法是通过对随机游走过程做形式推广得到的。</a:t>
            </a:r>
          </a:p>
        </p:txBody>
      </p:sp>
      <p:sp>
        <p:nvSpPr>
          <p:cNvPr id="4" name="灯片编号占位符 3"/>
          <p:cNvSpPr>
            <a:spLocks noGrp="1"/>
          </p:cNvSpPr>
          <p:nvPr>
            <p:ph type="sldNum" sz="quarter" idx="5"/>
          </p:nvPr>
        </p:nvSpPr>
        <p:spPr/>
        <p:txBody>
          <a:bodyPr/>
          <a:lstStyle/>
          <a:p>
            <a:fld id="{438C13B0-37FA-4064-92A8-963B6D73623C}" type="slidenum">
              <a:rPr lang="zh-CN" altLang="en-US" smtClean="0"/>
              <a:t>6</a:t>
            </a:fld>
            <a:endParaRPr lang="zh-CN" altLang="en-US"/>
          </a:p>
        </p:txBody>
      </p:sp>
    </p:spTree>
    <p:extLst>
      <p:ext uri="{BB962C8B-B14F-4D97-AF65-F5344CB8AC3E}">
        <p14:creationId xmlns:p14="http://schemas.microsoft.com/office/powerpoint/2010/main" val="271339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C32500-9312-4C06-BC8C-770BB975BD84}"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封控的放开给碳市场带来了新的变化，而目前研究主要集中在疫情爆发对碳交易的影响，新形势下碳交易如何发展这一课题亟待解决。</a:t>
            </a:r>
          </a:p>
          <a:p>
            <a:r>
              <a:rPr lang="zh-CN" altLang="en-US" dirty="0"/>
              <a:t>本项目采用更为新颖的的分形市场假说探究碳市场发展，将回答这一问题</a:t>
            </a:r>
            <a:r>
              <a:rPr lang="en-US" altLang="zh-CN" dirty="0"/>
              <a:t>,</a:t>
            </a:r>
            <a:r>
              <a:rPr lang="zh-CN" altLang="en-US" dirty="0"/>
              <a:t>提供可行性建议。</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0C675-8BB3-4F6C-9AD3-9727F970448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4046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30C675-8BB3-4F6C-9AD3-9727F9704480}" type="slidenum">
              <a:rPr lang="zh-CN" altLang="en-US" smtClean="0"/>
              <a:t>13</a:t>
            </a:fld>
            <a:endParaRPr lang="zh-CN" altLang="en-US"/>
          </a:p>
        </p:txBody>
      </p:sp>
    </p:spTree>
    <p:extLst>
      <p:ext uri="{BB962C8B-B14F-4D97-AF65-F5344CB8AC3E}">
        <p14:creationId xmlns:p14="http://schemas.microsoft.com/office/powerpoint/2010/main" val="138401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FC81ECE6-6851-EC8B-689C-02EF91393689}"/>
              </a:ext>
            </a:extLst>
          </p:cNvPr>
          <p:cNvSpPr/>
          <p:nvPr userDrawn="1"/>
        </p:nvSpPr>
        <p:spPr>
          <a:xfrm>
            <a:off x="5249612" y="837772"/>
            <a:ext cx="2631068" cy="2489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6E8D3E4-1814-B238-85B8-E68FDD8A622A}"/>
              </a:ext>
            </a:extLst>
          </p:cNvPr>
          <p:cNvSpPr txBox="1"/>
          <p:nvPr userDrawn="1"/>
        </p:nvSpPr>
        <p:spPr>
          <a:xfrm>
            <a:off x="507752" y="2020601"/>
            <a:ext cx="6508998" cy="2084738"/>
          </a:xfrm>
          <a:prstGeom prst="rect">
            <a:avLst/>
          </a:prstGeom>
          <a:noFill/>
        </p:spPr>
        <p:txBody>
          <a:bodyPr wrap="square" rtlCol="0">
            <a:spAutoFit/>
          </a:bodyPr>
          <a:lstStyle/>
          <a:p>
            <a:pPr algn="l">
              <a:lnSpc>
                <a:spcPts val="5300"/>
              </a:lnSpc>
            </a:pPr>
            <a:r>
              <a:rPr lang="zh-CN" altLang="en-US" sz="3600" b="1" dirty="0">
                <a:solidFill>
                  <a:srgbClr val="9A2572"/>
                </a:solidFill>
                <a:latin typeface="+mn-lt"/>
                <a:ea typeface="黑体" panose="02010609060101010101" pitchFamily="49" charset="-122"/>
              </a:rPr>
              <a:t>后疫情时代中国碳交易市场</a:t>
            </a:r>
            <a:endParaRPr lang="en-US" altLang="zh-CN" sz="3600" b="1" dirty="0">
              <a:solidFill>
                <a:srgbClr val="9A2572"/>
              </a:solidFill>
              <a:latin typeface="+mn-lt"/>
              <a:ea typeface="黑体" panose="02010609060101010101" pitchFamily="49" charset="-122"/>
            </a:endParaRPr>
          </a:p>
          <a:p>
            <a:pPr algn="l">
              <a:lnSpc>
                <a:spcPts val="5300"/>
              </a:lnSpc>
            </a:pPr>
            <a:r>
              <a:rPr lang="zh-CN" altLang="en-US" sz="3600" b="1" dirty="0">
                <a:solidFill>
                  <a:srgbClr val="9A2572"/>
                </a:solidFill>
                <a:latin typeface="+mn-lt"/>
                <a:ea typeface="黑体" panose="02010609060101010101" pitchFamily="49" charset="-122"/>
              </a:rPr>
              <a:t>分形与混沌行为特征分析研究</a:t>
            </a:r>
            <a:endParaRPr lang="en-US" altLang="zh-CN" sz="3600" b="1" dirty="0">
              <a:solidFill>
                <a:srgbClr val="9A2572"/>
              </a:solidFill>
              <a:latin typeface="+mn-lt"/>
              <a:ea typeface="黑体" panose="02010609060101010101" pitchFamily="49" charset="-122"/>
            </a:endParaRPr>
          </a:p>
          <a:p>
            <a:pPr algn="l">
              <a:lnSpc>
                <a:spcPts val="5300"/>
              </a:lnSpc>
            </a:pPr>
            <a:r>
              <a:rPr lang="zh-CN" altLang="en-US" sz="3600" b="1" dirty="0">
                <a:solidFill>
                  <a:srgbClr val="9A2572"/>
                </a:solidFill>
                <a:latin typeface="+mn-lt"/>
                <a:ea typeface="黑体" panose="02010609060101010101" pitchFamily="49" charset="-122"/>
              </a:rPr>
              <a:t>中期检查答辩</a:t>
            </a:r>
          </a:p>
        </p:txBody>
      </p:sp>
      <p:sp>
        <p:nvSpPr>
          <p:cNvPr id="5" name="文本框 4">
            <a:extLst>
              <a:ext uri="{FF2B5EF4-FFF2-40B4-BE49-F238E27FC236}">
                <a16:creationId xmlns:a16="http://schemas.microsoft.com/office/drawing/2014/main" id="{8BA777CC-0EB2-D035-DCF7-55290F5E6F13}"/>
              </a:ext>
            </a:extLst>
          </p:cNvPr>
          <p:cNvSpPr txBox="1"/>
          <p:nvPr userDrawn="1"/>
        </p:nvSpPr>
        <p:spPr>
          <a:xfrm>
            <a:off x="507752" y="4025430"/>
            <a:ext cx="4043806" cy="870751"/>
          </a:xfrm>
          <a:prstGeom prst="rect">
            <a:avLst/>
          </a:prstGeom>
          <a:noFill/>
        </p:spPr>
        <p:txBody>
          <a:bodyPr wrap="square" rtlCol="0">
            <a:spAutoFit/>
          </a:bodyPr>
          <a:lstStyle/>
          <a:p>
            <a:pPr>
              <a:lnSpc>
                <a:spcPct val="150000"/>
              </a:lnSpc>
            </a:pPr>
            <a:r>
              <a:rPr lang="zh-CN" altLang="en-US" sz="1800" b="0" kern="1200" baseline="0" dirty="0">
                <a:solidFill>
                  <a:schemeClr val="tx1"/>
                </a:solidFill>
                <a:latin typeface="Times New Roman" panose="02020603050405020304" pitchFamily="18" charset="0"/>
                <a:ea typeface="黑体" panose="02010609060101010101" pitchFamily="49" charset="-122"/>
                <a:cs typeface="+mn-cs"/>
              </a:rPr>
              <a:t>项目申请人：何许凡 李翱宇 吴锦鸿</a:t>
            </a:r>
            <a:endParaRPr lang="en-US" altLang="zh-CN" sz="1800" b="0" kern="1200" baseline="0" dirty="0">
              <a:solidFill>
                <a:schemeClr val="tx1"/>
              </a:solidFill>
              <a:latin typeface="Times New Roman" panose="02020603050405020304" pitchFamily="18" charset="0"/>
              <a:ea typeface="黑体" panose="02010609060101010101" pitchFamily="49" charset="-122"/>
              <a:cs typeface="+mn-cs"/>
            </a:endParaRPr>
          </a:p>
          <a:p>
            <a:pPr>
              <a:lnSpc>
                <a:spcPct val="150000"/>
              </a:lnSpc>
            </a:pPr>
            <a:r>
              <a:rPr lang="zh-CN" altLang="en-US" sz="1800" b="0" kern="1200" baseline="0" dirty="0">
                <a:solidFill>
                  <a:schemeClr val="tx1"/>
                </a:solidFill>
                <a:latin typeface="Times New Roman" panose="02020603050405020304" pitchFamily="18" charset="0"/>
                <a:ea typeface="黑体" panose="02010609060101010101" pitchFamily="49" charset="-122"/>
                <a:cs typeface="+mn-cs"/>
              </a:rPr>
              <a:t>指导老师：孙和军</a:t>
            </a:r>
            <a:endParaRPr lang="en-US" altLang="zh-CN" sz="1800" b="0" kern="1200" baseline="0" dirty="0">
              <a:solidFill>
                <a:schemeClr val="tx1"/>
              </a:solidFill>
              <a:latin typeface="Times New Roman" panose="02020603050405020304" pitchFamily="18" charset="0"/>
              <a:ea typeface="黑体" panose="02010609060101010101" pitchFamily="49" charset="-122"/>
              <a:cs typeface="+mn-cs"/>
            </a:endParaRPr>
          </a:p>
        </p:txBody>
      </p:sp>
      <p:sp>
        <p:nvSpPr>
          <p:cNvPr id="2" name="平行四边形 1">
            <a:extLst>
              <a:ext uri="{FF2B5EF4-FFF2-40B4-BE49-F238E27FC236}">
                <a16:creationId xmlns:a16="http://schemas.microsoft.com/office/drawing/2014/main" id="{8DABABA8-DD82-2DC6-574F-60CBC8B7BDAC}"/>
              </a:ext>
            </a:extLst>
          </p:cNvPr>
          <p:cNvSpPr/>
          <p:nvPr userDrawn="1"/>
        </p:nvSpPr>
        <p:spPr>
          <a:xfrm>
            <a:off x="6813550" y="0"/>
            <a:ext cx="8274050" cy="6858000"/>
          </a:xfrm>
          <a:prstGeom prst="parallelogram">
            <a:avLst>
              <a:gd name="adj" fmla="val 40199"/>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8296D14A-4FCD-DEE2-301F-26AAE08AB042}"/>
              </a:ext>
            </a:extLst>
          </p:cNvPr>
          <p:cNvPicPr>
            <a:picLocks noChangeAspect="1"/>
          </p:cNvPicPr>
          <p:nvPr userDrawn="1"/>
        </p:nvPicPr>
        <p:blipFill>
          <a:blip r:embed="rId2">
            <a:biLevel thresh="25000"/>
          </a:blip>
          <a:stretch>
            <a:fillRect/>
          </a:stretch>
        </p:blipFill>
        <p:spPr>
          <a:xfrm>
            <a:off x="7768195" y="5311680"/>
            <a:ext cx="4489120" cy="1417095"/>
          </a:xfrm>
          <a:prstGeom prst="rect">
            <a:avLst/>
          </a:prstGeom>
        </p:spPr>
      </p:pic>
      <p:sp>
        <p:nvSpPr>
          <p:cNvPr id="7" name="矩形 6">
            <a:extLst>
              <a:ext uri="{FF2B5EF4-FFF2-40B4-BE49-F238E27FC236}">
                <a16:creationId xmlns:a16="http://schemas.microsoft.com/office/drawing/2014/main" id="{18D6DA19-8459-B2FD-A8D7-66BE5DE968BE}"/>
              </a:ext>
            </a:extLst>
          </p:cNvPr>
          <p:cNvSpPr/>
          <p:nvPr userDrawn="1"/>
        </p:nvSpPr>
        <p:spPr>
          <a:xfrm>
            <a:off x="507753" y="-349"/>
            <a:ext cx="990518" cy="1449321"/>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3907EFA6-A51F-0C73-A39D-3B6C633C5F41}"/>
              </a:ext>
            </a:extLst>
          </p:cNvPr>
          <p:cNvPicPr>
            <a:picLocks noChangeAspect="1"/>
          </p:cNvPicPr>
          <p:nvPr userDrawn="1"/>
        </p:nvPicPr>
        <p:blipFill rotWithShape="1">
          <a:blip r:embed="rId3">
            <a:clrChange>
              <a:clrFrom>
                <a:srgbClr val="FFFFFF"/>
              </a:clrFrom>
              <a:clrTo>
                <a:srgbClr val="FFFFFF">
                  <a:alpha val="0"/>
                </a:srgbClr>
              </a:clrTo>
            </a:clrChange>
            <a:biLevel thresh="25000"/>
          </a:blip>
          <a:srcRect r="67327"/>
          <a:stretch/>
        </p:blipFill>
        <p:spPr>
          <a:xfrm>
            <a:off x="495052" y="495914"/>
            <a:ext cx="990519" cy="828865"/>
          </a:xfrm>
          <a:prstGeom prst="rect">
            <a:avLst/>
          </a:prstGeom>
        </p:spPr>
      </p:pic>
    </p:spTree>
    <p:extLst>
      <p:ext uri="{BB962C8B-B14F-4D97-AF65-F5344CB8AC3E}">
        <p14:creationId xmlns:p14="http://schemas.microsoft.com/office/powerpoint/2010/main" val="350228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BFDE9-90E8-D7DB-A052-D1F9E7F81A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21E267-DA16-DD60-7E4E-FDBDA96E48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11B9A1-085C-6491-CEA4-5092BE401550}"/>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5" name="页脚占位符 4">
            <a:extLst>
              <a:ext uri="{FF2B5EF4-FFF2-40B4-BE49-F238E27FC236}">
                <a16:creationId xmlns:a16="http://schemas.microsoft.com/office/drawing/2014/main" id="{C6BCA718-0369-D64B-6AB1-0976CB363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65EC31-FF1D-498C-BE44-40C561CAEDBF}"/>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258438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44CC04-E505-391E-585B-BD32221754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303E2C-F57E-70D6-1A0D-890181909B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0E40EB-4EF3-2E32-C179-C175A4EC7D61}"/>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5" name="页脚占位符 4">
            <a:extLst>
              <a:ext uri="{FF2B5EF4-FFF2-40B4-BE49-F238E27FC236}">
                <a16:creationId xmlns:a16="http://schemas.microsoft.com/office/drawing/2014/main" id="{1860A82B-6826-A324-680E-4CDDE090BF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B57625-AA39-5969-621E-49342DDF2C7C}"/>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383583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A2446-9C5C-EAF0-6B9F-3447EFB1BD07}"/>
              </a:ext>
            </a:extLst>
          </p:cNvPr>
          <p:cNvSpPr>
            <a:spLocks noGrp="1"/>
          </p:cNvSpPr>
          <p:nvPr>
            <p:ph type="title"/>
          </p:nvPr>
        </p:nvSpPr>
        <p:spPr>
          <a:xfrm>
            <a:off x="838200" y="355501"/>
            <a:ext cx="5302718" cy="505960"/>
          </a:xfrm>
        </p:spPr>
        <p:txBody>
          <a:bodyPr>
            <a:noAutofit/>
          </a:bodyPr>
          <a:lstStyle>
            <a:lvl1pPr>
              <a:defRPr sz="2800" b="1" baseline="0">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6" name="灯片编号占位符 5">
            <a:extLst>
              <a:ext uri="{FF2B5EF4-FFF2-40B4-BE49-F238E27FC236}">
                <a16:creationId xmlns:a16="http://schemas.microsoft.com/office/drawing/2014/main" id="{FEB4FCCB-3D3A-B9A2-7351-5C1246FAAC79}"/>
              </a:ext>
            </a:extLst>
          </p:cNvPr>
          <p:cNvSpPr>
            <a:spLocks noGrp="1"/>
          </p:cNvSpPr>
          <p:nvPr>
            <p:ph type="sldNum" sz="quarter" idx="12"/>
          </p:nvPr>
        </p:nvSpPr>
        <p:spPr/>
        <p:txBody>
          <a:bodyPr/>
          <a:lstStyle/>
          <a:p>
            <a:fld id="{8F7D5216-59C1-45A5-A710-6A025E155A4B}" type="slidenum">
              <a:rPr lang="zh-CN" altLang="en-US" smtClean="0"/>
              <a:t>‹#›</a:t>
            </a:fld>
            <a:endParaRPr lang="zh-CN" altLang="en-US"/>
          </a:p>
        </p:txBody>
      </p:sp>
      <p:pic>
        <p:nvPicPr>
          <p:cNvPr id="8" name="图片 7">
            <a:extLst>
              <a:ext uri="{FF2B5EF4-FFF2-40B4-BE49-F238E27FC236}">
                <a16:creationId xmlns:a16="http://schemas.microsoft.com/office/drawing/2014/main" id="{7031AFA9-DB0C-84AD-5414-86ECA238CEA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662864" y="43767"/>
            <a:ext cx="2638671" cy="721434"/>
          </a:xfrm>
          <a:prstGeom prst="rect">
            <a:avLst/>
          </a:prstGeom>
        </p:spPr>
      </p:pic>
      <p:cxnSp>
        <p:nvCxnSpPr>
          <p:cNvPr id="11" name="直接连接符 10">
            <a:extLst>
              <a:ext uri="{FF2B5EF4-FFF2-40B4-BE49-F238E27FC236}">
                <a16:creationId xmlns:a16="http://schemas.microsoft.com/office/drawing/2014/main" id="{F587B6BE-921E-546E-3B7F-A6402A477E2E}"/>
              </a:ext>
            </a:extLst>
          </p:cNvPr>
          <p:cNvCxnSpPr>
            <a:cxnSpLocks/>
          </p:cNvCxnSpPr>
          <p:nvPr userDrawn="1"/>
        </p:nvCxnSpPr>
        <p:spPr>
          <a:xfrm>
            <a:off x="838199" y="854894"/>
            <a:ext cx="10684189" cy="0"/>
          </a:xfrm>
          <a:prstGeom prst="line">
            <a:avLst/>
          </a:prstGeom>
          <a:ln w="38100">
            <a:solidFill>
              <a:srgbClr val="9A2572"/>
            </a:solidFill>
          </a:ln>
        </p:spPr>
        <p:style>
          <a:lnRef idx="3">
            <a:schemeClr val="accent5"/>
          </a:lnRef>
          <a:fillRef idx="0">
            <a:schemeClr val="accent5"/>
          </a:fillRef>
          <a:effectRef idx="2">
            <a:schemeClr val="accent5"/>
          </a:effectRef>
          <a:fontRef idx="minor">
            <a:schemeClr val="tx1"/>
          </a:fontRef>
        </p:style>
      </p:cxnSp>
      <p:sp>
        <p:nvSpPr>
          <p:cNvPr id="14" name="内容占位符 13">
            <a:extLst>
              <a:ext uri="{FF2B5EF4-FFF2-40B4-BE49-F238E27FC236}">
                <a16:creationId xmlns:a16="http://schemas.microsoft.com/office/drawing/2014/main" id="{AB07FE20-540D-4908-4B1F-577CE8D2808F}"/>
              </a:ext>
            </a:extLst>
          </p:cNvPr>
          <p:cNvSpPr>
            <a:spLocks noGrp="1"/>
          </p:cNvSpPr>
          <p:nvPr>
            <p:ph sz="quarter" idx="13" hasCustomPrompt="1"/>
          </p:nvPr>
        </p:nvSpPr>
        <p:spPr>
          <a:xfrm>
            <a:off x="838199" y="5445895"/>
            <a:ext cx="10463335" cy="1114421"/>
          </a:xfrm>
        </p:spPr>
        <p:txBody>
          <a:bodyPr>
            <a:normAutofit/>
          </a:bodyPr>
          <a:lstStyle>
            <a:lvl1pPr marL="0" indent="0">
              <a:buNone/>
              <a:defRPr sz="1600" baseline="0">
                <a:latin typeface="Times New Roman" panose="02020603050405020304" pitchFamily="18" charset="0"/>
              </a:defRPr>
            </a:lvl1pPr>
          </a:lstStyle>
          <a:p>
            <a:pPr lvl="0"/>
            <a:r>
              <a:rPr lang="zh-CN" altLang="en-US" dirty="0"/>
              <a:t>引用文献</a:t>
            </a:r>
          </a:p>
        </p:txBody>
      </p:sp>
      <p:sp>
        <p:nvSpPr>
          <p:cNvPr id="4" name="内容占位符 3">
            <a:extLst>
              <a:ext uri="{FF2B5EF4-FFF2-40B4-BE49-F238E27FC236}">
                <a16:creationId xmlns:a16="http://schemas.microsoft.com/office/drawing/2014/main" id="{02861423-5C42-4CF0-BC40-576847FE912F}"/>
              </a:ext>
            </a:extLst>
          </p:cNvPr>
          <p:cNvSpPr>
            <a:spLocks noGrp="1"/>
          </p:cNvSpPr>
          <p:nvPr>
            <p:ph sz="quarter" idx="14"/>
          </p:nvPr>
        </p:nvSpPr>
        <p:spPr>
          <a:xfrm>
            <a:off x="838200" y="1122363"/>
            <a:ext cx="10683875" cy="4162425"/>
          </a:xfrm>
        </p:spPr>
        <p:txBody>
          <a:bodyPr/>
          <a:lstStyle>
            <a:lvl1pPr>
              <a:defRPr sz="2400" baseline="0">
                <a:latin typeface="Times New Roman" panose="02020603050405020304" pitchFamily="18" charset="0"/>
                <a:ea typeface="黑体" panose="02010609060101010101" pitchFamily="49" charset="-122"/>
              </a:defRPr>
            </a:lvl1pPr>
            <a:lvl2pPr>
              <a:defRPr sz="2400" baseline="0">
                <a:latin typeface="Times New Roman" panose="02020603050405020304" pitchFamily="18" charset="0"/>
                <a:ea typeface="黑体" panose="02010609060101010101" pitchFamily="49" charset="-122"/>
              </a:defRPr>
            </a:lvl2pPr>
            <a:lvl3pPr>
              <a:defRPr sz="2400" baseline="0">
                <a:latin typeface="Times New Roman" panose="02020603050405020304" pitchFamily="18" charset="0"/>
                <a:ea typeface="黑体" panose="02010609060101010101" pitchFamily="49" charset="-122"/>
              </a:defRPr>
            </a:lvl3pPr>
            <a:lvl4pPr>
              <a:defRPr sz="2400" baseline="0">
                <a:latin typeface="Times New Roman" panose="02020603050405020304" pitchFamily="18" charset="0"/>
                <a:ea typeface="黑体" panose="02010609060101010101" pitchFamily="49" charset="-122"/>
              </a:defRPr>
            </a:lvl4pPr>
            <a:lvl5pPr>
              <a:defRPr sz="2400" baseline="0">
                <a:latin typeface="Times New Roman" panose="02020603050405020304" pitchFamily="18" charset="0"/>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1290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2CA76CA4-4F6E-FBBF-AAD7-FD9B92871A8B}"/>
              </a:ext>
            </a:extLst>
          </p:cNvPr>
          <p:cNvSpPr>
            <a:spLocks noGrp="1"/>
          </p:cNvSpPr>
          <p:nvPr>
            <p:ph type="title"/>
          </p:nvPr>
        </p:nvSpPr>
        <p:spPr>
          <a:xfrm>
            <a:off x="838200" y="355501"/>
            <a:ext cx="5302718" cy="505960"/>
          </a:xfrm>
        </p:spPr>
        <p:txBody>
          <a:bodyPr>
            <a:noAutofit/>
          </a:bodyPr>
          <a:lstStyle>
            <a:lvl1pPr>
              <a:defRPr sz="2800" b="1" baseline="0">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12" name="图片 11">
            <a:extLst>
              <a:ext uri="{FF2B5EF4-FFF2-40B4-BE49-F238E27FC236}">
                <a16:creationId xmlns:a16="http://schemas.microsoft.com/office/drawing/2014/main" id="{7C36AB94-2837-B086-A520-17B084B0DBC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8662864" y="43767"/>
            <a:ext cx="2638671" cy="721434"/>
          </a:xfrm>
          <a:prstGeom prst="rect">
            <a:avLst/>
          </a:prstGeom>
        </p:spPr>
      </p:pic>
      <p:cxnSp>
        <p:nvCxnSpPr>
          <p:cNvPr id="13" name="直接连接符 12">
            <a:extLst>
              <a:ext uri="{FF2B5EF4-FFF2-40B4-BE49-F238E27FC236}">
                <a16:creationId xmlns:a16="http://schemas.microsoft.com/office/drawing/2014/main" id="{E03D6FAE-1741-0FD6-522B-C408A3915A74}"/>
              </a:ext>
            </a:extLst>
          </p:cNvPr>
          <p:cNvCxnSpPr>
            <a:cxnSpLocks/>
          </p:cNvCxnSpPr>
          <p:nvPr userDrawn="1"/>
        </p:nvCxnSpPr>
        <p:spPr>
          <a:xfrm>
            <a:off x="838199" y="854894"/>
            <a:ext cx="10684189" cy="0"/>
          </a:xfrm>
          <a:prstGeom prst="line">
            <a:avLst/>
          </a:prstGeom>
          <a:ln w="38100">
            <a:solidFill>
              <a:srgbClr val="9A2572"/>
            </a:solidFill>
          </a:ln>
        </p:spPr>
        <p:style>
          <a:lnRef idx="3">
            <a:schemeClr val="accent5"/>
          </a:lnRef>
          <a:fillRef idx="0">
            <a:schemeClr val="accent5"/>
          </a:fillRef>
          <a:effectRef idx="2">
            <a:schemeClr val="accent5"/>
          </a:effectRef>
          <a:fontRef idx="minor">
            <a:schemeClr val="tx1"/>
          </a:fontRef>
        </p:style>
      </p:cxnSp>
      <p:sp>
        <p:nvSpPr>
          <p:cNvPr id="14" name="内容占位符 3">
            <a:extLst>
              <a:ext uri="{FF2B5EF4-FFF2-40B4-BE49-F238E27FC236}">
                <a16:creationId xmlns:a16="http://schemas.microsoft.com/office/drawing/2014/main" id="{92E3A806-2DD9-0914-F30F-F32249904E29}"/>
              </a:ext>
            </a:extLst>
          </p:cNvPr>
          <p:cNvSpPr>
            <a:spLocks noGrp="1"/>
          </p:cNvSpPr>
          <p:nvPr>
            <p:ph sz="quarter" idx="14"/>
          </p:nvPr>
        </p:nvSpPr>
        <p:spPr>
          <a:xfrm>
            <a:off x="838200" y="1122363"/>
            <a:ext cx="10683875" cy="5086179"/>
          </a:xfrm>
        </p:spPr>
        <p:txBody>
          <a:bodyPr/>
          <a:lstStyle>
            <a:lvl1pPr>
              <a:defRPr sz="2400" baseline="0">
                <a:latin typeface="Times New Roman" panose="02020603050405020304" pitchFamily="18" charset="0"/>
                <a:ea typeface="黑体" panose="02010609060101010101" pitchFamily="49" charset="-122"/>
              </a:defRPr>
            </a:lvl1pPr>
            <a:lvl2pPr>
              <a:defRPr sz="2400" baseline="0">
                <a:latin typeface="Times New Roman" panose="02020603050405020304" pitchFamily="18" charset="0"/>
                <a:ea typeface="黑体" panose="02010609060101010101" pitchFamily="49" charset="-122"/>
              </a:defRPr>
            </a:lvl2pPr>
            <a:lvl3pPr>
              <a:defRPr sz="2400" baseline="0">
                <a:latin typeface="Times New Roman" panose="02020603050405020304" pitchFamily="18" charset="0"/>
                <a:ea typeface="黑体" panose="02010609060101010101" pitchFamily="49" charset="-122"/>
              </a:defRPr>
            </a:lvl3pPr>
            <a:lvl4pPr>
              <a:defRPr sz="2400" baseline="0">
                <a:latin typeface="Times New Roman" panose="02020603050405020304" pitchFamily="18" charset="0"/>
                <a:ea typeface="黑体" panose="02010609060101010101" pitchFamily="49" charset="-122"/>
              </a:defRPr>
            </a:lvl4pPr>
            <a:lvl5pPr>
              <a:defRPr sz="2400" baseline="0">
                <a:latin typeface="Times New Roman" panose="02020603050405020304" pitchFamily="18" charset="0"/>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65800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ADFE8-E4D4-4139-6A01-42C2A2B3E8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DEA0BD-027B-C41C-21E7-5E29FADF7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DC20BD-690D-CF19-439D-040EBF9BD61E}"/>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5" name="页脚占位符 4">
            <a:extLst>
              <a:ext uri="{FF2B5EF4-FFF2-40B4-BE49-F238E27FC236}">
                <a16:creationId xmlns:a16="http://schemas.microsoft.com/office/drawing/2014/main" id="{D3CDE9B5-CA8A-E97F-7338-29C6369FA0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B8458F-5066-FA68-A34F-45F6A840D4F0}"/>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149415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0079A-C15C-7D25-BE5E-FF4CA6C9DD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8AD7E-E754-D996-F394-E5BF8112D7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BEE9CF-CA1E-01E9-8B4F-B296186337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8F3F6A-9A08-1159-7A95-B00E605611D5}"/>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6" name="页脚占位符 5">
            <a:extLst>
              <a:ext uri="{FF2B5EF4-FFF2-40B4-BE49-F238E27FC236}">
                <a16:creationId xmlns:a16="http://schemas.microsoft.com/office/drawing/2014/main" id="{2EE1D49F-43E7-342C-5083-FAE6612748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78A3DA-0CFF-7F4A-335D-FB6B9C44C38B}"/>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42143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701A1-170E-BE69-2648-B46B1602E6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B6C1FB-DFBD-D256-22CC-0303B7339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BC7CE0-7ECB-A060-0A20-A5EDFB445E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D48CE9-6893-5796-F03D-EECA16E3B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90B33D-E87E-560C-1930-88A9865550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A7484-92E8-A9F0-6983-11A60BEC9719}"/>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8" name="页脚占位符 7">
            <a:extLst>
              <a:ext uri="{FF2B5EF4-FFF2-40B4-BE49-F238E27FC236}">
                <a16:creationId xmlns:a16="http://schemas.microsoft.com/office/drawing/2014/main" id="{8555631B-403C-0598-74B5-F75349080D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FD481C-3839-DC1E-A6DD-71772E02F8E4}"/>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124030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BB517-BB60-829F-7699-03F331C908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33826-5E63-7F49-CC95-E820B9D4CC77}"/>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4" name="页脚占位符 3">
            <a:extLst>
              <a:ext uri="{FF2B5EF4-FFF2-40B4-BE49-F238E27FC236}">
                <a16:creationId xmlns:a16="http://schemas.microsoft.com/office/drawing/2014/main" id="{9F20B413-3244-E235-C5CF-DAB3F6EC7A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D630D9-B43A-5B27-FDE6-379BD57FB11C}"/>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414066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904A55-F26A-FD23-C0B3-AEFC8BE81974}"/>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3" name="页脚占位符 2">
            <a:extLst>
              <a:ext uri="{FF2B5EF4-FFF2-40B4-BE49-F238E27FC236}">
                <a16:creationId xmlns:a16="http://schemas.microsoft.com/office/drawing/2014/main" id="{81316E3C-7371-F5B3-507B-76B314D024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245C1F-CDB0-0230-BE95-2A43A28A67A7}"/>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178734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003B3-53F6-D1B8-F23C-5BF4EAC483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5EA4FB-39E3-3AE4-DB88-9B04231DA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5E457C-3C7E-5BA9-00A6-1F26CC624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94501-CCCA-DB19-D5E0-D8E317B1E481}"/>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6" name="页脚占位符 5">
            <a:extLst>
              <a:ext uri="{FF2B5EF4-FFF2-40B4-BE49-F238E27FC236}">
                <a16:creationId xmlns:a16="http://schemas.microsoft.com/office/drawing/2014/main" id="{741D9C6C-B014-70D7-6FE2-43921FAC72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F21AC6-0224-3B56-1229-399795FE3E9B}"/>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314815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50BCC-63FC-860E-09C3-4C07DDC94C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718F20-FCDE-99FB-7CB0-7DFEB2A83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B5B5505-3F3D-5AFC-443B-0102C4F2C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E1C363-CDAC-1ABC-C957-174FBDD93ECF}"/>
              </a:ext>
            </a:extLst>
          </p:cNvPr>
          <p:cNvSpPr>
            <a:spLocks noGrp="1"/>
          </p:cNvSpPr>
          <p:nvPr>
            <p:ph type="dt" sz="half" idx="10"/>
          </p:nvPr>
        </p:nvSpPr>
        <p:spPr/>
        <p:txBody>
          <a:bodyPr/>
          <a:lstStyle/>
          <a:p>
            <a:fld id="{C96F6D5E-DE78-44C3-A32E-94D28744C13D}" type="datetimeFigureOut">
              <a:rPr lang="zh-CN" altLang="en-US" smtClean="0"/>
              <a:t>2023/11/21</a:t>
            </a:fld>
            <a:endParaRPr lang="zh-CN" altLang="en-US"/>
          </a:p>
        </p:txBody>
      </p:sp>
      <p:sp>
        <p:nvSpPr>
          <p:cNvPr id="6" name="页脚占位符 5">
            <a:extLst>
              <a:ext uri="{FF2B5EF4-FFF2-40B4-BE49-F238E27FC236}">
                <a16:creationId xmlns:a16="http://schemas.microsoft.com/office/drawing/2014/main" id="{45066C10-DC93-5DEB-08EE-100AD33720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5A8290-7270-A19A-8D27-8127C1AC349B}"/>
              </a:ext>
            </a:extLst>
          </p:cNvPr>
          <p:cNvSpPr>
            <a:spLocks noGrp="1"/>
          </p:cNvSpPr>
          <p:nvPr>
            <p:ph type="sldNum" sz="quarter" idx="12"/>
          </p:nvPr>
        </p:nvSpPr>
        <p:spPr/>
        <p:txBody>
          <a:body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260417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D1E858-B40C-2436-5A44-CD86F0692175}"/>
              </a:ext>
            </a:extLst>
          </p:cNvPr>
          <p:cNvSpPr>
            <a:spLocks noGrp="1"/>
          </p:cNvSpPr>
          <p:nvPr>
            <p:ph type="title"/>
          </p:nvPr>
        </p:nvSpPr>
        <p:spPr>
          <a:xfrm>
            <a:off x="838200" y="365126"/>
            <a:ext cx="10515600" cy="80219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ECD04BA-C88C-42C3-DDA3-77C80B097851}"/>
              </a:ext>
            </a:extLst>
          </p:cNvPr>
          <p:cNvSpPr>
            <a:spLocks noGrp="1"/>
          </p:cNvSpPr>
          <p:nvPr>
            <p:ph type="body" idx="1"/>
          </p:nvPr>
        </p:nvSpPr>
        <p:spPr>
          <a:xfrm>
            <a:off x="838200" y="1279187"/>
            <a:ext cx="10515600" cy="489777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E99944-1433-7114-680E-FF2D2ECA7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F6D5E-DE78-44C3-A32E-94D28744C13D}" type="datetimeFigureOut">
              <a:rPr lang="zh-CN" altLang="en-US" smtClean="0"/>
              <a:t>2023/11/21</a:t>
            </a:fld>
            <a:endParaRPr lang="zh-CN" altLang="en-US"/>
          </a:p>
        </p:txBody>
      </p:sp>
      <p:sp>
        <p:nvSpPr>
          <p:cNvPr id="5" name="页脚占位符 4">
            <a:extLst>
              <a:ext uri="{FF2B5EF4-FFF2-40B4-BE49-F238E27FC236}">
                <a16:creationId xmlns:a16="http://schemas.microsoft.com/office/drawing/2014/main" id="{CB70F559-A228-4BC8-E7AD-4C69F68F7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322426-F96C-A487-F194-7662DDD01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AB140-C501-42E3-B8DA-5E7C39516F04}" type="slidenum">
              <a:rPr lang="zh-CN" altLang="en-US" smtClean="0"/>
              <a:t>‹#›</a:t>
            </a:fld>
            <a:endParaRPr lang="zh-CN" altLang="en-US"/>
          </a:p>
        </p:txBody>
      </p:sp>
    </p:spTree>
    <p:extLst>
      <p:ext uri="{BB962C8B-B14F-4D97-AF65-F5344CB8AC3E}">
        <p14:creationId xmlns:p14="http://schemas.microsoft.com/office/powerpoint/2010/main" val="3540916986"/>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5.xml"/><Relationship Id="rId7" Type="http://schemas.openxmlformats.org/officeDocument/2006/relationships/image" Target="../media/image2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4.wmf"/><Relationship Id="rId26" Type="http://schemas.openxmlformats.org/officeDocument/2006/relationships/image" Target="../media/image18.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22.emf"/><Relationship Id="rId7" Type="http://schemas.openxmlformats.org/officeDocument/2006/relationships/oleObject" Target="../embeddings/oleObject3.bin"/><Relationship Id="rId12" Type="http://schemas.openxmlformats.org/officeDocument/2006/relationships/image" Target="../media/image11.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notesSlide" Target="../notesSlides/notesSlide5.xml"/><Relationship Id="rId16" Type="http://schemas.openxmlformats.org/officeDocument/2006/relationships/image" Target="../media/image13.wmf"/><Relationship Id="rId20" Type="http://schemas.openxmlformats.org/officeDocument/2006/relationships/image" Target="../media/image15.wmf"/><Relationship Id="rId29"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oleObject" Target="../embeddings/oleObject5.bin"/><Relationship Id="rId24" Type="http://schemas.openxmlformats.org/officeDocument/2006/relationships/image" Target="../media/image17.emf"/><Relationship Id="rId32" Type="http://schemas.openxmlformats.org/officeDocument/2006/relationships/image" Target="../media/image21.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9.wmf"/><Relationship Id="rId10" Type="http://schemas.openxmlformats.org/officeDocument/2006/relationships/image" Target="../media/image10.e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7.wmf"/><Relationship Id="rId9" Type="http://schemas.openxmlformats.org/officeDocument/2006/relationships/oleObject" Target="../embeddings/oleObject4.bin"/><Relationship Id="rId14" Type="http://schemas.openxmlformats.org/officeDocument/2006/relationships/image" Target="../media/image12.wmf"/><Relationship Id="rId22" Type="http://schemas.openxmlformats.org/officeDocument/2006/relationships/image" Target="../media/image16.wmf"/><Relationship Id="rId27" Type="http://schemas.openxmlformats.org/officeDocument/2006/relationships/oleObject" Target="../embeddings/oleObject13.bin"/><Relationship Id="rId30" Type="http://schemas.openxmlformats.org/officeDocument/2006/relationships/image" Target="../media/image20.wmf"/><Relationship Id="rId8"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38C27-A48A-6497-8AC5-F73C810A11A1}"/>
              </a:ext>
            </a:extLst>
          </p:cNvPr>
          <p:cNvSpPr>
            <a:spLocks noGrp="1"/>
          </p:cNvSpPr>
          <p:nvPr>
            <p:ph type="title"/>
          </p:nvPr>
        </p:nvSpPr>
        <p:spPr/>
        <p:txBody>
          <a:bodyPr/>
          <a:lstStyle/>
          <a:p>
            <a:r>
              <a:rPr lang="zh-CN" altLang="en-US" dirty="0"/>
              <a:t>改良方法实现展示</a:t>
            </a:r>
          </a:p>
        </p:txBody>
      </p:sp>
      <p:sp>
        <p:nvSpPr>
          <p:cNvPr id="5" name="文本框 4">
            <a:extLst>
              <a:ext uri="{FF2B5EF4-FFF2-40B4-BE49-F238E27FC236}">
                <a16:creationId xmlns:a16="http://schemas.microsoft.com/office/drawing/2014/main" id="{06DE2DAB-8B6D-7510-CBF8-5FDCE559F418}"/>
              </a:ext>
            </a:extLst>
          </p:cNvPr>
          <p:cNvSpPr txBox="1"/>
          <p:nvPr/>
        </p:nvSpPr>
        <p:spPr>
          <a:xfrm>
            <a:off x="838200" y="948690"/>
            <a:ext cx="11868150" cy="5632311"/>
          </a:xfrm>
          <a:prstGeom prst="rect">
            <a:avLst/>
          </a:prstGeom>
          <a:noFill/>
        </p:spPr>
        <p:txBody>
          <a:bodyPr wrap="square">
            <a:spAutoFit/>
          </a:bodyPr>
          <a:lstStyle/>
          <a:p>
            <a:r>
              <a:rPr lang="en-US" altLang="zh-CN" b="0" dirty="0">
                <a:solidFill>
                  <a:srgbClr val="7A3E9D"/>
                </a:solidFill>
                <a:effectLst/>
                <a:latin typeface="Consolas" panose="020B0609020204030204" pitchFamily="49" charset="0"/>
              </a:rPr>
              <a:t>def</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getVSF</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interval_index</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np</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array</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time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np</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array</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index_start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interval_index</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1</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data_specified</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index_start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index_start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time_specified</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index_start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index_start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delta_specified</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getVSF_helper</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data_specified</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time_specified</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2</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max</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delta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delta_specified</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res</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delta_specified</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delta</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1</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res</a:t>
            </a:r>
            <a:endParaRPr lang="en-US" altLang="zh-CN" b="0" dirty="0">
              <a:solidFill>
                <a:srgbClr val="333333"/>
              </a:solidFill>
              <a:effectLst/>
              <a:latin typeface="Consolas" panose="020B0609020204030204" pitchFamily="49" charset="0"/>
            </a:endParaRPr>
          </a:p>
          <a:p>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def</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VSF</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num</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len</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1</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num</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int</a:t>
            </a:r>
            <a:r>
              <a:rPr lang="en-US" altLang="zh-CN" b="0" dirty="0">
                <a:solidFill>
                  <a:srgbClr val="777777"/>
                </a:solidFill>
                <a:effectLst/>
                <a:latin typeface="Consolas" panose="020B0609020204030204" pitchFamily="49" charset="0"/>
              </a:rPr>
              <a:t>(</a:t>
            </a:r>
            <a:r>
              <a:rPr lang="en-US" altLang="zh-CN" b="1" dirty="0" err="1">
                <a:solidFill>
                  <a:srgbClr val="7A3E9D"/>
                </a:solidFill>
                <a:effectLst/>
                <a:latin typeface="Consolas" panose="020B0609020204030204" pitchFamily="49" charset="0"/>
              </a:rPr>
              <a:t>np</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floor</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num</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getVSF_helper</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vsf</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np</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zeros</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num</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for</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index</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in</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range</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num</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ju</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getVSF</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index</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vsf</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index</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ju</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vsf</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16230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混合模型实证分析</a:t>
            </a:r>
          </a:p>
        </p:txBody>
      </p:sp>
      <p:sp>
        <p:nvSpPr>
          <p:cNvPr id="4" name="内容占位符 3"/>
          <p:cNvSpPr>
            <a:spLocks noGrp="1"/>
          </p:cNvSpPr>
          <p:nvPr>
            <p:ph sz="quarter" idx="14"/>
          </p:nvPr>
        </p:nvSpPr>
        <p:spPr>
          <a:xfrm>
            <a:off x="838200" y="1132840"/>
            <a:ext cx="5571490" cy="2447925"/>
          </a:xfrm>
        </p:spPr>
        <p:txBody>
          <a:bodyPr>
            <a:normAutofit lnSpcReduction="10000"/>
          </a:bodyPr>
          <a:lstStyle/>
          <a:p>
            <a:pPr marL="0" indent="0">
              <a:buNone/>
            </a:pPr>
            <a:r>
              <a:rPr lang="en-US" altLang="zh-CN" dirty="0"/>
              <a:t>     </a:t>
            </a:r>
            <a:r>
              <a:rPr lang="en-US" altLang="zh-CN" sz="2000" dirty="0"/>
              <a:t>  </a:t>
            </a:r>
            <a:r>
              <a:rPr lang="zh-CN" altLang="en-US" sz="2000" dirty="0"/>
              <a:t>我们采取每隔4个点选取一个插值点的方式，将2023年5月22日到10月12日的碳交易价格作为插值点，并利用公式求出纵向插值因子，进而建立分形插值模型。</a:t>
            </a:r>
          </a:p>
          <a:p>
            <a:pPr marL="0" indent="0">
              <a:buNone/>
            </a:pPr>
            <a:r>
              <a:rPr lang="en-US" altLang="zh-CN" sz="2000" dirty="0"/>
              <a:t>        </a:t>
            </a:r>
            <a:r>
              <a:rPr lang="zh-CN" altLang="en-US" sz="2000" dirty="0"/>
              <a:t>蓝色部分</a:t>
            </a:r>
            <a:r>
              <a:rPr lang="zh-CN" altLang="en-US" sz="2000" dirty="0">
                <a:sym typeface="+mn-ea"/>
              </a:rPr>
              <a:t>是广州碳交易市场交易价格变化的原始数据，红色</a:t>
            </a:r>
            <a:r>
              <a:rPr lang="zh-CN" altLang="en-US" sz="2000" dirty="0"/>
              <a:t>部分是分形插值模型拟合的结果。发现建立的分形插值模型对广州碳交易市场的价格序列拟合较好，精度较高。</a:t>
            </a:r>
          </a:p>
        </p:txBody>
      </p:sp>
      <p:sp>
        <p:nvSpPr>
          <p:cNvPr id="2" name="灯片编号占位符 1"/>
          <p:cNvSpPr>
            <a:spLocks noGrp="1"/>
          </p:cNvSpPr>
          <p:nvPr>
            <p:ph type="sldNum" sz="quarter" idx="4294967295"/>
          </p:nvPr>
        </p:nvSpPr>
        <p:spPr>
          <a:xfrm>
            <a:off x="9448800" y="6356350"/>
            <a:ext cx="2743200" cy="365125"/>
          </a:xfrm>
        </p:spPr>
        <p:txBody>
          <a:bodyPr/>
          <a:lstStyle/>
          <a:p>
            <a:fld id="{1BA806F6-7292-47A6-8ACF-C8BF9201F8E3}" type="slidenum">
              <a:rPr lang="zh-CN" altLang="en-US" smtClean="0"/>
              <a:t>11</a:t>
            </a:fld>
            <a:endParaRPr lang="zh-CN" altLang="en-US"/>
          </a:p>
        </p:txBody>
      </p:sp>
      <p:pic>
        <p:nvPicPr>
          <p:cNvPr id="6" name="图片 6" descr="753031c6715cfc56e0d75179bef99d7"/>
          <p:cNvPicPr>
            <a:picLocks noChangeAspect="1"/>
          </p:cNvPicPr>
          <p:nvPr>
            <p:custDataLst>
              <p:tags r:id="rId1"/>
            </p:custDataLst>
          </p:nvPr>
        </p:nvPicPr>
        <p:blipFill>
          <a:blip r:embed="rId7"/>
          <a:stretch>
            <a:fillRect/>
          </a:stretch>
        </p:blipFill>
        <p:spPr>
          <a:xfrm>
            <a:off x="6955155" y="913130"/>
            <a:ext cx="4667885" cy="2515870"/>
          </a:xfrm>
          <a:prstGeom prst="rect">
            <a:avLst/>
          </a:prstGeom>
        </p:spPr>
      </p:pic>
      <p:sp>
        <p:nvSpPr>
          <p:cNvPr id="17" name="矩形 16"/>
          <p:cNvSpPr/>
          <p:nvPr>
            <p:custDataLst>
              <p:tags r:id="rId2"/>
            </p:custDataLst>
          </p:nvPr>
        </p:nvSpPr>
        <p:spPr>
          <a:xfrm>
            <a:off x="758475" y="1132840"/>
            <a:ext cx="81494" cy="2349052"/>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8200" y="4034790"/>
            <a:ext cx="5571490" cy="2122805"/>
          </a:xfrm>
          <a:prstGeom prst="rect">
            <a:avLst/>
          </a:prstGeom>
          <a:noFill/>
        </p:spPr>
        <p:txBody>
          <a:bodyPr wrap="square" rtlCol="0">
            <a:noAutofit/>
          </a:bodyPr>
          <a:lstStyle/>
          <a:p>
            <a:pPr algn="l">
              <a:lnSpc>
                <a:spcPct val="90000"/>
              </a:lnSpc>
              <a:spcBef>
                <a:spcPts val="1000"/>
              </a:spcBef>
              <a:buClrTx/>
              <a:buSzTx/>
              <a:buFont typeface="Arial" panose="020B0604020202020204" pitchFamily="34" charset="0"/>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之后开始预测未来碳交易价格的数据，可以先利用</a:t>
            </a:r>
            <a:r>
              <a:rPr lang="en-US" altLang="zh-CN" sz="2000" dirty="0">
                <a:latin typeface="Times New Roman" panose="02020603050405020304" pitchFamily="18" charset="0"/>
                <a:ea typeface="黑体" panose="02010609060101010101" pitchFamily="49" charset="-122"/>
              </a:rPr>
              <a:t>L</a:t>
            </a:r>
            <a:r>
              <a:rPr lang="zh-CN" altLang="en-US" sz="2000" dirty="0">
                <a:latin typeface="Times New Roman" panose="02020603050405020304" pitchFamily="18" charset="0"/>
                <a:ea typeface="黑体" panose="02010609060101010101" pitchFamily="49" charset="-122"/>
              </a:rPr>
              <a:t>STM神经网络模型对后四天的数据进行预测。LSTM预测后得到后四天的碳交易价格。</a:t>
            </a:r>
          </a:p>
          <a:p>
            <a:pPr algn="l">
              <a:lnSpc>
                <a:spcPct val="90000"/>
              </a:lnSpc>
              <a:spcBef>
                <a:spcPts val="1000"/>
              </a:spcBef>
              <a:buClrTx/>
              <a:buSzTx/>
              <a:buFont typeface="Arial" panose="020B0604020202020204" pitchFamily="34" charset="0"/>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最后我们选取向后预测的第四个数据作为插值点，再利用已知的纵向伸缩因子，就可以预测出分形插值区间2023年10月13日到10月15日共三天的碳交易价格数据。</a:t>
            </a:r>
          </a:p>
        </p:txBody>
      </p:sp>
      <p:sp>
        <p:nvSpPr>
          <p:cNvPr id="8" name="矩形 7"/>
          <p:cNvSpPr/>
          <p:nvPr>
            <p:custDataLst>
              <p:tags r:id="rId3"/>
            </p:custDataLst>
          </p:nvPr>
        </p:nvSpPr>
        <p:spPr>
          <a:xfrm flipH="1">
            <a:off x="758190" y="4034790"/>
            <a:ext cx="81915" cy="1948815"/>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1697869115147"/>
          <p:cNvPicPr>
            <a:picLocks noChangeAspect="1"/>
          </p:cNvPicPr>
          <p:nvPr>
            <p:custDataLst>
              <p:tags r:id="rId4"/>
            </p:custDataLst>
          </p:nvPr>
        </p:nvPicPr>
        <p:blipFill>
          <a:blip r:embed="rId8"/>
          <a:stretch>
            <a:fillRect/>
          </a:stretch>
        </p:blipFill>
        <p:spPr>
          <a:xfrm>
            <a:off x="6887845" y="3658870"/>
            <a:ext cx="4856480" cy="2875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8EB23-29F5-F1F6-64A8-C6F30EE0AB36}"/>
              </a:ext>
            </a:extLst>
          </p:cNvPr>
          <p:cNvSpPr>
            <a:spLocks noGrp="1"/>
          </p:cNvSpPr>
          <p:nvPr>
            <p:ph type="title"/>
          </p:nvPr>
        </p:nvSpPr>
        <p:spPr/>
        <p:txBody>
          <a:bodyPr/>
          <a:lstStyle/>
          <a:p>
            <a:r>
              <a:rPr lang="zh-CN" altLang="en-US" dirty="0"/>
              <a:t>工作展望</a:t>
            </a:r>
          </a:p>
        </p:txBody>
      </p:sp>
      <p:grpSp>
        <p:nvGrpSpPr>
          <p:cNvPr id="50" name="组合 49">
            <a:extLst>
              <a:ext uri="{FF2B5EF4-FFF2-40B4-BE49-F238E27FC236}">
                <a16:creationId xmlns:a16="http://schemas.microsoft.com/office/drawing/2014/main" id="{125E7E24-B572-9599-D351-F3F08B721493}"/>
              </a:ext>
            </a:extLst>
          </p:cNvPr>
          <p:cNvGrpSpPr/>
          <p:nvPr/>
        </p:nvGrpSpPr>
        <p:grpSpPr>
          <a:xfrm>
            <a:off x="813062" y="1119174"/>
            <a:ext cx="10721932" cy="1701769"/>
            <a:chOff x="813062" y="1119174"/>
            <a:chExt cx="10721932" cy="1937109"/>
          </a:xfrm>
        </p:grpSpPr>
        <p:sp>
          <p:nvSpPr>
            <p:cNvPr id="33" name="矩形: 圆角 32">
              <a:extLst>
                <a:ext uri="{FF2B5EF4-FFF2-40B4-BE49-F238E27FC236}">
                  <a16:creationId xmlns:a16="http://schemas.microsoft.com/office/drawing/2014/main" id="{20F5B666-AB23-74F1-DBA4-35C1B584E50C}"/>
                </a:ext>
              </a:extLst>
            </p:cNvPr>
            <p:cNvSpPr/>
            <p:nvPr/>
          </p:nvSpPr>
          <p:spPr>
            <a:xfrm>
              <a:off x="813062" y="1119174"/>
              <a:ext cx="9895794" cy="1937109"/>
            </a:xfrm>
            <a:prstGeom prst="roundRect">
              <a:avLst/>
            </a:prstGeom>
            <a:solidFill>
              <a:schemeClr val="bg1"/>
            </a:solidFill>
            <a:ln w="47625">
              <a:solidFill>
                <a:srgbClr val="99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110FE5CB-993C-839D-C13A-73F1D0C20095}"/>
                </a:ext>
              </a:extLst>
            </p:cNvPr>
            <p:cNvSpPr txBox="1"/>
            <p:nvPr/>
          </p:nvSpPr>
          <p:spPr>
            <a:xfrm>
              <a:off x="1901952" y="1394275"/>
              <a:ext cx="7682088" cy="12261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srgbClr val="992572"/>
                  </a:solidFill>
                  <a:effectLst/>
                  <a:uLnTx/>
                  <a:uFillTx/>
                  <a:latin typeface="黑体" panose="02010609060101010101" pitchFamily="49" charset="-122"/>
                  <a:ea typeface="黑体" panose="02010609060101010101" pitchFamily="49" charset="-122"/>
                  <a:cs typeface="Times New Roman" panose="02020603050405020304" pitchFamily="18" charset="0"/>
                </a:rPr>
                <a:t>研究广州碳交所混沌特征</a:t>
              </a:r>
              <a:endParaRPr kumimoji="0" lang="en-US" altLang="zh-CN" sz="2400" b="0" i="0" u="none" strike="noStrike" kern="100" cap="none" spc="0" normalizeH="0" baseline="0" noProof="0" dirty="0">
                <a:ln>
                  <a:noFill/>
                </a:ln>
                <a:solidFill>
                  <a:srgbClr val="992572"/>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lvl="0">
                <a:defRPr/>
              </a:pPr>
              <a:r>
                <a:rPr lang="zh-CN" altLang="en-US" sz="2000" dirty="0">
                  <a:latin typeface="Times New Roman" panose="02020603050405020304" pitchFamily="18" charset="0"/>
                  <a:ea typeface="黑体" panose="02010609060101010101" pitchFamily="49" charset="-122"/>
                </a:rPr>
                <a:t>下一阶段的工作，我们将计算的广州市碳交所收盘价的</a:t>
              </a:r>
              <a:r>
                <a:rPr lang="fr-FR" altLang="zh-CN" sz="2000" dirty="0">
                  <a:latin typeface="Times New Roman" panose="02020603050405020304" pitchFamily="18" charset="0"/>
                  <a:ea typeface="黑体" panose="02010609060101010101" pitchFamily="49" charset="-122"/>
                </a:rPr>
                <a:t> Lyapunov</a:t>
              </a:r>
              <a:r>
                <a:rPr lang="zh-CN" altLang="en-US" sz="2000" dirty="0">
                  <a:latin typeface="Times New Roman" panose="02020603050405020304" pitchFamily="18" charset="0"/>
                  <a:ea typeface="黑体" panose="02010609060101010101" pitchFamily="49" charset="-122"/>
                </a:rPr>
                <a:t>指数，判断其是否具备混沌特征，并对其混沌特征进行研究。</a:t>
              </a:r>
            </a:p>
          </p:txBody>
        </p:sp>
        <p:grpSp>
          <p:nvGrpSpPr>
            <p:cNvPr id="19" name="组合 18">
              <a:extLst>
                <a:ext uri="{FF2B5EF4-FFF2-40B4-BE49-F238E27FC236}">
                  <a16:creationId xmlns:a16="http://schemas.microsoft.com/office/drawing/2014/main" id="{71B13932-A68A-1715-ED4B-37B8D447AF2C}"/>
                </a:ext>
              </a:extLst>
            </p:cNvPr>
            <p:cNvGrpSpPr/>
            <p:nvPr/>
          </p:nvGrpSpPr>
          <p:grpSpPr>
            <a:xfrm>
              <a:off x="9845256" y="1687628"/>
              <a:ext cx="1689738" cy="800199"/>
              <a:chOff x="9845256" y="1687628"/>
              <a:chExt cx="1689738" cy="800199"/>
            </a:xfrm>
          </p:grpSpPr>
          <p:sp>
            <p:nvSpPr>
              <p:cNvPr id="34" name="箭头: 五边形 33">
                <a:extLst>
                  <a:ext uri="{FF2B5EF4-FFF2-40B4-BE49-F238E27FC236}">
                    <a16:creationId xmlns:a16="http://schemas.microsoft.com/office/drawing/2014/main" id="{9055D31A-D180-EB68-C522-D58D69CBB495}"/>
                  </a:ext>
                </a:extLst>
              </p:cNvPr>
              <p:cNvSpPr/>
              <p:nvPr/>
            </p:nvSpPr>
            <p:spPr>
              <a:xfrm>
                <a:off x="9845256" y="1687628"/>
                <a:ext cx="1689738" cy="800199"/>
              </a:xfrm>
              <a:prstGeom prst="homePlate">
                <a:avLst/>
              </a:prstGeom>
              <a:solidFill>
                <a:srgbClr val="992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8F9792C2-F789-F45A-58EA-8A89849DE9A9}"/>
                  </a:ext>
                </a:extLst>
              </p:cNvPr>
              <p:cNvSpPr txBox="1"/>
              <p:nvPr/>
            </p:nvSpPr>
            <p:spPr>
              <a:xfrm>
                <a:off x="9845256" y="1710226"/>
                <a:ext cx="1008274"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outerShdw blurRad="50800" dist="50800" dir="5400000" sx="1000" sy="1000" algn="ctr" rotWithShape="0">
                        <a:srgbClr val="000000">
                          <a:alpha val="43137"/>
                        </a:srgbClr>
                      </a:outerShdw>
                    </a:effectLst>
                    <a:uLnTx/>
                    <a:uFillTx/>
                    <a:latin typeface="等线" panose="020F0502020204030204"/>
                    <a:ea typeface="等线" panose="02010600030101010101" pitchFamily="2" charset="-122"/>
                    <a:cs typeface="+mn-cs"/>
                  </a:rPr>
                  <a:t>01</a:t>
                </a:r>
                <a:endParaRPr kumimoji="0" lang="zh-CN" altLang="en-US" sz="4000" b="1" i="0" u="none" strike="noStrike" kern="1200" cap="none" spc="0" normalizeH="0" baseline="0" noProof="0" dirty="0">
                  <a:ln>
                    <a:noFill/>
                  </a:ln>
                  <a:solidFill>
                    <a:prstClr val="white"/>
                  </a:solidFill>
                  <a:effectLst>
                    <a:outerShdw blurRad="50800" dist="50800" dir="5400000" sx="1000" sy="1000" algn="ctr" rotWithShape="0">
                      <a:srgbClr val="000000">
                        <a:alpha val="43137"/>
                      </a:srgbClr>
                    </a:outerShdw>
                  </a:effectLst>
                  <a:uLnTx/>
                  <a:uFillTx/>
                  <a:latin typeface="等线" panose="020F0502020204030204"/>
                  <a:ea typeface="等线" panose="02010600030101010101" pitchFamily="2" charset="-122"/>
                  <a:cs typeface="+mn-cs"/>
                </a:endParaRPr>
              </a:p>
            </p:txBody>
          </p:sp>
        </p:grpSp>
        <p:pic>
          <p:nvPicPr>
            <p:cNvPr id="10" name="图形 9" descr="帮助 纯色填充">
              <a:extLst>
                <a:ext uri="{FF2B5EF4-FFF2-40B4-BE49-F238E27FC236}">
                  <a16:creationId xmlns:a16="http://schemas.microsoft.com/office/drawing/2014/main" id="{E490F3FE-C740-90C6-AC34-735FF7B19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6955" y="1687628"/>
              <a:ext cx="884997" cy="884997"/>
            </a:xfrm>
            <a:prstGeom prst="rect">
              <a:avLst/>
            </a:prstGeom>
          </p:spPr>
        </p:pic>
      </p:grpSp>
      <p:sp>
        <p:nvSpPr>
          <p:cNvPr id="38" name="矩形: 圆角 37">
            <a:extLst>
              <a:ext uri="{FF2B5EF4-FFF2-40B4-BE49-F238E27FC236}">
                <a16:creationId xmlns:a16="http://schemas.microsoft.com/office/drawing/2014/main" id="{DA006109-A506-7323-CFBE-BE7950FBB1F0}"/>
              </a:ext>
            </a:extLst>
          </p:cNvPr>
          <p:cNvSpPr/>
          <p:nvPr/>
        </p:nvSpPr>
        <p:spPr>
          <a:xfrm>
            <a:off x="813062" y="2910656"/>
            <a:ext cx="9895794" cy="1874807"/>
          </a:xfrm>
          <a:prstGeom prst="roundRect">
            <a:avLst/>
          </a:prstGeom>
          <a:solidFill>
            <a:schemeClr val="bg1"/>
          </a:solidFill>
          <a:ln w="47625">
            <a:solidFill>
              <a:srgbClr val="99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A5AD513E-6540-4AE2-7ECC-FB6F81B2BBBB}"/>
              </a:ext>
            </a:extLst>
          </p:cNvPr>
          <p:cNvSpPr txBox="1"/>
          <p:nvPr/>
        </p:nvSpPr>
        <p:spPr>
          <a:xfrm>
            <a:off x="1864622" y="3137030"/>
            <a:ext cx="768208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00" dirty="0">
                <a:solidFill>
                  <a:srgbClr val="992572"/>
                </a:solidFill>
                <a:latin typeface="黑体" panose="02010609060101010101" pitchFamily="49" charset="-122"/>
                <a:ea typeface="黑体" panose="02010609060101010101" pitchFamily="49" charset="-122"/>
                <a:cs typeface="Times New Roman" panose="02020603050405020304" pitchFamily="18" charset="0"/>
              </a:rPr>
              <a:t>比较不同预测模型</a:t>
            </a:r>
            <a:endParaRPr lang="en-US" altLang="zh-CN" sz="2400" kern="100" dirty="0">
              <a:solidFill>
                <a:srgbClr val="992572"/>
              </a:solidFill>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zh-CN" sz="2000" dirty="0">
                <a:latin typeface="Times New Roman" panose="02020603050405020304" pitchFamily="18" charset="0"/>
                <a:ea typeface="黑体" panose="02010609060101010101" pitchFamily="49" charset="-122"/>
              </a:rPr>
              <a:t>对已完成的分形插值与</a:t>
            </a:r>
            <a:r>
              <a:rPr lang="en-US" altLang="zh-CN" sz="2000" dirty="0">
                <a:latin typeface="Times New Roman" panose="02020603050405020304" pitchFamily="18" charset="0"/>
                <a:ea typeface="黑体" panose="02010609060101010101" pitchFamily="49" charset="-122"/>
              </a:rPr>
              <a:t>LSTM</a:t>
            </a:r>
            <a:r>
              <a:rPr lang="zh-CN" altLang="zh-CN" sz="2000" dirty="0">
                <a:latin typeface="Times New Roman" panose="02020603050405020304" pitchFamily="18" charset="0"/>
                <a:ea typeface="黑体" panose="02010609060101010101" pitchFamily="49" charset="-122"/>
              </a:rPr>
              <a:t>的混合模型再做新的拓展，尝试与金融常用的</a:t>
            </a:r>
            <a:r>
              <a:rPr lang="en-US" altLang="zh-CN" sz="2000" dirty="0">
                <a:latin typeface="Times New Roman" panose="02020603050405020304" pitchFamily="18" charset="0"/>
                <a:ea typeface="黑体" panose="02010609060101010101" pitchFamily="49" charset="-122"/>
              </a:rPr>
              <a:t>SVM</a:t>
            </a:r>
            <a:r>
              <a:rPr lang="zh-CN" altLang="zh-CN" sz="2000" dirty="0">
                <a:latin typeface="Times New Roman" panose="02020603050405020304" pitchFamily="18" charset="0"/>
                <a:ea typeface="黑体" panose="02010609060101010101" pitchFamily="49" charset="-122"/>
              </a:rPr>
              <a:t>、神经网络等系列模型结合，</a:t>
            </a:r>
            <a:r>
              <a:rPr lang="zh-CN" altLang="en-US" sz="2000" dirty="0">
                <a:latin typeface="Times New Roman" panose="02020603050405020304" pitchFamily="18" charset="0"/>
                <a:ea typeface="黑体" panose="02010609060101010101" pitchFamily="49" charset="-122"/>
              </a:rPr>
              <a:t>对其预测效果进行对比</a:t>
            </a:r>
            <a:r>
              <a:rPr lang="zh-CN"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最终得到预测效果相对较好的</a:t>
            </a:r>
            <a:r>
              <a:rPr lang="zh-CN" altLang="zh-CN" sz="2000" dirty="0">
                <a:latin typeface="Times New Roman" panose="02020603050405020304" pitchFamily="18" charset="0"/>
                <a:ea typeface="黑体" panose="02010609060101010101" pitchFamily="49" charset="-122"/>
              </a:rPr>
              <a:t>的混合预测模型。</a:t>
            </a:r>
          </a:p>
        </p:txBody>
      </p:sp>
      <p:grpSp>
        <p:nvGrpSpPr>
          <p:cNvPr id="27" name="组合 26">
            <a:extLst>
              <a:ext uri="{FF2B5EF4-FFF2-40B4-BE49-F238E27FC236}">
                <a16:creationId xmlns:a16="http://schemas.microsoft.com/office/drawing/2014/main" id="{BC94891D-A32D-60F1-0F7E-4974F3B0430D}"/>
              </a:ext>
            </a:extLst>
          </p:cNvPr>
          <p:cNvGrpSpPr/>
          <p:nvPr/>
        </p:nvGrpSpPr>
        <p:grpSpPr>
          <a:xfrm>
            <a:off x="9845255" y="3445566"/>
            <a:ext cx="1689739" cy="902662"/>
            <a:chOff x="9845255" y="1687628"/>
            <a:chExt cx="1689739" cy="800199"/>
          </a:xfrm>
        </p:grpSpPr>
        <p:sp>
          <p:nvSpPr>
            <p:cNvPr id="28" name="箭头: 五边形 27">
              <a:extLst>
                <a:ext uri="{FF2B5EF4-FFF2-40B4-BE49-F238E27FC236}">
                  <a16:creationId xmlns:a16="http://schemas.microsoft.com/office/drawing/2014/main" id="{B5F59E5A-AF2F-0351-FA15-923036BC4305}"/>
                </a:ext>
              </a:extLst>
            </p:cNvPr>
            <p:cNvSpPr/>
            <p:nvPr/>
          </p:nvSpPr>
          <p:spPr>
            <a:xfrm>
              <a:off x="9845256" y="1687628"/>
              <a:ext cx="1689738" cy="800199"/>
            </a:xfrm>
            <a:prstGeom prst="homePlate">
              <a:avLst/>
            </a:prstGeom>
            <a:solidFill>
              <a:srgbClr val="992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411E8E4-04F1-212F-8B1C-A4B01CFF4D3D}"/>
                </a:ext>
              </a:extLst>
            </p:cNvPr>
            <p:cNvSpPr txBox="1"/>
            <p:nvPr/>
          </p:nvSpPr>
          <p:spPr>
            <a:xfrm>
              <a:off x="9845255" y="1710226"/>
              <a:ext cx="938701"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outerShdw blurRad="50800" dist="50800" dir="5400000" sx="1000" sy="1000" algn="ctr" rotWithShape="0">
                      <a:srgbClr val="000000">
                        <a:alpha val="43137"/>
                      </a:srgbClr>
                    </a:outerShdw>
                  </a:effectLst>
                  <a:uLnTx/>
                  <a:uFillTx/>
                  <a:latin typeface="等线" panose="020F0502020204030204"/>
                  <a:ea typeface="等线" panose="02010600030101010101" pitchFamily="2" charset="-122"/>
                  <a:cs typeface="+mn-cs"/>
                </a:rPr>
                <a:t>02</a:t>
              </a:r>
              <a:endParaRPr kumimoji="0" lang="zh-CN" altLang="en-US" sz="4000" b="1" i="0" u="none" strike="noStrike" kern="1200" cap="none" spc="0" normalizeH="0" baseline="0" noProof="0" dirty="0">
                <a:ln>
                  <a:noFill/>
                </a:ln>
                <a:solidFill>
                  <a:prstClr val="white"/>
                </a:solidFill>
                <a:effectLst>
                  <a:outerShdw blurRad="50800" dist="50800" dir="5400000" sx="1000" sy="1000" algn="ctr" rotWithShape="0">
                    <a:srgbClr val="000000">
                      <a:alpha val="43137"/>
                    </a:srgbClr>
                  </a:outerShdw>
                </a:effectLst>
                <a:uLnTx/>
                <a:uFillTx/>
                <a:latin typeface="等线" panose="020F0502020204030204"/>
                <a:ea typeface="等线" panose="02010600030101010101" pitchFamily="2" charset="-122"/>
                <a:cs typeface="+mn-cs"/>
              </a:endParaRPr>
            </a:p>
          </p:txBody>
        </p:sp>
      </p:grpSp>
      <p:sp>
        <p:nvSpPr>
          <p:cNvPr id="42" name="矩形: 圆角 41">
            <a:extLst>
              <a:ext uri="{FF2B5EF4-FFF2-40B4-BE49-F238E27FC236}">
                <a16:creationId xmlns:a16="http://schemas.microsoft.com/office/drawing/2014/main" id="{AA18295F-E6D8-1296-2017-8218AEA51D5D}"/>
              </a:ext>
            </a:extLst>
          </p:cNvPr>
          <p:cNvSpPr/>
          <p:nvPr/>
        </p:nvSpPr>
        <p:spPr>
          <a:xfrm>
            <a:off x="813062" y="4908630"/>
            <a:ext cx="9895794" cy="1716614"/>
          </a:xfrm>
          <a:prstGeom prst="roundRect">
            <a:avLst/>
          </a:prstGeom>
          <a:solidFill>
            <a:schemeClr val="bg1"/>
          </a:solidFill>
          <a:ln w="47625">
            <a:solidFill>
              <a:srgbClr val="99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8F6EA229-97FC-5CD5-E012-F68BC44E371D}"/>
              </a:ext>
            </a:extLst>
          </p:cNvPr>
          <p:cNvSpPr txBox="1"/>
          <p:nvPr/>
        </p:nvSpPr>
        <p:spPr>
          <a:xfrm>
            <a:off x="1901952" y="5051618"/>
            <a:ext cx="768208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srgbClr val="992572"/>
                </a:solidFill>
                <a:effectLst/>
                <a:uLnTx/>
                <a:uFillTx/>
                <a:latin typeface="黑体" panose="02010609060101010101" pitchFamily="49" charset="-122"/>
                <a:ea typeface="黑体" panose="02010609060101010101" pitchFamily="49" charset="-122"/>
                <a:cs typeface="Times New Roman" panose="02020603050405020304" pitchFamily="18" charset="0"/>
              </a:rPr>
              <a:t>挖掘潜在特征</a:t>
            </a:r>
            <a:endParaRPr kumimoji="0" lang="en-US" altLang="zh-CN" sz="2400" b="0" i="0" u="none" strike="noStrike" kern="100" cap="none" spc="0" normalizeH="0" baseline="0" noProof="0" dirty="0">
              <a:ln>
                <a:noFill/>
              </a:ln>
              <a:solidFill>
                <a:srgbClr val="992572"/>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Times New Roman" panose="02020603050405020304" pitchFamily="18" charset="0"/>
                <a:ea typeface="黑体" panose="02010609060101010101" pitchFamily="49" charset="-122"/>
              </a:rPr>
              <a:t>研究后期，我们将对广州市碳交所的</a:t>
            </a:r>
            <a:r>
              <a:rPr lang="zh-CN" altLang="zh-CN" sz="2000" dirty="0">
                <a:latin typeface="Times New Roman" panose="02020603050405020304" pitchFamily="18" charset="0"/>
                <a:ea typeface="黑体" panose="02010609060101010101" pitchFamily="49" charset="-122"/>
              </a:rPr>
              <a:t>历史沿革、行为特征进行更为丰富的调研。</a:t>
            </a:r>
            <a:r>
              <a:rPr lang="zh-CN" altLang="en-US" sz="2000" dirty="0">
                <a:latin typeface="Times New Roman" panose="02020603050405020304" pitchFamily="18" charset="0"/>
                <a:ea typeface="黑体" panose="02010609060101010101" pitchFamily="49" charset="-122"/>
              </a:rPr>
              <a:t>尝试</a:t>
            </a:r>
            <a:r>
              <a:rPr lang="zh-CN" altLang="zh-CN" sz="2000" dirty="0">
                <a:latin typeface="Times New Roman" panose="02020603050405020304" pitchFamily="18" charset="0"/>
                <a:ea typeface="黑体" panose="02010609060101010101" pitchFamily="49" charset="-122"/>
              </a:rPr>
              <a:t>对碳价进行数据挖掘，</a:t>
            </a:r>
            <a:r>
              <a:rPr lang="zh-CN" altLang="en-US" sz="2000" dirty="0">
                <a:latin typeface="Times New Roman" panose="02020603050405020304" pitchFamily="18" charset="0"/>
                <a:ea typeface="黑体" panose="02010609060101010101" pitchFamily="49" charset="-122"/>
              </a:rPr>
              <a:t>挖掘数据背后潜在的相关特征。</a:t>
            </a:r>
          </a:p>
        </p:txBody>
      </p:sp>
      <p:pic>
        <p:nvPicPr>
          <p:cNvPr id="6" name="图形 5" descr="正义天平 纯色填充">
            <a:extLst>
              <a:ext uri="{FF2B5EF4-FFF2-40B4-BE49-F238E27FC236}">
                <a16:creationId xmlns:a16="http://schemas.microsoft.com/office/drawing/2014/main" id="{9214FD77-098E-77DA-039F-AD2185C79C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8286" y="3448190"/>
            <a:ext cx="762334" cy="844264"/>
          </a:xfrm>
          <a:prstGeom prst="rect">
            <a:avLst/>
          </a:prstGeom>
        </p:spPr>
      </p:pic>
      <p:grpSp>
        <p:nvGrpSpPr>
          <p:cNvPr id="30" name="组合 29">
            <a:extLst>
              <a:ext uri="{FF2B5EF4-FFF2-40B4-BE49-F238E27FC236}">
                <a16:creationId xmlns:a16="http://schemas.microsoft.com/office/drawing/2014/main" id="{43BE1695-5EBC-8857-62F2-A0EB99EA5075}"/>
              </a:ext>
            </a:extLst>
          </p:cNvPr>
          <p:cNvGrpSpPr/>
          <p:nvPr/>
        </p:nvGrpSpPr>
        <p:grpSpPr>
          <a:xfrm>
            <a:off x="9845256" y="5323837"/>
            <a:ext cx="1689738" cy="886198"/>
            <a:chOff x="9845256" y="1687628"/>
            <a:chExt cx="1689738" cy="800199"/>
          </a:xfrm>
        </p:grpSpPr>
        <p:sp>
          <p:nvSpPr>
            <p:cNvPr id="31" name="箭头: 五边形 30">
              <a:extLst>
                <a:ext uri="{FF2B5EF4-FFF2-40B4-BE49-F238E27FC236}">
                  <a16:creationId xmlns:a16="http://schemas.microsoft.com/office/drawing/2014/main" id="{7CFFC99B-9E77-354A-5161-BECE0A8488D3}"/>
                </a:ext>
              </a:extLst>
            </p:cNvPr>
            <p:cNvSpPr/>
            <p:nvPr/>
          </p:nvSpPr>
          <p:spPr>
            <a:xfrm>
              <a:off x="9845256" y="1687628"/>
              <a:ext cx="1689738" cy="800199"/>
            </a:xfrm>
            <a:prstGeom prst="homePlate">
              <a:avLst/>
            </a:prstGeom>
            <a:solidFill>
              <a:srgbClr val="992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61B8818B-489A-2349-9747-7820AA10AB59}"/>
                </a:ext>
              </a:extLst>
            </p:cNvPr>
            <p:cNvSpPr txBox="1"/>
            <p:nvPr/>
          </p:nvSpPr>
          <p:spPr>
            <a:xfrm>
              <a:off x="9845256" y="1710226"/>
              <a:ext cx="938700"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outerShdw blurRad="50800" dist="50800" dir="5400000" sx="1000" sy="1000" algn="ctr" rotWithShape="0">
                      <a:srgbClr val="000000">
                        <a:alpha val="43137"/>
                      </a:srgbClr>
                    </a:outerShdw>
                  </a:effectLst>
                  <a:uLnTx/>
                  <a:uFillTx/>
                  <a:latin typeface="等线" panose="020F0502020204030204"/>
                  <a:ea typeface="等线" panose="02010600030101010101" pitchFamily="2" charset="-122"/>
                  <a:cs typeface="+mn-cs"/>
                </a:rPr>
                <a:t>03</a:t>
              </a:r>
              <a:endParaRPr kumimoji="0" lang="zh-CN" altLang="en-US" sz="4000" b="1" i="0" u="none" strike="noStrike" kern="1200" cap="none" spc="0" normalizeH="0" baseline="0" noProof="0" dirty="0">
                <a:ln>
                  <a:noFill/>
                </a:ln>
                <a:solidFill>
                  <a:prstClr val="white"/>
                </a:solidFill>
                <a:effectLst>
                  <a:outerShdw blurRad="50800" dist="50800" dir="5400000" sx="1000" sy="1000" algn="ctr" rotWithShape="0">
                    <a:srgbClr val="000000">
                      <a:alpha val="43137"/>
                    </a:srgbClr>
                  </a:outerShdw>
                </a:effectLst>
                <a:uLnTx/>
                <a:uFillTx/>
                <a:latin typeface="等线" panose="020F0502020204030204"/>
                <a:ea typeface="等线" panose="02010600030101010101" pitchFamily="2" charset="-122"/>
                <a:cs typeface="+mn-cs"/>
              </a:endParaRPr>
            </a:p>
          </p:txBody>
        </p:sp>
      </p:grpSp>
      <p:pic>
        <p:nvPicPr>
          <p:cNvPr id="12" name="图形 11" descr="书籍 纯色填充">
            <a:extLst>
              <a:ext uri="{FF2B5EF4-FFF2-40B4-BE49-F238E27FC236}">
                <a16:creationId xmlns:a16="http://schemas.microsoft.com/office/drawing/2014/main" id="{BBBA2F1C-60C1-8B37-C34D-F4AFF67968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557" y="5262710"/>
            <a:ext cx="839792" cy="947325"/>
          </a:xfrm>
          <a:prstGeom prst="rect">
            <a:avLst/>
          </a:prstGeom>
        </p:spPr>
      </p:pic>
    </p:spTree>
    <p:extLst>
      <p:ext uri="{BB962C8B-B14F-4D97-AF65-F5344CB8AC3E}">
        <p14:creationId xmlns:p14="http://schemas.microsoft.com/office/powerpoint/2010/main" val="152888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徽标, 公司名称&#10;&#10;描述已自动生成">
            <a:extLst>
              <a:ext uri="{FF2B5EF4-FFF2-40B4-BE49-F238E27FC236}">
                <a16:creationId xmlns:a16="http://schemas.microsoft.com/office/drawing/2014/main" id="{B4618178-3B28-CC76-D554-346713600DBC}"/>
              </a:ext>
            </a:extLst>
          </p:cNvPr>
          <p:cNvPicPr>
            <a:picLocks noChangeAspect="1"/>
          </p:cNvPicPr>
          <p:nvPr/>
        </p:nvPicPr>
        <p:blipFill>
          <a:blip r:embed="rId3">
            <a:alphaModFix amt="50000"/>
            <a:duotone>
              <a:schemeClr val="bg2">
                <a:shade val="45000"/>
                <a:satMod val="135000"/>
              </a:schemeClr>
              <a:prstClr val="white"/>
            </a:duotone>
            <a:extLst>
              <a:ext uri="{BEBA8EAE-BF5A-486C-A8C5-ECC9F3942E4B}">
                <a14:imgProps xmlns:a14="http://schemas.microsoft.com/office/drawing/2010/main">
                  <a14:imgLayer r:embed="rId4">
                    <a14:imgEffect>
                      <a14:colorTemperature colorTemp="2269"/>
                    </a14:imgEffect>
                    <a14:imgEffect>
                      <a14:saturation sat="12000"/>
                    </a14:imgEffect>
                  </a14:imgLayer>
                </a14:imgProps>
              </a:ext>
              <a:ext uri="{28A0092B-C50C-407E-A947-70E740481C1C}">
                <a14:useLocalDpi xmlns:a14="http://schemas.microsoft.com/office/drawing/2010/main" val="0"/>
              </a:ext>
            </a:extLst>
          </a:blip>
          <a:stretch>
            <a:fillRect/>
          </a:stretch>
        </p:blipFill>
        <p:spPr>
          <a:xfrm>
            <a:off x="-4080052" y="-112651"/>
            <a:ext cx="9457460" cy="7125934"/>
          </a:xfrm>
          <a:prstGeom prst="rect">
            <a:avLst/>
          </a:prstGeom>
        </p:spPr>
      </p:pic>
      <p:pic>
        <p:nvPicPr>
          <p:cNvPr id="13" name="图片 12" descr="徽标, 公司名称&#10;&#10;描述已自动生成">
            <a:extLst>
              <a:ext uri="{FF2B5EF4-FFF2-40B4-BE49-F238E27FC236}">
                <a16:creationId xmlns:a16="http://schemas.microsoft.com/office/drawing/2014/main" id="{9BD2CFFA-E630-2316-A09F-18CB88982A66}"/>
              </a:ext>
            </a:extLst>
          </p:cNvPr>
          <p:cNvPicPr>
            <a:picLocks noChangeAspect="1"/>
          </p:cNvPicPr>
          <p:nvPr/>
        </p:nvPicPr>
        <p:blipFill>
          <a:blip r:embed="rId3">
            <a:alphaModFix amt="50000"/>
            <a:duotone>
              <a:schemeClr val="bg2">
                <a:shade val="45000"/>
                <a:satMod val="135000"/>
              </a:schemeClr>
              <a:prstClr val="white"/>
            </a:duotone>
            <a:extLst>
              <a:ext uri="{BEBA8EAE-BF5A-486C-A8C5-ECC9F3942E4B}">
                <a14:imgProps xmlns:a14="http://schemas.microsoft.com/office/drawing/2010/main">
                  <a14:imgLayer r:embed="rId4">
                    <a14:imgEffect>
                      <a14:colorTemperature colorTemp="2269"/>
                    </a14:imgEffect>
                    <a14:imgEffect>
                      <a14:saturation sat="12000"/>
                    </a14:imgEffect>
                  </a14:imgLayer>
                </a14:imgProps>
              </a:ext>
              <a:ext uri="{28A0092B-C50C-407E-A947-70E740481C1C}">
                <a14:useLocalDpi xmlns:a14="http://schemas.microsoft.com/office/drawing/2010/main" val="0"/>
              </a:ext>
            </a:extLst>
          </a:blip>
          <a:stretch>
            <a:fillRect/>
          </a:stretch>
        </p:blipFill>
        <p:spPr>
          <a:xfrm>
            <a:off x="7521257" y="-112651"/>
            <a:ext cx="9457460" cy="7125934"/>
          </a:xfrm>
          <a:prstGeom prst="rect">
            <a:avLst/>
          </a:prstGeom>
        </p:spPr>
      </p:pic>
      <p:sp>
        <p:nvSpPr>
          <p:cNvPr id="2" name="任意多边形: 形状 1">
            <a:extLst>
              <a:ext uri="{FF2B5EF4-FFF2-40B4-BE49-F238E27FC236}">
                <a16:creationId xmlns:a16="http://schemas.microsoft.com/office/drawing/2014/main" id="{7E321F39-10AF-4DEF-AB41-DFE484460689}"/>
              </a:ext>
            </a:extLst>
          </p:cNvPr>
          <p:cNvSpPr/>
          <p:nvPr/>
        </p:nvSpPr>
        <p:spPr>
          <a:xfrm>
            <a:off x="0" y="0"/>
            <a:ext cx="12192000" cy="6857999"/>
          </a:xfrm>
          <a:custGeom>
            <a:avLst/>
            <a:gdLst>
              <a:gd name="connsiteX0" fmla="*/ 373694 w 12192000"/>
              <a:gd name="connsiteY0" fmla="*/ 254634 h 6857999"/>
              <a:gd name="connsiteX1" fmla="*/ 289383 w 12192000"/>
              <a:gd name="connsiteY1" fmla="*/ 338945 h 6857999"/>
              <a:gd name="connsiteX2" fmla="*/ 289383 w 12192000"/>
              <a:gd name="connsiteY2" fmla="*/ 6519056 h 6857999"/>
              <a:gd name="connsiteX3" fmla="*/ 373694 w 12192000"/>
              <a:gd name="connsiteY3" fmla="*/ 6603367 h 6857999"/>
              <a:gd name="connsiteX4" fmla="*/ 11818307 w 12192000"/>
              <a:gd name="connsiteY4" fmla="*/ 6603367 h 6857999"/>
              <a:gd name="connsiteX5" fmla="*/ 11902618 w 12192000"/>
              <a:gd name="connsiteY5" fmla="*/ 6519056 h 6857999"/>
              <a:gd name="connsiteX6" fmla="*/ 11902618 w 12192000"/>
              <a:gd name="connsiteY6" fmla="*/ 338945 h 6857999"/>
              <a:gd name="connsiteX7" fmla="*/ 11818307 w 12192000"/>
              <a:gd name="connsiteY7" fmla="*/ 254634 h 6857999"/>
              <a:gd name="connsiteX8" fmla="*/ 0 w 12192000"/>
              <a:gd name="connsiteY8" fmla="*/ 0 h 6857999"/>
              <a:gd name="connsiteX9" fmla="*/ 12192000 w 12192000"/>
              <a:gd name="connsiteY9" fmla="*/ 0 h 6857999"/>
              <a:gd name="connsiteX10" fmla="*/ 12192000 w 12192000"/>
              <a:gd name="connsiteY10" fmla="*/ 6857999 h 6857999"/>
              <a:gd name="connsiteX11" fmla="*/ 0 w 12192000"/>
              <a:gd name="connsiteY11"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7999">
                <a:moveTo>
                  <a:pt x="373694" y="254634"/>
                </a:moveTo>
                <a:cubicBezTo>
                  <a:pt x="327130" y="254634"/>
                  <a:pt x="289383" y="292381"/>
                  <a:pt x="289383" y="338945"/>
                </a:cubicBezTo>
                <a:lnTo>
                  <a:pt x="289383" y="6519056"/>
                </a:lnTo>
                <a:cubicBezTo>
                  <a:pt x="289383" y="6565620"/>
                  <a:pt x="327130" y="6603367"/>
                  <a:pt x="373694" y="6603367"/>
                </a:cubicBezTo>
                <a:lnTo>
                  <a:pt x="11818307" y="6603367"/>
                </a:lnTo>
                <a:cubicBezTo>
                  <a:pt x="11864871" y="6603367"/>
                  <a:pt x="11902618" y="6565620"/>
                  <a:pt x="11902618" y="6519056"/>
                </a:cubicBezTo>
                <a:lnTo>
                  <a:pt x="11902618" y="338945"/>
                </a:lnTo>
                <a:cubicBezTo>
                  <a:pt x="11902618" y="292381"/>
                  <a:pt x="11864871" y="254634"/>
                  <a:pt x="11818307" y="254634"/>
                </a:cubicBezTo>
                <a:close/>
                <a:moveTo>
                  <a:pt x="0" y="0"/>
                </a:moveTo>
                <a:lnTo>
                  <a:pt x="12192000" y="0"/>
                </a:lnTo>
                <a:lnTo>
                  <a:pt x="12192000" y="6857999"/>
                </a:lnTo>
                <a:lnTo>
                  <a:pt x="0" y="6857999"/>
                </a:lnTo>
                <a:close/>
              </a:path>
            </a:pathLst>
          </a:custGeom>
          <a:solidFill>
            <a:srgbClr val="9A25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矩形: 圆角 5">
            <a:extLst>
              <a:ext uri="{FF2B5EF4-FFF2-40B4-BE49-F238E27FC236}">
                <a16:creationId xmlns:a16="http://schemas.microsoft.com/office/drawing/2014/main" id="{A292C367-07C5-01DA-F174-A5E4441849B9}"/>
              </a:ext>
            </a:extLst>
          </p:cNvPr>
          <p:cNvSpPr/>
          <p:nvPr/>
        </p:nvSpPr>
        <p:spPr>
          <a:xfrm>
            <a:off x="283779" y="283779"/>
            <a:ext cx="11634952" cy="6258911"/>
          </a:xfrm>
          <a:prstGeom prst="roundRect">
            <a:avLst>
              <a:gd name="adj" fmla="val 1328"/>
            </a:avLst>
          </a:prstGeom>
          <a:solidFill>
            <a:schemeClr val="bg1">
              <a:alpha val="90000"/>
            </a:schemeClr>
          </a:solidFill>
          <a:ln>
            <a:noFill/>
          </a:ln>
          <a:effectLst>
            <a:outerShdw blurRad="76200" sx="101000" sy="101000" algn="ctr"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100000">
                    <a:srgbClr val="9A2572"/>
                  </a:gs>
                  <a:gs pos="0">
                    <a:srgbClr val="9A2572">
                      <a:tint val="44500"/>
                      <a:satMod val="160000"/>
                    </a:srgbClr>
                  </a:gs>
                  <a:gs pos="100000">
                    <a:srgbClr val="9A2572">
                      <a:tint val="23500"/>
                      <a:satMod val="160000"/>
                    </a:srgbClr>
                  </a:gs>
                </a:gsLst>
                <a:lin ang="5400000" scaled="1"/>
                <a:tileRect/>
              </a:gradFill>
            </a:endParaRPr>
          </a:p>
        </p:txBody>
      </p:sp>
      <p:sp>
        <p:nvSpPr>
          <p:cNvPr id="7" name="文本框 6">
            <a:extLst>
              <a:ext uri="{FF2B5EF4-FFF2-40B4-BE49-F238E27FC236}">
                <a16:creationId xmlns:a16="http://schemas.microsoft.com/office/drawing/2014/main" id="{62D356BD-4078-E41E-D18B-8FFB6DF63440}"/>
              </a:ext>
            </a:extLst>
          </p:cNvPr>
          <p:cNvSpPr txBox="1"/>
          <p:nvPr/>
        </p:nvSpPr>
        <p:spPr>
          <a:xfrm>
            <a:off x="1228263" y="1874783"/>
            <a:ext cx="9758680" cy="1323439"/>
          </a:xfrm>
          <a:prstGeom prst="rect">
            <a:avLst/>
          </a:prstGeom>
          <a:noFill/>
        </p:spPr>
        <p:txBody>
          <a:bodyPr wrap="square" rtlCol="0">
            <a:spAutoFit/>
          </a:bodyPr>
          <a:lstStyle/>
          <a:p>
            <a:pPr algn="ctr"/>
            <a:r>
              <a:rPr lang="en-US" altLang="zh-CN" sz="8000" dirty="0">
                <a:gradFill flip="none" rotWithShape="1">
                  <a:gsLst>
                    <a:gs pos="40000">
                      <a:srgbClr val="9A2572"/>
                    </a:gs>
                    <a:gs pos="63000">
                      <a:srgbClr val="C583AD">
                        <a:lumMod val="84000"/>
                        <a:alpha val="37000"/>
                      </a:srgbClr>
                    </a:gs>
                    <a:gs pos="80000">
                      <a:srgbClr val="9A2572">
                        <a:tint val="23500"/>
                        <a:satMod val="160000"/>
                        <a:alpha val="48000"/>
                      </a:srgbClr>
                    </a:gs>
                  </a:gsLst>
                  <a:lin ang="5400000" scaled="1"/>
                  <a:tileRect/>
                </a:gradFill>
                <a:latin typeface="Impact" panose="020B0806030902050204" pitchFamily="34" charset="0"/>
              </a:rPr>
              <a:t>THANKS FOR LISTENING</a:t>
            </a:r>
            <a:endParaRPr lang="zh-CN" altLang="en-US" sz="8000" dirty="0">
              <a:gradFill flip="none" rotWithShape="1">
                <a:gsLst>
                  <a:gs pos="40000">
                    <a:srgbClr val="9A2572"/>
                  </a:gs>
                  <a:gs pos="63000">
                    <a:srgbClr val="C583AD">
                      <a:lumMod val="84000"/>
                      <a:alpha val="37000"/>
                    </a:srgbClr>
                  </a:gs>
                  <a:gs pos="80000">
                    <a:srgbClr val="9A2572">
                      <a:tint val="23500"/>
                      <a:satMod val="160000"/>
                      <a:alpha val="48000"/>
                    </a:srgbClr>
                  </a:gs>
                </a:gsLst>
                <a:lin ang="5400000" scaled="1"/>
                <a:tileRect/>
              </a:gradFill>
              <a:latin typeface="Impact" panose="020B0806030902050204" pitchFamily="34" charset="0"/>
            </a:endParaRPr>
          </a:p>
        </p:txBody>
      </p:sp>
      <p:sp>
        <p:nvSpPr>
          <p:cNvPr id="8" name="标题 1">
            <a:extLst>
              <a:ext uri="{FF2B5EF4-FFF2-40B4-BE49-F238E27FC236}">
                <a16:creationId xmlns:a16="http://schemas.microsoft.com/office/drawing/2014/main" id="{26F3ECC5-4355-9E24-4839-B1F50922FD35}"/>
              </a:ext>
            </a:extLst>
          </p:cNvPr>
          <p:cNvSpPr txBox="1">
            <a:spLocks/>
          </p:cNvSpPr>
          <p:nvPr/>
        </p:nvSpPr>
        <p:spPr>
          <a:xfrm>
            <a:off x="2002549" y="2771090"/>
            <a:ext cx="8186902" cy="833759"/>
          </a:xfrm>
          <a:prstGeom prst="rect">
            <a:avLst/>
          </a:prstGeom>
        </p:spPr>
        <p:txBody>
          <a:bodyPr lIns="0" rIns="0" bIns="0" anchor="b" anchorCtr="0">
            <a:normAutofit/>
          </a:bodyPr>
          <a:lstStyle>
            <a:lvl1pPr algn="ctr" defTabSz="914400" rtl="0" eaLnBrk="1" latinLnBrk="0" hangingPunct="1">
              <a:lnSpc>
                <a:spcPct val="90000"/>
              </a:lnSpc>
              <a:spcBef>
                <a:spcPct val="0"/>
              </a:spcBef>
              <a:buNone/>
              <a:defRPr lang="zh-CN" altLang="en-US" sz="4400" b="1" kern="1200" dirty="0">
                <a:solidFill>
                  <a:schemeClr val="tx1">
                    <a:lumMod val="95000"/>
                    <a:lumOff val="5000"/>
                  </a:schemeClr>
                </a:solidFill>
                <a:latin typeface="+mj-lt"/>
                <a:ea typeface="+mj-ea"/>
                <a:cs typeface="+mj-cs"/>
              </a:defRPr>
            </a:lvl1pPr>
          </a:lstStyle>
          <a:p>
            <a:r>
              <a:rPr lang="zh-CN" altLang="en-US" sz="4800" dirty="0">
                <a:latin typeface="黑体" panose="02010609060101010101" pitchFamily="49" charset="-122"/>
                <a:ea typeface="黑体" panose="02010609060101010101" pitchFamily="49" charset="-122"/>
              </a:rPr>
              <a:t>请各位老师批评指正！</a:t>
            </a:r>
          </a:p>
        </p:txBody>
      </p:sp>
      <p:cxnSp>
        <p:nvCxnSpPr>
          <p:cNvPr id="11" name="直接连接符 10">
            <a:extLst>
              <a:ext uri="{FF2B5EF4-FFF2-40B4-BE49-F238E27FC236}">
                <a16:creationId xmlns:a16="http://schemas.microsoft.com/office/drawing/2014/main" id="{FC50DC00-6C9A-50DA-5F16-A76747776A6E}"/>
              </a:ext>
            </a:extLst>
          </p:cNvPr>
          <p:cNvCxnSpPr/>
          <p:nvPr/>
        </p:nvCxnSpPr>
        <p:spPr>
          <a:xfrm>
            <a:off x="5186680" y="3901166"/>
            <a:ext cx="1818640" cy="0"/>
          </a:xfrm>
          <a:prstGeom prst="line">
            <a:avLst/>
          </a:prstGeom>
          <a:ln w="19050">
            <a:solidFill>
              <a:srgbClr val="9A2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76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全球气候变化</a:t>
            </a:r>
          </a:p>
        </p:txBody>
      </p:sp>
      <p:cxnSp>
        <p:nvCxnSpPr>
          <p:cNvPr id="14" name="Straight Connector 14"/>
          <p:cNvCxnSpPr>
            <a:stCxn id="33" idx="6"/>
          </p:cNvCxnSpPr>
          <p:nvPr/>
        </p:nvCxnSpPr>
        <p:spPr>
          <a:xfrm flipV="1">
            <a:off x="5345351" y="3596930"/>
            <a:ext cx="5982826" cy="9541"/>
          </a:xfrm>
          <a:prstGeom prst="line">
            <a:avLst/>
          </a:prstGeom>
          <a:ln w="47625" cap="rnd">
            <a:solidFill>
              <a:srgbClr val="9A2572"/>
            </a:solidFill>
            <a:prstDash val="sysDot"/>
          </a:ln>
          <a:effectLst/>
        </p:spPr>
        <p:style>
          <a:lnRef idx="2">
            <a:schemeClr val="accent1"/>
          </a:lnRef>
          <a:fillRef idx="0">
            <a:schemeClr val="accent1"/>
          </a:fillRef>
          <a:effectRef idx="1">
            <a:schemeClr val="accent1"/>
          </a:effectRef>
          <a:fontRef idx="minor">
            <a:schemeClr val="tx1"/>
          </a:fontRef>
        </p:style>
      </p:cxnSp>
      <p:sp>
        <p:nvSpPr>
          <p:cNvPr id="17" name="矩形 16"/>
          <p:cNvSpPr/>
          <p:nvPr/>
        </p:nvSpPr>
        <p:spPr>
          <a:xfrm>
            <a:off x="5287937" y="2669808"/>
            <a:ext cx="2391708" cy="830997"/>
          </a:xfrm>
          <a:prstGeom prst="rect">
            <a:avLst/>
          </a:prstGeom>
          <a:ln>
            <a:noFill/>
          </a:ln>
        </p:spPr>
        <p:txBody>
          <a:bodyPr wrap="square">
            <a:spAutoFit/>
          </a:bodyPr>
          <a:lstStyle/>
          <a:p>
            <a:pPr algn="just"/>
            <a:r>
              <a:rPr lang="zh-CN" altLang="en-US" sz="1600" b="1" i="0" dirty="0">
                <a:solidFill>
                  <a:srgbClr val="292929"/>
                </a:solidFill>
                <a:effectLst/>
                <a:latin typeface="微软雅黑" panose="020B0503020204020204" pitchFamily="34" charset="-122"/>
                <a:ea typeface="微软雅黑" panose="020B0503020204020204" pitchFamily="34" charset="-122"/>
              </a:rPr>
              <a:t>第一次世界气候大会在瑞士日内瓦召开</a:t>
            </a:r>
            <a:endParaRPr lang="en-US" altLang="zh-CN" sz="1600" b="1" i="0" dirty="0">
              <a:solidFill>
                <a:srgbClr val="292929"/>
              </a:solidFill>
              <a:effectLst/>
              <a:latin typeface="微软雅黑" panose="020B0503020204020204" pitchFamily="34" charset="-122"/>
              <a:ea typeface="微软雅黑" panose="020B0503020204020204" pitchFamily="34" charset="-122"/>
            </a:endParaRPr>
          </a:p>
          <a:p>
            <a:pPr algn="just"/>
            <a:r>
              <a:rPr lang="en-US" altLang="zh-CN" sz="1600" b="1" dirty="0">
                <a:solidFill>
                  <a:srgbClr val="9A2572"/>
                </a:solidFill>
                <a:latin typeface="微软雅黑" panose="020B0503020204020204" pitchFamily="34" charset="-122"/>
                <a:ea typeface="微软雅黑" panose="020B0503020204020204" pitchFamily="34" charset="-122"/>
              </a:rPr>
              <a:t>1979</a:t>
            </a:r>
            <a:r>
              <a:rPr lang="zh-CN" altLang="en-US" sz="1600" b="1" dirty="0">
                <a:solidFill>
                  <a:srgbClr val="9A2572"/>
                </a:solidFill>
                <a:latin typeface="微软雅黑" panose="020B0503020204020204" pitchFamily="34" charset="-122"/>
                <a:ea typeface="微软雅黑" panose="020B0503020204020204" pitchFamily="34" charset="-122"/>
              </a:rPr>
              <a:t>年</a:t>
            </a:r>
            <a:endParaRPr lang="en-US" altLang="zh-CN" sz="1600" b="1" dirty="0">
              <a:solidFill>
                <a:srgbClr val="9A2572"/>
              </a:solidFill>
              <a:latin typeface="微软雅黑" panose="020B0503020204020204" pitchFamily="34" charset="-122"/>
              <a:ea typeface="微软雅黑" panose="020B0503020204020204" pitchFamily="34" charset="-122"/>
            </a:endParaRPr>
          </a:p>
        </p:txBody>
      </p:sp>
      <p:cxnSp>
        <p:nvCxnSpPr>
          <p:cNvPr id="29" name="Straight Connector 23"/>
          <p:cNvCxnSpPr>
            <a:stCxn id="35" idx="4"/>
            <a:endCxn id="33" idx="0"/>
          </p:cNvCxnSpPr>
          <p:nvPr/>
        </p:nvCxnSpPr>
        <p:spPr>
          <a:xfrm>
            <a:off x="5234304" y="2892968"/>
            <a:ext cx="1" cy="602456"/>
          </a:xfrm>
          <a:prstGeom prst="line">
            <a:avLst/>
          </a:prstGeom>
          <a:ln w="3175" cmpd="sng">
            <a:solidFill>
              <a:srgbClr val="9A2572"/>
            </a:solidFill>
          </a:ln>
          <a:effectLst/>
        </p:spPr>
        <p:style>
          <a:lnRef idx="2">
            <a:schemeClr val="accent1"/>
          </a:lnRef>
          <a:fillRef idx="0">
            <a:schemeClr val="accent1"/>
          </a:fillRef>
          <a:effectRef idx="1">
            <a:schemeClr val="accent1"/>
          </a:effectRef>
          <a:fontRef idx="minor">
            <a:schemeClr val="tx1"/>
          </a:fontRef>
        </p:style>
      </p:cxnSp>
      <p:sp>
        <p:nvSpPr>
          <p:cNvPr id="33" name="Oval 20"/>
          <p:cNvSpPr/>
          <p:nvPr/>
        </p:nvSpPr>
        <p:spPr>
          <a:xfrm>
            <a:off x="5123258" y="3495424"/>
            <a:ext cx="222093" cy="222093"/>
          </a:xfrm>
          <a:prstGeom prst="ellipse">
            <a:avLst/>
          </a:prstGeom>
          <a:solidFill>
            <a:schemeClr val="bg1"/>
          </a:solidFill>
          <a:ln w="28575" cmpd="sng">
            <a:solidFill>
              <a:srgbClr val="9A257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60"/>
              </a:lnSpc>
            </a:pPr>
            <a:endParaRPr lang="en-US" sz="1100" dirty="0">
              <a:solidFill>
                <a:schemeClr val="tx2"/>
              </a:solidFill>
              <a:cs typeface="+mn-ea"/>
              <a:sym typeface="+mn-lt"/>
            </a:endParaRPr>
          </a:p>
        </p:txBody>
      </p:sp>
      <p:sp>
        <p:nvSpPr>
          <p:cNvPr id="35" name="椭圆 34"/>
          <p:cNvSpPr/>
          <p:nvPr/>
        </p:nvSpPr>
        <p:spPr>
          <a:xfrm>
            <a:off x="5152829" y="2730018"/>
            <a:ext cx="162950" cy="162950"/>
          </a:xfrm>
          <a:prstGeom prst="ellipse">
            <a:avLst/>
          </a:prstGeom>
          <a:solidFill>
            <a:schemeClr val="bg1">
              <a:lumMod val="95000"/>
            </a:schemeClr>
          </a:solidFill>
          <a:ln>
            <a:solidFill>
              <a:schemeClr val="bg1">
                <a:lumMod val="95000"/>
              </a:schemeClr>
            </a:solid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36" name="Straight Connector 24"/>
          <p:cNvCxnSpPr>
            <a:stCxn id="37" idx="4"/>
          </p:cNvCxnSpPr>
          <p:nvPr/>
        </p:nvCxnSpPr>
        <p:spPr>
          <a:xfrm flipH="1">
            <a:off x="5813260" y="3737969"/>
            <a:ext cx="1" cy="1552896"/>
          </a:xfrm>
          <a:prstGeom prst="line">
            <a:avLst/>
          </a:prstGeom>
          <a:ln w="3175" cmpd="sng">
            <a:solidFill>
              <a:srgbClr val="9A2572"/>
            </a:solidFill>
          </a:ln>
          <a:effectLst/>
        </p:spPr>
        <p:style>
          <a:lnRef idx="2">
            <a:schemeClr val="accent1"/>
          </a:lnRef>
          <a:fillRef idx="0">
            <a:schemeClr val="accent1"/>
          </a:fillRef>
          <a:effectRef idx="1">
            <a:schemeClr val="accent1"/>
          </a:effectRef>
          <a:fontRef idx="minor">
            <a:schemeClr val="tx1"/>
          </a:fontRef>
        </p:style>
      </p:cxnSp>
      <p:sp>
        <p:nvSpPr>
          <p:cNvPr id="37" name="Oval 21"/>
          <p:cNvSpPr/>
          <p:nvPr/>
        </p:nvSpPr>
        <p:spPr>
          <a:xfrm>
            <a:off x="5702214" y="3515876"/>
            <a:ext cx="222093" cy="222093"/>
          </a:xfrm>
          <a:prstGeom prst="ellipse">
            <a:avLst/>
          </a:prstGeom>
          <a:solidFill>
            <a:schemeClr val="bg1"/>
          </a:solidFill>
          <a:ln w="28575" cmpd="sng">
            <a:solidFill>
              <a:srgbClr val="9A257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60"/>
              </a:lnSpc>
            </a:pPr>
            <a:endParaRPr lang="en-US" sz="1100" dirty="0">
              <a:solidFill>
                <a:schemeClr val="tx2"/>
              </a:solidFill>
              <a:cs typeface="+mn-ea"/>
              <a:sym typeface="+mn-lt"/>
            </a:endParaRPr>
          </a:p>
        </p:txBody>
      </p:sp>
      <p:cxnSp>
        <p:nvCxnSpPr>
          <p:cNvPr id="38" name="Straight Connector 30"/>
          <p:cNvCxnSpPr>
            <a:endCxn id="39" idx="0"/>
          </p:cNvCxnSpPr>
          <p:nvPr/>
        </p:nvCxnSpPr>
        <p:spPr>
          <a:xfrm flipH="1">
            <a:off x="7679645" y="1489240"/>
            <a:ext cx="12089" cy="2026636"/>
          </a:xfrm>
          <a:prstGeom prst="line">
            <a:avLst/>
          </a:prstGeom>
          <a:ln w="3175" cmpd="sng">
            <a:solidFill>
              <a:srgbClr val="9A2572"/>
            </a:solidFill>
          </a:ln>
          <a:effectLst/>
        </p:spPr>
        <p:style>
          <a:lnRef idx="2">
            <a:schemeClr val="accent1"/>
          </a:lnRef>
          <a:fillRef idx="0">
            <a:schemeClr val="accent1"/>
          </a:fillRef>
          <a:effectRef idx="1">
            <a:schemeClr val="accent1"/>
          </a:effectRef>
          <a:fontRef idx="minor">
            <a:schemeClr val="tx1"/>
          </a:fontRef>
        </p:style>
      </p:cxnSp>
      <p:sp>
        <p:nvSpPr>
          <p:cNvPr id="39" name="Oval 29"/>
          <p:cNvSpPr/>
          <p:nvPr/>
        </p:nvSpPr>
        <p:spPr>
          <a:xfrm>
            <a:off x="7578402" y="3515876"/>
            <a:ext cx="202485" cy="202485"/>
          </a:xfrm>
          <a:prstGeom prst="ellipse">
            <a:avLst/>
          </a:prstGeom>
          <a:solidFill>
            <a:schemeClr val="bg1"/>
          </a:solidFill>
          <a:ln w="28575" cmpd="sng">
            <a:solidFill>
              <a:srgbClr val="9A257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60"/>
              </a:lnSpc>
            </a:pPr>
            <a:endParaRPr lang="en-US" sz="1100" dirty="0">
              <a:solidFill>
                <a:schemeClr val="tx2"/>
              </a:solidFill>
              <a:cs typeface="+mn-ea"/>
              <a:sym typeface="+mn-lt"/>
            </a:endParaRPr>
          </a:p>
        </p:txBody>
      </p:sp>
      <p:sp>
        <p:nvSpPr>
          <p:cNvPr id="40" name="椭圆 39"/>
          <p:cNvSpPr/>
          <p:nvPr/>
        </p:nvSpPr>
        <p:spPr>
          <a:xfrm>
            <a:off x="7607973" y="1458044"/>
            <a:ext cx="162950" cy="162950"/>
          </a:xfrm>
          <a:prstGeom prst="ellipse">
            <a:avLst/>
          </a:prstGeom>
          <a:solidFill>
            <a:schemeClr val="bg1">
              <a:lumMod val="95000"/>
            </a:schemeClr>
          </a:solidFill>
          <a:ln>
            <a:solidFill>
              <a:schemeClr val="bg1">
                <a:lumMod val="95000"/>
              </a:schemeClr>
            </a:solid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1" name="矩形 40"/>
          <p:cNvSpPr/>
          <p:nvPr/>
        </p:nvSpPr>
        <p:spPr>
          <a:xfrm>
            <a:off x="5894735" y="5267191"/>
            <a:ext cx="4421126" cy="584775"/>
          </a:xfrm>
          <a:prstGeom prst="rect">
            <a:avLst/>
          </a:prstGeom>
          <a:ln>
            <a:noFill/>
          </a:ln>
        </p:spPr>
        <p:txBody>
          <a:bodyPr wrap="square">
            <a:spAutoFit/>
          </a:bodyPr>
          <a:lstStyle/>
          <a:p>
            <a:pPr algn="just">
              <a:spcAft>
                <a:spcPts val="0"/>
              </a:spcAft>
            </a:pPr>
            <a:r>
              <a:rPr lang="zh-CN" altLang="en-US" sz="1600" b="1" dirty="0">
                <a:solidFill>
                  <a:srgbClr val="292929"/>
                </a:solidFill>
                <a:latin typeface="微软雅黑" panose="020B0503020204020204" pitchFamily="34" charset="-122"/>
                <a:ea typeface="微软雅黑" panose="020B0503020204020204" pitchFamily="34" charset="-122"/>
              </a:rPr>
              <a:t>联合国政府间气候变化专门委员会成立</a:t>
            </a:r>
            <a:endParaRPr lang="en-US" altLang="zh-CN" sz="1600" b="1" dirty="0">
              <a:solidFill>
                <a:srgbClr val="292929"/>
              </a:solidFill>
              <a:latin typeface="微软雅黑" panose="020B0503020204020204" pitchFamily="34" charset="-122"/>
              <a:ea typeface="微软雅黑" panose="020B0503020204020204" pitchFamily="34" charset="-122"/>
            </a:endParaRPr>
          </a:p>
          <a:p>
            <a:pPr algn="just">
              <a:spcAft>
                <a:spcPts val="0"/>
              </a:spcAft>
            </a:pPr>
            <a:r>
              <a:rPr lang="en-US" altLang="zh-CN" sz="1600" b="1" dirty="0">
                <a:solidFill>
                  <a:srgbClr val="9A2572"/>
                </a:solidFill>
                <a:latin typeface="微软雅黑" panose="020B0503020204020204" pitchFamily="34" charset="-122"/>
                <a:ea typeface="微软雅黑" panose="020B0503020204020204" pitchFamily="34" charset="-122"/>
              </a:rPr>
              <a:t>1990</a:t>
            </a:r>
            <a:r>
              <a:rPr lang="zh-CN" altLang="en-US" sz="1600" b="1" dirty="0">
                <a:solidFill>
                  <a:srgbClr val="9A2572"/>
                </a:solidFill>
                <a:latin typeface="微软雅黑" panose="020B0503020204020204" pitchFamily="34" charset="-122"/>
                <a:ea typeface="微软雅黑" panose="020B0503020204020204" pitchFamily="34" charset="-122"/>
              </a:rPr>
              <a:t>年</a:t>
            </a:r>
            <a:endParaRPr lang="en-US" altLang="zh-CN" sz="1600" b="1" dirty="0">
              <a:solidFill>
                <a:srgbClr val="9A2572"/>
              </a:solidFill>
              <a:latin typeface="微软雅黑" panose="020B0503020204020204" pitchFamily="34" charset="-122"/>
              <a:ea typeface="微软雅黑" panose="020B0503020204020204" pitchFamily="34" charset="-122"/>
            </a:endParaRPr>
          </a:p>
        </p:txBody>
      </p:sp>
      <p:sp>
        <p:nvSpPr>
          <p:cNvPr id="42" name="矩形 41"/>
          <p:cNvSpPr/>
          <p:nvPr/>
        </p:nvSpPr>
        <p:spPr>
          <a:xfrm>
            <a:off x="8613196" y="2394783"/>
            <a:ext cx="3165148" cy="830997"/>
          </a:xfrm>
          <a:prstGeom prst="rect">
            <a:avLst/>
          </a:prstGeom>
          <a:ln>
            <a:noFill/>
          </a:ln>
        </p:spPr>
        <p:txBody>
          <a:bodyPr wrap="square">
            <a:spAutoFit/>
          </a:bodyPr>
          <a:lstStyle/>
          <a:p>
            <a:pPr algn="just">
              <a:spcAft>
                <a:spcPts val="0"/>
              </a:spcAft>
            </a:pPr>
            <a:r>
              <a:rPr lang="en-US" altLang="zh-CN" sz="1600" b="1" dirty="0">
                <a:solidFill>
                  <a:srgbClr val="292929"/>
                </a:solidFill>
                <a:latin typeface="微软雅黑" panose="020B0503020204020204" pitchFamily="34" charset="-122"/>
                <a:ea typeface="微软雅黑" panose="020B0503020204020204" pitchFamily="34" charset="-122"/>
              </a:rPr>
              <a:t>《</a:t>
            </a:r>
            <a:r>
              <a:rPr lang="zh-CN" altLang="en-US" sz="1600" b="1" dirty="0">
                <a:solidFill>
                  <a:srgbClr val="292929"/>
                </a:solidFill>
                <a:latin typeface="微软雅黑" panose="020B0503020204020204" pitchFamily="34" charset="-122"/>
                <a:ea typeface="微软雅黑" panose="020B0503020204020204" pitchFamily="34" charset="-122"/>
              </a:rPr>
              <a:t>巴黎协定</a:t>
            </a:r>
            <a:r>
              <a:rPr lang="en-US" altLang="zh-CN" sz="1600" b="1" dirty="0">
                <a:solidFill>
                  <a:srgbClr val="292929"/>
                </a:solidFill>
                <a:latin typeface="微软雅黑" panose="020B0503020204020204" pitchFamily="34" charset="-122"/>
                <a:ea typeface="微软雅黑" panose="020B0503020204020204" pitchFamily="34" charset="-122"/>
              </a:rPr>
              <a:t>》</a:t>
            </a:r>
          </a:p>
          <a:p>
            <a:pPr algn="just">
              <a:spcAft>
                <a:spcPts val="0"/>
              </a:spcAft>
            </a:pPr>
            <a:r>
              <a:rPr lang="zh-CN" altLang="en-US" sz="1600" b="1" dirty="0">
                <a:solidFill>
                  <a:srgbClr val="292929"/>
                </a:solidFill>
                <a:latin typeface="微软雅黑" panose="020B0503020204020204" pitchFamily="34" charset="-122"/>
                <a:ea typeface="微软雅黑" panose="020B0503020204020204" pitchFamily="34" charset="-122"/>
              </a:rPr>
              <a:t>为</a:t>
            </a:r>
            <a:r>
              <a:rPr lang="en-US" altLang="zh-CN" sz="1600" b="1" dirty="0">
                <a:solidFill>
                  <a:srgbClr val="292929"/>
                </a:solidFill>
                <a:latin typeface="微软雅黑" panose="020B0503020204020204" pitchFamily="34" charset="-122"/>
                <a:ea typeface="微软雅黑" panose="020B0503020204020204" pitchFamily="34" charset="-122"/>
              </a:rPr>
              <a:t>2020</a:t>
            </a:r>
            <a:r>
              <a:rPr lang="zh-CN" altLang="en-US" sz="1600" b="1" dirty="0">
                <a:solidFill>
                  <a:srgbClr val="292929"/>
                </a:solidFill>
                <a:latin typeface="微软雅黑" panose="020B0503020204020204" pitchFamily="34" charset="-122"/>
                <a:ea typeface="微软雅黑" panose="020B0503020204020204" pitchFamily="34" charset="-122"/>
              </a:rPr>
              <a:t>年后的气候应对做出安排</a:t>
            </a:r>
            <a:endParaRPr lang="en-US" altLang="zh-CN" sz="1600" b="1" dirty="0">
              <a:solidFill>
                <a:srgbClr val="292929"/>
              </a:solidFill>
              <a:latin typeface="微软雅黑" panose="020B0503020204020204" pitchFamily="34" charset="-122"/>
              <a:ea typeface="微软雅黑" panose="020B0503020204020204" pitchFamily="34" charset="-122"/>
            </a:endParaRPr>
          </a:p>
          <a:p>
            <a:pPr algn="just">
              <a:spcAft>
                <a:spcPts val="0"/>
              </a:spcAft>
            </a:pPr>
            <a:r>
              <a:rPr lang="en-US" altLang="zh-CN" sz="1600" b="1" dirty="0">
                <a:solidFill>
                  <a:srgbClr val="9A2572"/>
                </a:solidFill>
                <a:latin typeface="微软雅黑" panose="020B0503020204020204" pitchFamily="34" charset="-122"/>
                <a:ea typeface="微软雅黑" panose="020B0503020204020204" pitchFamily="34" charset="-122"/>
              </a:rPr>
              <a:t>2015</a:t>
            </a:r>
            <a:r>
              <a:rPr lang="zh-CN" altLang="en-US" sz="1600" b="1" dirty="0">
                <a:solidFill>
                  <a:srgbClr val="9A2572"/>
                </a:solidFill>
                <a:latin typeface="微软雅黑" panose="020B0503020204020204" pitchFamily="34" charset="-122"/>
                <a:ea typeface="微软雅黑" panose="020B0503020204020204" pitchFamily="34" charset="-122"/>
              </a:rPr>
              <a:t>年</a:t>
            </a:r>
            <a:endParaRPr lang="en-US" altLang="zh-CN" sz="1600" b="1" dirty="0">
              <a:solidFill>
                <a:srgbClr val="9A2572"/>
              </a:solidFill>
              <a:latin typeface="微软雅黑" panose="020B0503020204020204" pitchFamily="34" charset="-122"/>
              <a:ea typeface="微软雅黑" panose="020B0503020204020204" pitchFamily="34" charset="-122"/>
            </a:endParaRPr>
          </a:p>
        </p:txBody>
      </p:sp>
      <p:sp>
        <p:nvSpPr>
          <p:cNvPr id="44" name="Oval 44"/>
          <p:cNvSpPr/>
          <p:nvPr/>
        </p:nvSpPr>
        <p:spPr>
          <a:xfrm>
            <a:off x="8122609" y="3515876"/>
            <a:ext cx="204084" cy="204084"/>
          </a:xfrm>
          <a:prstGeom prst="ellipse">
            <a:avLst/>
          </a:prstGeom>
          <a:solidFill>
            <a:schemeClr val="bg1"/>
          </a:solidFill>
          <a:ln w="28575" cmpd="sng">
            <a:solidFill>
              <a:srgbClr val="9A257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60"/>
              </a:lnSpc>
            </a:pPr>
            <a:endParaRPr lang="en-US" sz="1100" dirty="0">
              <a:solidFill>
                <a:schemeClr val="accent5"/>
              </a:solidFill>
              <a:cs typeface="+mn-ea"/>
              <a:sym typeface="+mn-lt"/>
            </a:endParaRPr>
          </a:p>
        </p:txBody>
      </p:sp>
      <p:sp>
        <p:nvSpPr>
          <p:cNvPr id="45" name="椭圆 44"/>
          <p:cNvSpPr/>
          <p:nvPr/>
        </p:nvSpPr>
        <p:spPr>
          <a:xfrm>
            <a:off x="8152181" y="4530987"/>
            <a:ext cx="162950" cy="162950"/>
          </a:xfrm>
          <a:prstGeom prst="ellipse">
            <a:avLst/>
          </a:prstGeom>
          <a:solidFill>
            <a:schemeClr val="bg1">
              <a:lumMod val="95000"/>
            </a:schemeClr>
          </a:solidFill>
          <a:ln>
            <a:solidFill>
              <a:schemeClr val="bg1">
                <a:lumMod val="95000"/>
              </a:schemeClr>
            </a:solid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6" name="矩形 45"/>
          <p:cNvSpPr/>
          <p:nvPr/>
        </p:nvSpPr>
        <p:spPr>
          <a:xfrm>
            <a:off x="7801144" y="1384648"/>
            <a:ext cx="3519492" cy="584775"/>
          </a:xfrm>
          <a:prstGeom prst="rect">
            <a:avLst/>
          </a:prstGeom>
          <a:ln>
            <a:noFill/>
          </a:ln>
        </p:spPr>
        <p:txBody>
          <a:bodyPr wrap="square">
            <a:spAutoFit/>
          </a:bodyPr>
          <a:lstStyle/>
          <a:p>
            <a:pPr algn="just">
              <a:spcAft>
                <a:spcPts val="0"/>
              </a:spcAft>
            </a:pPr>
            <a:r>
              <a:rPr lang="en-US" altLang="zh-CN" sz="1600" b="1" dirty="0">
                <a:solidFill>
                  <a:srgbClr val="292929"/>
                </a:solidFill>
                <a:latin typeface="微软雅黑" panose="020B0503020204020204" pitchFamily="34" charset="-122"/>
                <a:ea typeface="微软雅黑" panose="020B0503020204020204" pitchFamily="34" charset="-122"/>
              </a:rPr>
              <a:t>《</a:t>
            </a:r>
            <a:r>
              <a:rPr lang="zh-CN" altLang="en-US" sz="1600" b="1" dirty="0">
                <a:solidFill>
                  <a:srgbClr val="292929"/>
                </a:solidFill>
                <a:latin typeface="微软雅黑" panose="020B0503020204020204" pitchFamily="34" charset="-122"/>
                <a:ea typeface="微软雅黑" panose="020B0503020204020204" pitchFamily="34" charset="-122"/>
              </a:rPr>
              <a:t>联合国气候变化框架公约</a:t>
            </a:r>
            <a:r>
              <a:rPr lang="en-US" altLang="zh-CN" sz="1600" b="1" dirty="0">
                <a:solidFill>
                  <a:srgbClr val="292929"/>
                </a:solidFill>
                <a:latin typeface="微软雅黑" panose="020B0503020204020204" pitchFamily="34" charset="-122"/>
                <a:ea typeface="微软雅黑" panose="020B0503020204020204" pitchFamily="34" charset="-122"/>
              </a:rPr>
              <a:t>》</a:t>
            </a:r>
          </a:p>
          <a:p>
            <a:pPr algn="just">
              <a:spcAft>
                <a:spcPts val="0"/>
              </a:spcAft>
            </a:pPr>
            <a:r>
              <a:rPr lang="en-US" altLang="zh-CN" sz="1600" b="1" dirty="0">
                <a:solidFill>
                  <a:srgbClr val="9A2572"/>
                </a:solidFill>
                <a:latin typeface="微软雅黑" panose="020B0503020204020204" pitchFamily="34" charset="-122"/>
                <a:ea typeface="微软雅黑" panose="020B0503020204020204" pitchFamily="34" charset="-122"/>
              </a:rPr>
              <a:t> 1992</a:t>
            </a:r>
            <a:r>
              <a:rPr lang="zh-CN" altLang="en-US" sz="1600" b="1" dirty="0">
                <a:solidFill>
                  <a:srgbClr val="9A2572"/>
                </a:solidFill>
                <a:latin typeface="微软雅黑" panose="020B0503020204020204" pitchFamily="34" charset="-122"/>
                <a:ea typeface="微软雅黑" panose="020B0503020204020204" pitchFamily="34" charset="-122"/>
              </a:rPr>
              <a:t>年</a:t>
            </a:r>
          </a:p>
        </p:txBody>
      </p:sp>
      <p:sp>
        <p:nvSpPr>
          <p:cNvPr id="47" name="矩形 46"/>
          <p:cNvSpPr/>
          <p:nvPr/>
        </p:nvSpPr>
        <p:spPr>
          <a:xfrm>
            <a:off x="8396605" y="4506243"/>
            <a:ext cx="2395365" cy="830997"/>
          </a:xfrm>
          <a:prstGeom prst="rect">
            <a:avLst/>
          </a:prstGeom>
          <a:ln>
            <a:noFill/>
          </a:ln>
        </p:spPr>
        <p:txBody>
          <a:bodyPr wrap="square">
            <a:spAutoFit/>
          </a:bodyPr>
          <a:lstStyle/>
          <a:p>
            <a:pPr algn="just"/>
            <a:r>
              <a:rPr lang="en-US" altLang="zh-CN" sz="1600" b="1" dirty="0">
                <a:solidFill>
                  <a:srgbClr val="292929"/>
                </a:solidFill>
                <a:latin typeface="微软雅黑" panose="020B0503020204020204" pitchFamily="34" charset="-122"/>
                <a:ea typeface="微软雅黑" panose="020B0503020204020204" pitchFamily="34" charset="-122"/>
              </a:rPr>
              <a:t>《</a:t>
            </a:r>
            <a:r>
              <a:rPr lang="zh-CN" altLang="en-US" sz="1600" b="1" dirty="0">
                <a:solidFill>
                  <a:srgbClr val="292929"/>
                </a:solidFill>
                <a:latin typeface="微软雅黑" panose="020B0503020204020204" pitchFamily="34" charset="-122"/>
                <a:ea typeface="微软雅黑" panose="020B0503020204020204" pitchFamily="34" charset="-122"/>
              </a:rPr>
              <a:t>京都议定书</a:t>
            </a:r>
            <a:r>
              <a:rPr lang="en-US" altLang="zh-CN" sz="1600" b="1" dirty="0">
                <a:solidFill>
                  <a:srgbClr val="292929"/>
                </a:solidFill>
                <a:latin typeface="微软雅黑" panose="020B0503020204020204" pitchFamily="34" charset="-122"/>
                <a:ea typeface="微软雅黑" panose="020B0503020204020204" pitchFamily="34" charset="-122"/>
              </a:rPr>
              <a:t>》</a:t>
            </a:r>
          </a:p>
          <a:p>
            <a:pPr algn="just"/>
            <a:r>
              <a:rPr lang="zh-CN" altLang="en-US" sz="1600" b="1" dirty="0">
                <a:solidFill>
                  <a:srgbClr val="292929"/>
                </a:solidFill>
                <a:latin typeface="微软雅黑" panose="020B0503020204020204" pitchFamily="34" charset="-122"/>
                <a:ea typeface="微软雅黑" panose="020B0503020204020204" pitchFamily="34" charset="-122"/>
              </a:rPr>
              <a:t>首次提出国际间碳交易</a:t>
            </a:r>
            <a:endParaRPr lang="en-US" altLang="zh-CN" sz="1600" b="1" dirty="0">
              <a:solidFill>
                <a:srgbClr val="292929"/>
              </a:solidFill>
              <a:latin typeface="微软雅黑" panose="020B0503020204020204" pitchFamily="34" charset="-122"/>
              <a:ea typeface="微软雅黑" panose="020B0503020204020204" pitchFamily="34" charset="-122"/>
            </a:endParaRPr>
          </a:p>
          <a:p>
            <a:pPr algn="just"/>
            <a:r>
              <a:rPr lang="en-US" altLang="zh-CN" sz="1600" b="1" dirty="0">
                <a:solidFill>
                  <a:srgbClr val="9A2572"/>
                </a:solidFill>
                <a:latin typeface="微软雅黑" panose="020B0503020204020204" pitchFamily="34" charset="-122"/>
                <a:ea typeface="微软雅黑" panose="020B0503020204020204" pitchFamily="34" charset="-122"/>
              </a:rPr>
              <a:t>1997</a:t>
            </a:r>
            <a:r>
              <a:rPr lang="zh-CN" altLang="en-US" sz="1600" b="1" dirty="0">
                <a:solidFill>
                  <a:srgbClr val="9A2572"/>
                </a:solidFill>
                <a:latin typeface="微软雅黑" panose="020B0503020204020204" pitchFamily="34" charset="-122"/>
                <a:ea typeface="微软雅黑" panose="020B0503020204020204" pitchFamily="34" charset="-122"/>
              </a:rPr>
              <a:t>年</a:t>
            </a:r>
            <a:endParaRPr lang="en-US" altLang="zh-CN" sz="1600" b="1" dirty="0">
              <a:solidFill>
                <a:srgbClr val="9A2572"/>
              </a:solidFill>
              <a:latin typeface="微软雅黑" panose="020B0503020204020204" pitchFamily="34" charset="-122"/>
              <a:ea typeface="微软雅黑" panose="020B0503020204020204" pitchFamily="34" charset="-122"/>
            </a:endParaRPr>
          </a:p>
        </p:txBody>
      </p:sp>
      <p:cxnSp>
        <p:nvCxnSpPr>
          <p:cNvPr id="48" name="Straight Connector 30"/>
          <p:cNvCxnSpPr>
            <a:stCxn id="50" idx="4"/>
            <a:endCxn id="49" idx="0"/>
          </p:cNvCxnSpPr>
          <p:nvPr/>
        </p:nvCxnSpPr>
        <p:spPr>
          <a:xfrm flipH="1">
            <a:off x="8529978" y="2665143"/>
            <a:ext cx="3670" cy="849889"/>
          </a:xfrm>
          <a:prstGeom prst="line">
            <a:avLst/>
          </a:prstGeom>
          <a:ln w="3175" cmpd="sng">
            <a:solidFill>
              <a:srgbClr val="9A2572"/>
            </a:solidFill>
          </a:ln>
          <a:effectLst/>
        </p:spPr>
        <p:style>
          <a:lnRef idx="2">
            <a:schemeClr val="accent1"/>
          </a:lnRef>
          <a:fillRef idx="0">
            <a:schemeClr val="accent1"/>
          </a:fillRef>
          <a:effectRef idx="1">
            <a:schemeClr val="accent1"/>
          </a:effectRef>
          <a:fontRef idx="minor">
            <a:schemeClr val="tx1"/>
          </a:fontRef>
        </p:style>
      </p:cxnSp>
      <p:sp>
        <p:nvSpPr>
          <p:cNvPr id="49" name="Oval 29"/>
          <p:cNvSpPr/>
          <p:nvPr/>
        </p:nvSpPr>
        <p:spPr>
          <a:xfrm>
            <a:off x="8428735" y="3515032"/>
            <a:ext cx="202485" cy="202485"/>
          </a:xfrm>
          <a:prstGeom prst="ellipse">
            <a:avLst/>
          </a:prstGeom>
          <a:solidFill>
            <a:schemeClr val="bg1"/>
          </a:solidFill>
          <a:ln w="28575" cmpd="sng">
            <a:solidFill>
              <a:srgbClr val="9A257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60"/>
              </a:lnSpc>
            </a:pPr>
            <a:endParaRPr lang="en-US" sz="1100" dirty="0">
              <a:solidFill>
                <a:schemeClr val="tx2"/>
              </a:solidFill>
              <a:cs typeface="+mn-ea"/>
              <a:sym typeface="+mn-lt"/>
            </a:endParaRPr>
          </a:p>
        </p:txBody>
      </p:sp>
      <p:sp>
        <p:nvSpPr>
          <p:cNvPr id="50" name="椭圆 49"/>
          <p:cNvSpPr/>
          <p:nvPr/>
        </p:nvSpPr>
        <p:spPr>
          <a:xfrm>
            <a:off x="8452173" y="2502193"/>
            <a:ext cx="162950" cy="162950"/>
          </a:xfrm>
          <a:prstGeom prst="ellipse">
            <a:avLst/>
          </a:prstGeom>
          <a:solidFill>
            <a:schemeClr val="bg1">
              <a:lumMod val="95000"/>
            </a:schemeClr>
          </a:solidFill>
          <a:ln>
            <a:solidFill>
              <a:schemeClr val="bg1">
                <a:lumMod val="95000"/>
              </a:schemeClr>
            </a:solid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1" name="椭圆 50"/>
          <p:cNvSpPr/>
          <p:nvPr/>
        </p:nvSpPr>
        <p:spPr>
          <a:xfrm>
            <a:off x="5731785" y="5267191"/>
            <a:ext cx="162950" cy="162950"/>
          </a:xfrm>
          <a:prstGeom prst="ellipse">
            <a:avLst/>
          </a:prstGeom>
          <a:solidFill>
            <a:schemeClr val="bg1">
              <a:lumMod val="95000"/>
            </a:schemeClr>
          </a:solidFill>
          <a:ln>
            <a:solidFill>
              <a:schemeClr val="bg1">
                <a:lumMod val="95000"/>
              </a:schemeClr>
            </a:solid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2" name="矩形: 圆角 51"/>
          <p:cNvSpPr/>
          <p:nvPr/>
        </p:nvSpPr>
        <p:spPr>
          <a:xfrm rot="5400000">
            <a:off x="981199" y="1682582"/>
            <a:ext cx="3732183" cy="4020230"/>
          </a:xfrm>
          <a:prstGeom prst="roundRect">
            <a:avLst>
              <a:gd name="adj" fmla="val 0"/>
            </a:avLst>
          </a:prstGeom>
          <a:solidFill>
            <a:schemeClr val="bg1"/>
          </a:solidFill>
          <a:ln>
            <a:noFill/>
          </a:ln>
          <a:effectLst>
            <a:outerShdw blurRad="444500" sx="102000" sy="102000" algn="ctr" rotWithShape="0">
              <a:srgbClr val="9A2572">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873844" y="1953987"/>
            <a:ext cx="4003330" cy="3754874"/>
          </a:xfrm>
          <a:prstGeom prst="rect">
            <a:avLst/>
          </a:prstGeom>
          <a:noFill/>
        </p:spPr>
        <p:txBody>
          <a:bodyPr wrap="square" lIns="91440" tIns="45720" rIns="91440" bIns="45720" anchor="t">
            <a:spAutoFit/>
          </a:bodyPr>
          <a:lstStyle/>
          <a:p>
            <a:pPr indent="457200"/>
            <a:r>
              <a:rPr lang="zh-CN" altLang="en-US" sz="2000" dirty="0">
                <a:latin typeface="黑体" panose="02010609060101010101" pitchFamily="49" charset="-122"/>
                <a:ea typeface="黑体" panose="02010609060101010101" pitchFamily="49" charset="-122"/>
              </a:rPr>
              <a:t>随着人类社会的发展，全球气候迅速恶化。</a:t>
            </a:r>
            <a:r>
              <a:rPr lang="zh-CN" altLang="en-US" sz="2000" b="0" i="0" dirty="0">
                <a:solidFill>
                  <a:srgbClr val="292929"/>
                </a:solidFill>
                <a:effectLst/>
                <a:latin typeface="微软雅黑" panose="020B0503020204020204" pitchFamily="34" charset="-122"/>
                <a:ea typeface="微软雅黑" panose="020B0503020204020204" pitchFamily="34" charset="-122"/>
              </a:rPr>
              <a:t> </a:t>
            </a:r>
            <a:r>
              <a:rPr lang="en-US" altLang="zh-CN" sz="2000" dirty="0">
                <a:latin typeface="黑体" panose="02010609060101010101" pitchFamily="49" charset="-122"/>
                <a:ea typeface="黑体" panose="02010609060101010101" pitchFamily="49" charset="-122"/>
              </a:rPr>
              <a:t>2010-2019</a:t>
            </a:r>
            <a:r>
              <a:rPr lang="zh-CN" altLang="en-US" sz="2000" dirty="0">
                <a:latin typeface="黑体" panose="02010609060101010101" pitchFamily="49" charset="-122"/>
                <a:ea typeface="黑体" panose="02010609060101010101" pitchFamily="49" charset="-122"/>
              </a:rPr>
              <a:t>年全球温度比工业化前约高</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摄氏度</a:t>
            </a:r>
            <a:r>
              <a:rPr lang="zh-CN" altLang="en-US" sz="2000" dirty="0">
                <a:solidFill>
                  <a:srgbClr val="333333"/>
                </a:solidFill>
                <a:latin typeface="黑体" panose="02010609060101010101" pitchFamily="49" charset="-122"/>
                <a:ea typeface="黑体" panose="02010609060101010101" pitchFamily="49" charset="-122"/>
              </a:rPr>
              <a:t> 。</a:t>
            </a:r>
            <a:endParaRPr lang="en-US" altLang="zh-CN" sz="2000" dirty="0">
              <a:solidFill>
                <a:srgbClr val="333333"/>
              </a:solidFill>
              <a:latin typeface="黑体" panose="02010609060101010101" pitchFamily="49" charset="-122"/>
              <a:ea typeface="黑体" panose="02010609060101010101" pitchFamily="49" charset="-122"/>
            </a:endParaRPr>
          </a:p>
          <a:p>
            <a:pPr indent="457200"/>
            <a:r>
              <a:rPr lang="zh-CN" altLang="en-US" sz="2000" dirty="0">
                <a:solidFill>
                  <a:srgbClr val="333333"/>
                </a:solidFill>
                <a:latin typeface="黑体" panose="02010609060101010101" pitchFamily="49" charset="-122"/>
                <a:ea typeface="黑体" panose="02010609060101010101" pitchFamily="49" charset="-122"/>
              </a:rPr>
              <a:t>气候变化应对愈来愈成为国际合作的重点领域，成为全球人类共同关切的重大话题。</a:t>
            </a:r>
            <a:endParaRPr lang="en-US" altLang="zh-CN" sz="2000" dirty="0">
              <a:solidFill>
                <a:srgbClr val="333333"/>
              </a:solidFill>
              <a:latin typeface="黑体" panose="02010609060101010101" pitchFamily="49" charset="-122"/>
              <a:ea typeface="黑体" panose="02010609060101010101" pitchFamily="49" charset="-122"/>
            </a:endParaRPr>
          </a:p>
          <a:p>
            <a:pPr indent="457200"/>
            <a:r>
              <a:rPr lang="zh-CN" altLang="en-US" sz="2000" dirty="0">
                <a:solidFill>
                  <a:srgbClr val="333333"/>
                </a:solidFill>
                <a:latin typeface="黑体"/>
                <a:ea typeface="黑体"/>
              </a:rPr>
              <a:t>我国</a:t>
            </a:r>
            <a:r>
              <a:rPr lang="zh-CN" altLang="en-US" sz="2000" b="0" i="0" dirty="0">
                <a:solidFill>
                  <a:srgbClr val="333333"/>
                </a:solidFill>
                <a:effectLst/>
                <a:latin typeface="黑体"/>
                <a:ea typeface="黑体"/>
              </a:rPr>
              <a:t>政府勇于承担国际责任，</a:t>
            </a:r>
            <a:r>
              <a:rPr lang="en-US" altLang="zh-CN" sz="2000" b="0" i="0" dirty="0">
                <a:solidFill>
                  <a:srgbClr val="333333"/>
                </a:solidFill>
                <a:effectLst/>
                <a:latin typeface="黑体"/>
                <a:ea typeface="黑体"/>
              </a:rPr>
              <a:t>2016</a:t>
            </a:r>
            <a:r>
              <a:rPr lang="zh-CN" altLang="en-US" sz="2000" b="0" i="0" dirty="0">
                <a:solidFill>
                  <a:srgbClr val="333333"/>
                </a:solidFill>
                <a:effectLst/>
                <a:latin typeface="黑体"/>
                <a:ea typeface="黑体"/>
              </a:rPr>
              <a:t>年</a:t>
            </a:r>
            <a:r>
              <a:rPr lang="en-US" altLang="zh-CN" sz="2000" b="0" i="0" dirty="0">
                <a:solidFill>
                  <a:srgbClr val="333333"/>
                </a:solidFill>
                <a:effectLst/>
                <a:latin typeface="黑体"/>
                <a:ea typeface="黑体"/>
              </a:rPr>
              <a:t>9</a:t>
            </a:r>
            <a:r>
              <a:rPr lang="zh-CN" altLang="en-US" sz="2000" b="0" i="0" dirty="0">
                <a:solidFill>
                  <a:srgbClr val="333333"/>
                </a:solidFill>
                <a:effectLst/>
                <a:latin typeface="黑体"/>
                <a:ea typeface="黑体"/>
              </a:rPr>
              <a:t>月</a:t>
            </a:r>
            <a:r>
              <a:rPr lang="en-US" altLang="zh-CN" sz="2000" b="0" i="0" dirty="0">
                <a:solidFill>
                  <a:srgbClr val="333333"/>
                </a:solidFill>
                <a:effectLst/>
                <a:latin typeface="黑体"/>
                <a:ea typeface="黑体"/>
              </a:rPr>
              <a:t>3</a:t>
            </a:r>
            <a:r>
              <a:rPr lang="zh-CN" altLang="en-US" sz="2000" b="0" i="0" dirty="0">
                <a:solidFill>
                  <a:srgbClr val="333333"/>
                </a:solidFill>
                <a:effectLst/>
                <a:latin typeface="黑体"/>
                <a:ea typeface="黑体"/>
              </a:rPr>
              <a:t>日，中国加入</a:t>
            </a:r>
            <a:r>
              <a:rPr lang="en-US" altLang="zh-CN" sz="2000" b="0" i="0" dirty="0">
                <a:solidFill>
                  <a:srgbClr val="333333"/>
                </a:solidFill>
                <a:effectLst/>
                <a:latin typeface="黑体"/>
                <a:ea typeface="黑体"/>
              </a:rPr>
              <a:t>《</a:t>
            </a:r>
            <a:r>
              <a:rPr lang="zh-CN" altLang="en-US" sz="2000" b="0" i="0" dirty="0">
                <a:solidFill>
                  <a:srgbClr val="333333"/>
                </a:solidFill>
                <a:effectLst/>
                <a:latin typeface="黑体"/>
                <a:ea typeface="黑体"/>
              </a:rPr>
              <a:t>巴黎协定</a:t>
            </a:r>
            <a:r>
              <a:rPr lang="en-US" altLang="zh-CN" sz="2000" b="0" i="0" dirty="0">
                <a:solidFill>
                  <a:srgbClr val="333333"/>
                </a:solidFill>
                <a:effectLst/>
                <a:latin typeface="黑体"/>
                <a:ea typeface="黑体"/>
              </a:rPr>
              <a:t>》</a:t>
            </a:r>
            <a:r>
              <a:rPr lang="zh-CN" altLang="en-US" sz="2000" dirty="0">
                <a:solidFill>
                  <a:srgbClr val="333333"/>
                </a:solidFill>
                <a:latin typeface="黑体"/>
                <a:ea typeface="黑体"/>
              </a:rPr>
              <a:t>，</a:t>
            </a:r>
            <a:r>
              <a:rPr lang="zh-CN" altLang="en-US" sz="2000" b="0" i="0" dirty="0">
                <a:solidFill>
                  <a:srgbClr val="333333"/>
                </a:solidFill>
                <a:effectLst/>
                <a:latin typeface="黑体"/>
                <a:ea typeface="黑体"/>
              </a:rPr>
              <a:t>成为</a:t>
            </a:r>
            <a:r>
              <a:rPr lang="en-US" altLang="zh-CN" sz="2000" b="0" i="0" dirty="0">
                <a:solidFill>
                  <a:srgbClr val="333333"/>
                </a:solidFill>
                <a:effectLst/>
                <a:latin typeface="黑体"/>
                <a:ea typeface="黑体"/>
              </a:rPr>
              <a:t>23</a:t>
            </a:r>
            <a:r>
              <a:rPr lang="zh-CN" altLang="en-US" sz="2000" b="0" i="0" dirty="0">
                <a:solidFill>
                  <a:srgbClr val="333333"/>
                </a:solidFill>
                <a:effectLst/>
                <a:latin typeface="黑体"/>
                <a:ea typeface="黑体"/>
              </a:rPr>
              <a:t>个完成了批准协定的缔约方，并</a:t>
            </a:r>
            <a:r>
              <a:rPr lang="zh-CN" altLang="en-US" sz="2000" dirty="0">
                <a:solidFill>
                  <a:srgbClr val="333333"/>
                </a:solidFill>
                <a:latin typeface="黑体"/>
                <a:ea typeface="黑体"/>
              </a:rPr>
              <a:t>承诺于</a:t>
            </a:r>
            <a:r>
              <a:rPr lang="en-US" altLang="zh-CN" sz="2000" dirty="0">
                <a:solidFill>
                  <a:srgbClr val="333333"/>
                </a:solidFill>
                <a:latin typeface="黑体"/>
                <a:ea typeface="黑体"/>
              </a:rPr>
              <a:t>2030</a:t>
            </a:r>
            <a:r>
              <a:rPr lang="zh-CN" altLang="en-US" sz="2000" dirty="0">
                <a:solidFill>
                  <a:srgbClr val="333333"/>
                </a:solidFill>
                <a:latin typeface="黑体"/>
                <a:ea typeface="黑体"/>
              </a:rPr>
              <a:t>年实现碳达峰。</a:t>
            </a:r>
            <a:endParaRPr lang="zh-CN" altLang="en-US" sz="2000" dirty="0">
              <a:latin typeface="黑体"/>
              <a:ea typeface="黑体"/>
            </a:endParaRPr>
          </a:p>
          <a:p>
            <a:pPr indent="457200"/>
            <a:endParaRPr lang="en-US" altLang="zh-CN" sz="1800" dirty="0">
              <a:solidFill>
                <a:srgbClr val="333333"/>
              </a:solidFill>
              <a:latin typeface="黑体" panose="02010609060101010101" pitchFamily="49" charset="-122"/>
              <a:ea typeface="黑体" panose="02010609060101010101" pitchFamily="49" charset="-122"/>
            </a:endParaRPr>
          </a:p>
        </p:txBody>
      </p:sp>
      <p:cxnSp>
        <p:nvCxnSpPr>
          <p:cNvPr id="59" name="直接连接符 58"/>
          <p:cNvCxnSpPr/>
          <p:nvPr/>
        </p:nvCxnSpPr>
        <p:spPr>
          <a:xfrm>
            <a:off x="837176" y="5570599"/>
            <a:ext cx="4033103" cy="0"/>
          </a:xfrm>
          <a:prstGeom prst="line">
            <a:avLst/>
          </a:prstGeom>
          <a:ln w="50800">
            <a:solidFill>
              <a:srgbClr val="9A2572"/>
            </a:solidFill>
          </a:ln>
        </p:spPr>
        <p:style>
          <a:lnRef idx="3">
            <a:schemeClr val="dk1"/>
          </a:lnRef>
          <a:fillRef idx="0">
            <a:schemeClr val="dk1"/>
          </a:fillRef>
          <a:effectRef idx="2">
            <a:schemeClr val="dk1"/>
          </a:effectRef>
          <a:fontRef idx="minor">
            <a:schemeClr val="tx1"/>
          </a:fontRef>
        </p:style>
      </p:cxnSp>
      <p:sp>
        <p:nvSpPr>
          <p:cNvPr id="60" name="矩形 59"/>
          <p:cNvSpPr/>
          <p:nvPr/>
        </p:nvSpPr>
        <p:spPr>
          <a:xfrm>
            <a:off x="837179" y="1384648"/>
            <a:ext cx="4020227" cy="437410"/>
          </a:xfrm>
          <a:prstGeom prst="rect">
            <a:avLst/>
          </a:prstGeom>
          <a:solidFill>
            <a:srgbClr val="9A257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文本框 60"/>
          <p:cNvSpPr txBox="1"/>
          <p:nvPr/>
        </p:nvSpPr>
        <p:spPr>
          <a:xfrm>
            <a:off x="955523" y="1358235"/>
            <a:ext cx="2282532" cy="460192"/>
          </a:xfrm>
          <a:prstGeom prst="rect">
            <a:avLst/>
          </a:prstGeom>
          <a:noFill/>
        </p:spPr>
        <p:txBody>
          <a:bodyPr wrap="square" rtlCol="0">
            <a:spAutoFit/>
          </a:bodyPr>
          <a:lstStyle/>
          <a:p>
            <a:pPr algn="l"/>
            <a:r>
              <a:rPr lang="zh-CN" altLang="en-US" sz="2400" b="1" dirty="0">
                <a:solidFill>
                  <a:schemeClr val="bg1"/>
                </a:solidFill>
                <a:latin typeface="黑体" panose="02010609060101010101" pitchFamily="49" charset="-122"/>
                <a:ea typeface="黑体" panose="02010609060101010101" pitchFamily="49" charset="-122"/>
              </a:rPr>
              <a:t>气候变化应对</a:t>
            </a:r>
          </a:p>
        </p:txBody>
      </p:sp>
      <p:cxnSp>
        <p:nvCxnSpPr>
          <p:cNvPr id="2" name="Straight Connector 30">
            <a:extLst>
              <a:ext uri="{FF2B5EF4-FFF2-40B4-BE49-F238E27FC236}">
                <a16:creationId xmlns:a16="http://schemas.microsoft.com/office/drawing/2014/main" id="{F77332B6-93FE-E84E-23E2-97F4E7857ED2}"/>
              </a:ext>
            </a:extLst>
          </p:cNvPr>
          <p:cNvCxnSpPr>
            <a:cxnSpLocks/>
          </p:cNvCxnSpPr>
          <p:nvPr/>
        </p:nvCxnSpPr>
        <p:spPr>
          <a:xfrm>
            <a:off x="8234027" y="3704516"/>
            <a:ext cx="0" cy="809901"/>
          </a:xfrm>
          <a:prstGeom prst="line">
            <a:avLst/>
          </a:prstGeom>
          <a:ln w="3175" cmpd="sng">
            <a:solidFill>
              <a:srgbClr val="9A257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1691303" y="1207970"/>
            <a:ext cx="0" cy="4961824"/>
          </a:xfrm>
          <a:prstGeom prst="line">
            <a:avLst/>
          </a:prstGeom>
          <a:ln w="38100">
            <a:solidFill>
              <a:srgbClr val="9A2572"/>
            </a:solidFill>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p:txBody>
          <a:bodyPr/>
          <a:lstStyle/>
          <a:p>
            <a:r>
              <a:rPr lang="zh-CN" altLang="en-US" dirty="0"/>
              <a:t>碳排放权交易市场滥觞</a:t>
            </a:r>
          </a:p>
        </p:txBody>
      </p:sp>
      <p:pic>
        <p:nvPicPr>
          <p:cNvPr id="19" name="图片 18"/>
          <p:cNvPicPr>
            <a:picLocks noChangeAspect="1"/>
          </p:cNvPicPr>
          <p:nvPr/>
        </p:nvPicPr>
        <p:blipFill>
          <a:blip r:embed="rId3"/>
          <a:stretch>
            <a:fillRect/>
          </a:stretch>
        </p:blipFill>
        <p:spPr>
          <a:xfrm>
            <a:off x="1587363" y="2378364"/>
            <a:ext cx="207282" cy="207282"/>
          </a:xfrm>
          <a:prstGeom prst="rect">
            <a:avLst/>
          </a:prstGeom>
        </p:spPr>
      </p:pic>
      <p:sp>
        <p:nvSpPr>
          <p:cNvPr id="23" name="文本框 22"/>
          <p:cNvSpPr txBox="1"/>
          <p:nvPr/>
        </p:nvSpPr>
        <p:spPr>
          <a:xfrm>
            <a:off x="684592" y="1408947"/>
            <a:ext cx="921883" cy="369332"/>
          </a:xfrm>
          <a:prstGeom prst="rect">
            <a:avLst/>
          </a:prstGeom>
          <a:noFill/>
        </p:spPr>
        <p:txBody>
          <a:bodyPr wrap="square" rtlCol="0">
            <a:spAutoFit/>
          </a:bodyPr>
          <a:lstStyle/>
          <a:p>
            <a:pPr algn="l"/>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2011</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a:t>
            </a:r>
            <a:endParaRPr lang="zh-CN" altLang="en-US" sz="2400" dirty="0">
              <a:latin typeface="黑体" panose="02010609060101010101" pitchFamily="49" charset="-122"/>
              <a:ea typeface="黑体" panose="02010609060101010101" pitchFamily="49" charset="-122"/>
            </a:endParaRPr>
          </a:p>
        </p:txBody>
      </p:sp>
      <p:sp>
        <p:nvSpPr>
          <p:cNvPr id="26" name="文本框 25"/>
          <p:cNvSpPr txBox="1"/>
          <p:nvPr/>
        </p:nvSpPr>
        <p:spPr>
          <a:xfrm>
            <a:off x="1892080" y="2142707"/>
            <a:ext cx="4700503" cy="830997"/>
          </a:xfrm>
          <a:prstGeom prst="rect">
            <a:avLst/>
          </a:prstGeom>
          <a:noFill/>
        </p:spPr>
        <p:txBody>
          <a:bodyPr wrap="square" rtlCol="0">
            <a:spAutoFit/>
          </a:bodyPr>
          <a:lstStyle/>
          <a:p>
            <a:pPr algn="ct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北京</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等</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七</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省市</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陆续</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启动碳排放权交易试点</a:t>
            </a:r>
          </a:p>
        </p:txBody>
      </p:sp>
      <p:sp>
        <p:nvSpPr>
          <p:cNvPr id="27" name="文本框 26"/>
          <p:cNvSpPr txBox="1"/>
          <p:nvPr/>
        </p:nvSpPr>
        <p:spPr>
          <a:xfrm>
            <a:off x="684592" y="1916699"/>
            <a:ext cx="887691" cy="923330"/>
          </a:xfrm>
          <a:prstGeom prst="rect">
            <a:avLst/>
          </a:prstGeom>
          <a:noFill/>
        </p:spPr>
        <p:txBody>
          <a:bodyPr wrap="square" rtlCol="0">
            <a:spAutoFit/>
          </a:bodyPr>
          <a:lstStyle/>
          <a:p>
            <a:pPr algn="ct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2013</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年</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ct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algn="ct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2014</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年</a:t>
            </a:r>
            <a:endParaRPr lang="zh-CN" altLang="en-US" sz="2400" dirty="0">
              <a:latin typeface="黑体" panose="02010609060101010101" pitchFamily="49" charset="-122"/>
              <a:ea typeface="黑体" panose="02010609060101010101" pitchFamily="49" charset="-122"/>
            </a:endParaRPr>
          </a:p>
        </p:txBody>
      </p:sp>
      <p:sp>
        <p:nvSpPr>
          <p:cNvPr id="29" name="文本框 28"/>
          <p:cNvSpPr txBox="1"/>
          <p:nvPr/>
        </p:nvSpPr>
        <p:spPr>
          <a:xfrm>
            <a:off x="1824621" y="1157908"/>
            <a:ext cx="4849693" cy="830997"/>
          </a:xfrm>
          <a:prstGeom prst="rect">
            <a:avLst/>
          </a:prstGeom>
          <a:noFill/>
        </p:spPr>
        <p:txBody>
          <a:bodyPr wrap="square" rtlCol="0">
            <a:spAutoFit/>
          </a:bodyPr>
          <a:lstStyle/>
          <a:p>
            <a:pPr algn="ct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国务院</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发文</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提出逐步建立碳排放权交易市场</a:t>
            </a:r>
          </a:p>
        </p:txBody>
      </p:sp>
      <p:pic>
        <p:nvPicPr>
          <p:cNvPr id="35" name="图片 34"/>
          <p:cNvPicPr>
            <a:picLocks noChangeAspect="1"/>
          </p:cNvPicPr>
          <p:nvPr/>
        </p:nvPicPr>
        <p:blipFill>
          <a:blip r:embed="rId3"/>
          <a:stretch>
            <a:fillRect/>
          </a:stretch>
        </p:blipFill>
        <p:spPr>
          <a:xfrm>
            <a:off x="1587363" y="4239491"/>
            <a:ext cx="207282" cy="207282"/>
          </a:xfrm>
          <a:prstGeom prst="rect">
            <a:avLst/>
          </a:prstGeom>
        </p:spPr>
      </p:pic>
      <p:sp>
        <p:nvSpPr>
          <p:cNvPr id="36" name="文本框 35"/>
          <p:cNvSpPr txBox="1"/>
          <p:nvPr/>
        </p:nvSpPr>
        <p:spPr>
          <a:xfrm>
            <a:off x="684592" y="4158466"/>
            <a:ext cx="921883" cy="369332"/>
          </a:xfrm>
          <a:prstGeom prst="rect">
            <a:avLst/>
          </a:prstGeom>
          <a:noFill/>
        </p:spPr>
        <p:txBody>
          <a:bodyPr wrap="square" rtlCol="0">
            <a:spAutoFit/>
          </a:bodyPr>
          <a:lstStyle/>
          <a:p>
            <a:pPr algn="l"/>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2020</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a:t>
            </a:r>
            <a:endParaRPr lang="zh-CN" altLang="en-US" sz="2400" dirty="0">
              <a:latin typeface="黑体" panose="02010609060101010101" pitchFamily="49" charset="-122"/>
              <a:ea typeface="黑体" panose="02010609060101010101" pitchFamily="49" charset="-122"/>
            </a:endParaRPr>
          </a:p>
        </p:txBody>
      </p:sp>
      <p:sp>
        <p:nvSpPr>
          <p:cNvPr id="37" name="文本框 36"/>
          <p:cNvSpPr txBox="1"/>
          <p:nvPr/>
        </p:nvSpPr>
        <p:spPr>
          <a:xfrm>
            <a:off x="1712567" y="3857353"/>
            <a:ext cx="5017586" cy="830997"/>
          </a:xfrm>
          <a:prstGeom prst="rect">
            <a:avLst/>
          </a:prstGeom>
          <a:noFill/>
        </p:spPr>
        <p:txBody>
          <a:bodyPr wrap="square" rtlCol="0">
            <a:spAutoFit/>
          </a:bodyPr>
          <a:lstStyle/>
          <a:p>
            <a:pPr algn="ct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国务院发</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文</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algn="ctr"/>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碳排放权交易管理办法（试行）</a:t>
            </a:r>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38" name="图片 37"/>
          <p:cNvPicPr>
            <a:picLocks noChangeAspect="1"/>
          </p:cNvPicPr>
          <p:nvPr/>
        </p:nvPicPr>
        <p:blipFill>
          <a:blip r:embed="rId3"/>
          <a:stretch>
            <a:fillRect/>
          </a:stretch>
        </p:blipFill>
        <p:spPr>
          <a:xfrm>
            <a:off x="1587364" y="3280822"/>
            <a:ext cx="207282" cy="207282"/>
          </a:xfrm>
          <a:prstGeom prst="rect">
            <a:avLst/>
          </a:prstGeom>
        </p:spPr>
      </p:pic>
      <p:sp>
        <p:nvSpPr>
          <p:cNvPr id="39" name="文本框 38"/>
          <p:cNvSpPr txBox="1"/>
          <p:nvPr/>
        </p:nvSpPr>
        <p:spPr>
          <a:xfrm>
            <a:off x="684592" y="3199797"/>
            <a:ext cx="921883" cy="369332"/>
          </a:xfrm>
          <a:prstGeom prst="rect">
            <a:avLst/>
          </a:prstGeom>
          <a:noFill/>
        </p:spPr>
        <p:txBody>
          <a:bodyPr wrap="square" rtlCol="0">
            <a:spAutoFit/>
          </a:bodyPr>
          <a:lstStyle/>
          <a:p>
            <a:pPr algn="l"/>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2016</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a:t>
            </a:r>
            <a:endParaRPr lang="zh-CN" altLang="en-US" sz="2400" dirty="0">
              <a:latin typeface="黑体" panose="02010609060101010101" pitchFamily="49" charset="-122"/>
              <a:ea typeface="黑体" panose="02010609060101010101" pitchFamily="49" charset="-122"/>
            </a:endParaRPr>
          </a:p>
        </p:txBody>
      </p:sp>
      <p:sp>
        <p:nvSpPr>
          <p:cNvPr id="40" name="文本框 39"/>
          <p:cNvSpPr txBox="1"/>
          <p:nvPr/>
        </p:nvSpPr>
        <p:spPr>
          <a:xfrm>
            <a:off x="1851223" y="3158329"/>
            <a:ext cx="4778177" cy="461665"/>
          </a:xfrm>
          <a:prstGeom prst="rect">
            <a:avLst/>
          </a:prstGeom>
          <a:noFill/>
        </p:spPr>
        <p:txBody>
          <a:bodyPr wrap="square" rtlCol="0">
            <a:spAutoFit/>
          </a:bodyPr>
          <a:lstStyle/>
          <a:p>
            <a:pPr algn="ct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四川、福建两个非试点碳市场启动</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41" name="图片 40"/>
          <p:cNvPicPr>
            <a:picLocks noChangeAspect="1"/>
          </p:cNvPicPr>
          <p:nvPr/>
        </p:nvPicPr>
        <p:blipFill>
          <a:blip r:embed="rId3"/>
          <a:stretch>
            <a:fillRect/>
          </a:stretch>
        </p:blipFill>
        <p:spPr>
          <a:xfrm>
            <a:off x="1587363" y="5345412"/>
            <a:ext cx="207282" cy="207282"/>
          </a:xfrm>
          <a:prstGeom prst="rect">
            <a:avLst/>
          </a:prstGeom>
        </p:spPr>
      </p:pic>
      <p:sp>
        <p:nvSpPr>
          <p:cNvPr id="42" name="文本框 41"/>
          <p:cNvSpPr txBox="1"/>
          <p:nvPr/>
        </p:nvSpPr>
        <p:spPr>
          <a:xfrm>
            <a:off x="684592" y="5264387"/>
            <a:ext cx="921883" cy="369332"/>
          </a:xfrm>
          <a:prstGeom prst="rect">
            <a:avLst/>
          </a:prstGeom>
          <a:noFill/>
        </p:spPr>
        <p:txBody>
          <a:bodyPr wrap="square" rtlCol="0">
            <a:spAutoFit/>
          </a:bodyPr>
          <a:lstStyle/>
          <a:p>
            <a:pPr algn="l"/>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2021</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a:t>
            </a:r>
            <a:endParaRPr lang="zh-CN" altLang="en-US" sz="2400" dirty="0">
              <a:latin typeface="黑体" panose="02010609060101010101" pitchFamily="49" charset="-122"/>
              <a:ea typeface="黑体" panose="02010609060101010101" pitchFamily="49" charset="-122"/>
            </a:endParaRPr>
          </a:p>
        </p:txBody>
      </p:sp>
      <p:sp>
        <p:nvSpPr>
          <p:cNvPr id="43" name="文本框 42"/>
          <p:cNvSpPr txBox="1"/>
          <p:nvPr/>
        </p:nvSpPr>
        <p:spPr>
          <a:xfrm>
            <a:off x="1846062" y="5218220"/>
            <a:ext cx="4806809" cy="461665"/>
          </a:xfrm>
          <a:prstGeom prst="rect">
            <a:avLst/>
          </a:prstGeom>
          <a:noFill/>
        </p:spPr>
        <p:txBody>
          <a:bodyPr wrap="square" rtlCol="0">
            <a:spAutoFit/>
          </a:bodyPr>
          <a:lstStyle/>
          <a:p>
            <a:pPr algn="ctr"/>
            <a:r>
              <a:rPr lang="zh-CN" altLang="en-US" sz="2400" b="1" kern="100" dirty="0">
                <a:solidFill>
                  <a:srgbClr val="9A2572"/>
                </a:solidFill>
                <a:effectLst/>
                <a:latin typeface="黑体" panose="02010609060101010101" pitchFamily="49" charset="-122"/>
                <a:ea typeface="黑体" panose="02010609060101010101" pitchFamily="49" charset="-122"/>
                <a:cs typeface="Times New Roman" panose="02020603050405020304" pitchFamily="18" charset="0"/>
              </a:rPr>
              <a:t>全国碳交易市场</a:t>
            </a:r>
            <a:r>
              <a:rPr lang="zh-CN" altLang="en-US" sz="2400" b="1" kern="100" dirty="0">
                <a:solidFill>
                  <a:srgbClr val="9A2572"/>
                </a:solidFill>
                <a:latin typeface="黑体" panose="02010609060101010101" pitchFamily="49" charset="-122"/>
                <a:ea typeface="黑体" panose="02010609060101010101" pitchFamily="49" charset="-122"/>
                <a:cs typeface="Times New Roman" panose="02020603050405020304" pitchFamily="18" charset="0"/>
              </a:rPr>
              <a:t>线上交易启动</a:t>
            </a:r>
            <a:endParaRPr lang="zh-CN" altLang="zh-CN" sz="2400" b="1" kern="100" dirty="0">
              <a:solidFill>
                <a:srgbClr val="9A2572"/>
              </a:solidFill>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7" name="图片 16"/>
          <p:cNvPicPr>
            <a:picLocks noChangeAspect="1"/>
          </p:cNvPicPr>
          <p:nvPr/>
        </p:nvPicPr>
        <p:blipFill>
          <a:blip r:embed="rId3"/>
          <a:stretch>
            <a:fillRect/>
          </a:stretch>
        </p:blipFill>
        <p:spPr>
          <a:xfrm>
            <a:off x="1588068" y="1489972"/>
            <a:ext cx="207282" cy="207282"/>
          </a:xfrm>
          <a:prstGeom prst="rect">
            <a:avLst/>
          </a:prstGeom>
        </p:spPr>
      </p:pic>
      <p:pic>
        <p:nvPicPr>
          <p:cNvPr id="21" name="图片 20"/>
          <p:cNvPicPr>
            <a:picLocks noChangeAspect="1"/>
          </p:cNvPicPr>
          <p:nvPr/>
        </p:nvPicPr>
        <p:blipFill>
          <a:blip r:embed="rId4"/>
          <a:stretch>
            <a:fillRect/>
          </a:stretch>
        </p:blipFill>
        <p:spPr>
          <a:xfrm>
            <a:off x="7783932" y="2200073"/>
            <a:ext cx="3940550" cy="3124039"/>
          </a:xfrm>
          <a:prstGeom prst="rect">
            <a:avLst/>
          </a:prstGeom>
          <a:ln>
            <a:solidFill>
              <a:schemeClr val="tx1"/>
            </a:solidFill>
          </a:ln>
        </p:spPr>
      </p:pic>
      <p:pic>
        <p:nvPicPr>
          <p:cNvPr id="24" name="图片 23"/>
          <p:cNvPicPr>
            <a:picLocks noChangeAspect="1"/>
          </p:cNvPicPr>
          <p:nvPr/>
        </p:nvPicPr>
        <p:blipFill>
          <a:blip r:embed="rId5"/>
          <a:stretch>
            <a:fillRect/>
          </a:stretch>
        </p:blipFill>
        <p:spPr>
          <a:xfrm>
            <a:off x="6814945" y="1473415"/>
            <a:ext cx="3940549" cy="3488613"/>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5501"/>
            <a:ext cx="4200625" cy="505960"/>
          </a:xfrm>
        </p:spPr>
        <p:txBody>
          <a:bodyPr/>
          <a:lstStyle/>
          <a:p>
            <a:r>
              <a:rPr lang="zh-CN" altLang="en-US" dirty="0"/>
              <a:t>研究理论依据</a:t>
            </a:r>
          </a:p>
        </p:txBody>
      </p:sp>
      <p:grpSp>
        <p:nvGrpSpPr>
          <p:cNvPr id="20" name="组合 19"/>
          <p:cNvGrpSpPr/>
          <p:nvPr/>
        </p:nvGrpSpPr>
        <p:grpSpPr>
          <a:xfrm>
            <a:off x="838198" y="1099522"/>
            <a:ext cx="10515600" cy="2364087"/>
            <a:chOff x="1090747" y="1299091"/>
            <a:chExt cx="10515600" cy="2725853"/>
          </a:xfrm>
        </p:grpSpPr>
        <p:sp>
          <p:nvSpPr>
            <p:cNvPr id="21" name="矩形: 圆角 20"/>
            <p:cNvSpPr/>
            <p:nvPr/>
          </p:nvSpPr>
          <p:spPr>
            <a:xfrm rot="5400000">
              <a:off x="5218181" y="-2363222"/>
              <a:ext cx="2260732" cy="10515599"/>
            </a:xfrm>
            <a:prstGeom prst="roundRect">
              <a:avLst>
                <a:gd name="adj" fmla="val 0"/>
              </a:avLst>
            </a:prstGeom>
            <a:solidFill>
              <a:schemeClr val="bg1"/>
            </a:solidFill>
            <a:ln>
              <a:noFill/>
            </a:ln>
            <a:effectLst>
              <a:outerShdw blurRad="444500" sx="102000" sy="102000" algn="ctr" rotWithShape="0">
                <a:srgbClr val="9A2572">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31" name="直接连接符 30"/>
            <p:cNvCxnSpPr/>
            <p:nvPr/>
          </p:nvCxnSpPr>
          <p:spPr>
            <a:xfrm>
              <a:off x="1090750" y="4024942"/>
              <a:ext cx="10515597" cy="0"/>
            </a:xfrm>
            <a:prstGeom prst="line">
              <a:avLst/>
            </a:prstGeom>
            <a:ln w="50800">
              <a:solidFill>
                <a:srgbClr val="9A2572"/>
              </a:solidFill>
            </a:ln>
          </p:spPr>
          <p:style>
            <a:lnRef idx="3">
              <a:schemeClr val="dk1"/>
            </a:lnRef>
            <a:fillRef idx="0">
              <a:schemeClr val="dk1"/>
            </a:fillRef>
            <a:effectRef idx="2">
              <a:schemeClr val="dk1"/>
            </a:effectRef>
            <a:fontRef idx="minor">
              <a:schemeClr val="tx1"/>
            </a:fontRef>
          </p:style>
        </p:cxnSp>
        <p:sp>
          <p:nvSpPr>
            <p:cNvPr id="32" name="矩形 31"/>
            <p:cNvSpPr/>
            <p:nvPr/>
          </p:nvSpPr>
          <p:spPr>
            <a:xfrm>
              <a:off x="1090750" y="1353520"/>
              <a:ext cx="2557462" cy="505960"/>
            </a:xfrm>
            <a:prstGeom prst="rect">
              <a:avLst/>
            </a:prstGeom>
            <a:solidFill>
              <a:srgbClr val="9A257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1309826" y="1299091"/>
              <a:ext cx="2043112" cy="532312"/>
            </a:xfrm>
            <a:prstGeom prst="rect">
              <a:avLst/>
            </a:prstGeom>
            <a:noFill/>
          </p:spPr>
          <p:txBody>
            <a:bodyPr wrap="square" rtlCol="0">
              <a:spAutoFit/>
            </a:bodyPr>
            <a:lstStyle/>
            <a:p>
              <a:pPr algn="l"/>
              <a:r>
                <a:rPr lang="zh-CN" altLang="en-US" sz="2400" b="1" dirty="0">
                  <a:solidFill>
                    <a:schemeClr val="bg1"/>
                  </a:solidFill>
                  <a:latin typeface="黑体" panose="02010609060101010101" pitchFamily="49" charset="-122"/>
                  <a:ea typeface="黑体" panose="02010609060101010101" pitchFamily="49" charset="-122"/>
                </a:rPr>
                <a:t>有效市场假说</a:t>
              </a:r>
            </a:p>
          </p:txBody>
        </p:sp>
      </p:grpSp>
      <p:sp>
        <p:nvSpPr>
          <p:cNvPr id="36" name="文本框 35"/>
          <p:cNvSpPr txBox="1"/>
          <p:nvPr/>
        </p:nvSpPr>
        <p:spPr>
          <a:xfrm>
            <a:off x="838197" y="1741337"/>
            <a:ext cx="9565258" cy="1630045"/>
          </a:xfrm>
          <a:prstGeom prst="rect">
            <a:avLst/>
          </a:prstGeom>
          <a:noFill/>
        </p:spPr>
        <p:txBody>
          <a:bodyPr wrap="square" lIns="91440" tIns="45720" rIns="91440" bIns="45720" rtlCol="0" anchor="t">
            <a:spAutoFit/>
          </a:bodyPr>
          <a:lstStyle/>
          <a:p>
            <a:r>
              <a:rPr lang="zh-CN" altLang="en-US" sz="2000" dirty="0">
                <a:latin typeface="Times New Roman"/>
                <a:ea typeface="黑体"/>
                <a:cs typeface="Times New Roman"/>
              </a:rPr>
              <a:t>金融市场既有研究往往基于</a:t>
            </a:r>
            <a:r>
              <a:rPr lang="en-US" altLang="zh-CN" sz="2000" dirty="0">
                <a:latin typeface="Times New Roman"/>
                <a:ea typeface="等线"/>
                <a:cs typeface="Times New Roman"/>
              </a:rPr>
              <a:t>Eugene F. </a:t>
            </a:r>
            <a:r>
              <a:rPr lang="en-US" altLang="zh-CN" sz="2000" dirty="0" err="1">
                <a:latin typeface="Times New Roman"/>
                <a:ea typeface="等线"/>
                <a:cs typeface="Times New Roman"/>
              </a:rPr>
              <a:t>Fama</a:t>
            </a:r>
            <a:r>
              <a:rPr lang="zh-CN" altLang="zh-CN" sz="2000" dirty="0">
                <a:latin typeface="Times New Roman"/>
                <a:ea typeface="黑体"/>
                <a:cs typeface="Times New Roman"/>
              </a:rPr>
              <a:t>提出的有效市场假说</a:t>
            </a:r>
            <a:r>
              <a:rPr lang="zh-CN" altLang="en-US" sz="2000" dirty="0">
                <a:latin typeface="Times New Roman"/>
                <a:ea typeface="黑体"/>
                <a:cs typeface="Times New Roman"/>
              </a:rPr>
              <a:t>。</a:t>
            </a:r>
            <a:endParaRPr lang="en-US" altLang="zh-CN" sz="2000" dirty="0">
              <a:latin typeface="Times New Roman"/>
              <a:ea typeface="黑体"/>
              <a:cs typeface="Times New Roman"/>
            </a:endParaRPr>
          </a:p>
          <a:p>
            <a:pPr marL="342900" indent="-342900">
              <a:buClr>
                <a:srgbClr val="9A2572"/>
              </a:buClr>
              <a:buFont typeface="Wingdings" panose="05000000000000000000" pitchFamily="2" charset="2"/>
              <a:buChar char="l"/>
            </a:pPr>
            <a:r>
              <a:rPr lang="zh-CN" altLang="en-US" sz="2000" dirty="0">
                <a:latin typeface="Times New Roman" panose="02020603050405020304" pitchFamily="18" charset="0"/>
                <a:ea typeface="黑体" panose="02010609060101010101" pitchFamily="49" charset="-122"/>
              </a:rPr>
              <a:t>市场上的交易者是以最大获利为目的的理性人</a:t>
            </a:r>
            <a:endParaRPr lang="en-US" altLang="zh-CN" sz="2000" dirty="0">
              <a:latin typeface="Times New Roman" panose="02020603050405020304" pitchFamily="18" charset="0"/>
              <a:ea typeface="黑体" panose="02010609060101010101" pitchFamily="49" charset="-122"/>
            </a:endParaRPr>
          </a:p>
          <a:p>
            <a:pPr marL="342900" indent="-342900">
              <a:buClr>
                <a:srgbClr val="9A2572"/>
              </a:buClr>
              <a:buFont typeface="Wingdings" panose="05000000000000000000" pitchFamily="2" charset="2"/>
              <a:buChar char="l"/>
            </a:pPr>
            <a:r>
              <a:rPr lang="zh-CN" altLang="en-US" sz="2000" dirty="0">
                <a:latin typeface="Times New Roman" panose="02020603050405020304" pitchFamily="18" charset="0"/>
                <a:ea typeface="黑体" panose="02010609060101010101" pitchFamily="49" charset="-122"/>
              </a:rPr>
              <a:t>信息在市场上充分传播，价格反映了一切信息对现在以及未来估值的影响</a:t>
            </a:r>
            <a:endParaRPr lang="en-US" altLang="zh-CN" sz="2000" dirty="0">
              <a:latin typeface="Times New Roman" panose="02020603050405020304" pitchFamily="18" charset="0"/>
              <a:ea typeface="黑体" panose="02010609060101010101" pitchFamily="49" charset="-122"/>
            </a:endParaRPr>
          </a:p>
          <a:p>
            <a:pPr marL="342900" indent="-342900">
              <a:buClr>
                <a:srgbClr val="9A2572"/>
              </a:buClr>
              <a:buFont typeface="Wingdings" panose="05000000000000000000" pitchFamily="2" charset="2"/>
              <a:buChar char="l"/>
            </a:pPr>
            <a:r>
              <a:rPr lang="zh-CN" altLang="en-US" sz="2000" dirty="0">
                <a:latin typeface="Times New Roman" panose="02020603050405020304" pitchFamily="18" charset="0"/>
                <a:ea typeface="黑体" panose="02010609060101010101" pitchFamily="49" charset="-122"/>
              </a:rPr>
              <a:t>市场是充分自由竞争的，每个交易者都是价格的接收者</a:t>
            </a:r>
            <a:endParaRPr lang="en-US" altLang="zh-CN" sz="2000" dirty="0">
              <a:latin typeface="Times New Roman" panose="02020603050405020304" pitchFamily="18" charset="0"/>
              <a:ea typeface="黑体" panose="02010609060101010101" pitchFamily="49" charset="-122"/>
            </a:endParaRPr>
          </a:p>
          <a:p>
            <a:pPr marL="342900" indent="-342900">
              <a:buClr>
                <a:srgbClr val="9A2572"/>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价格曲线是随机游走的，资产回报率符合正态分布，价格变动是无记忆的。</a:t>
            </a:r>
            <a:endParaRPr lang="en-US" altLang="zh-CN" sz="2000" dirty="0">
              <a:latin typeface="Times New Roman" panose="02020603050405020304" pitchFamily="18" charset="0"/>
              <a:ea typeface="黑体" panose="02010609060101010101" pitchFamily="49" charset="-122"/>
            </a:endParaRPr>
          </a:p>
        </p:txBody>
      </p:sp>
      <p:grpSp>
        <p:nvGrpSpPr>
          <p:cNvPr id="37" name="组合 36"/>
          <p:cNvGrpSpPr/>
          <p:nvPr/>
        </p:nvGrpSpPr>
        <p:grpSpPr>
          <a:xfrm>
            <a:off x="3759835" y="3613785"/>
            <a:ext cx="2557780" cy="2466340"/>
            <a:chOff x="838198" y="3380954"/>
            <a:chExt cx="2557465" cy="2620507"/>
          </a:xfrm>
        </p:grpSpPr>
        <p:grpSp>
          <p:nvGrpSpPr>
            <p:cNvPr id="38" name="组合 37"/>
            <p:cNvGrpSpPr/>
            <p:nvPr/>
          </p:nvGrpSpPr>
          <p:grpSpPr>
            <a:xfrm>
              <a:off x="838198" y="3429000"/>
              <a:ext cx="2557462" cy="2572461"/>
              <a:chOff x="1160884" y="2853339"/>
              <a:chExt cx="2557623" cy="1870041"/>
            </a:xfrm>
          </p:grpSpPr>
          <p:sp>
            <p:nvSpPr>
              <p:cNvPr id="42" name="矩形: 圆角 41"/>
              <p:cNvSpPr/>
              <p:nvPr/>
            </p:nvSpPr>
            <p:spPr>
              <a:xfrm>
                <a:off x="1160884" y="2853339"/>
                <a:ext cx="2557623" cy="1819731"/>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3" name="矩形 42"/>
              <p:cNvSpPr/>
              <p:nvPr/>
            </p:nvSpPr>
            <p:spPr>
              <a:xfrm>
                <a:off x="1160884" y="4684781"/>
                <a:ext cx="2557623" cy="38599"/>
              </a:xfrm>
              <a:prstGeom prst="rect">
                <a:avLst/>
              </a:prstGeom>
              <a:solidFill>
                <a:srgbClr val="9A2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39" name="矩形 38"/>
            <p:cNvSpPr/>
            <p:nvPr/>
          </p:nvSpPr>
          <p:spPr>
            <a:xfrm>
              <a:off x="838201" y="3416058"/>
              <a:ext cx="2557462" cy="438811"/>
            </a:xfrm>
            <a:prstGeom prst="rect">
              <a:avLst/>
            </a:prstGeom>
            <a:solidFill>
              <a:srgbClr val="9A257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p:cNvSpPr txBox="1"/>
            <p:nvPr/>
          </p:nvSpPr>
          <p:spPr>
            <a:xfrm>
              <a:off x="1457394" y="3380954"/>
              <a:ext cx="1319068" cy="489152"/>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矛盾 </a:t>
              </a:r>
              <a:r>
                <a:rPr lang="en-US" altLang="zh-CN" sz="2400" b="1" dirty="0">
                  <a:solidFill>
                    <a:schemeClr val="bg1"/>
                  </a:solidFill>
                  <a:latin typeface="黑体" panose="02010609060101010101" pitchFamily="49" charset="-122"/>
                  <a:ea typeface="黑体" panose="02010609060101010101" pitchFamily="49" charset="-122"/>
                </a:rPr>
                <a:t>02</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1" name="文本框 40"/>
            <p:cNvSpPr txBox="1"/>
            <p:nvPr/>
          </p:nvSpPr>
          <p:spPr>
            <a:xfrm>
              <a:off x="1093309" y="4048258"/>
              <a:ext cx="2047239" cy="1666491"/>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金融产品收益率曲线</a:t>
              </a:r>
              <a:endParaRPr lang="en-US" altLang="zh-CN" sz="2400" dirty="0">
                <a:latin typeface="黑体" panose="02010609060101010101" pitchFamily="49" charset="-122"/>
                <a:ea typeface="黑体" panose="02010609060101010101" pitchFamily="49" charset="-122"/>
              </a:endParaRPr>
            </a:p>
            <a:p>
              <a:pPr algn="ctr"/>
              <a:endParaRPr lang="en-US" altLang="zh-CN" sz="2400" dirty="0">
                <a:latin typeface="黑体" panose="02010609060101010101" pitchFamily="49" charset="-122"/>
                <a:ea typeface="黑体" panose="02010609060101010101" pitchFamily="49" charset="-122"/>
              </a:endParaRPr>
            </a:p>
            <a:p>
              <a:pPr algn="ctr"/>
              <a:r>
                <a:rPr lang="zh-CN" altLang="en-US" sz="2400" dirty="0">
                  <a:solidFill>
                    <a:srgbClr val="9A2572"/>
                  </a:solidFill>
                  <a:latin typeface="黑体" panose="02010609060101010101" pitchFamily="49" charset="-122"/>
                  <a:ea typeface="黑体" panose="02010609060101010101" pitchFamily="49" charset="-122"/>
                </a:rPr>
                <a:t>尖峰厚尾</a:t>
              </a:r>
            </a:p>
          </p:txBody>
        </p:sp>
      </p:grpSp>
      <p:grpSp>
        <p:nvGrpSpPr>
          <p:cNvPr id="46" name="组合 45"/>
          <p:cNvGrpSpPr/>
          <p:nvPr/>
        </p:nvGrpSpPr>
        <p:grpSpPr>
          <a:xfrm>
            <a:off x="838200" y="3610608"/>
            <a:ext cx="2557780" cy="2474594"/>
            <a:chOff x="837718" y="3380954"/>
            <a:chExt cx="2557945" cy="2620507"/>
          </a:xfrm>
        </p:grpSpPr>
        <p:grpSp>
          <p:nvGrpSpPr>
            <p:cNvPr id="47" name="组合 46"/>
            <p:cNvGrpSpPr/>
            <p:nvPr/>
          </p:nvGrpSpPr>
          <p:grpSpPr>
            <a:xfrm>
              <a:off x="838198" y="3429000"/>
              <a:ext cx="2557462" cy="2572461"/>
              <a:chOff x="1160884" y="2853339"/>
              <a:chExt cx="2557623" cy="1870041"/>
            </a:xfrm>
          </p:grpSpPr>
          <p:sp>
            <p:nvSpPr>
              <p:cNvPr id="51" name="矩形: 圆角 22"/>
              <p:cNvSpPr/>
              <p:nvPr>
                <p:custDataLst>
                  <p:tags r:id="rId4"/>
                </p:custDataLst>
              </p:nvPr>
            </p:nvSpPr>
            <p:spPr>
              <a:xfrm>
                <a:off x="1160884" y="2853339"/>
                <a:ext cx="2557623" cy="1861384"/>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2" name="矩形 51"/>
              <p:cNvSpPr/>
              <p:nvPr>
                <p:custDataLst>
                  <p:tags r:id="rId5"/>
                </p:custDataLst>
              </p:nvPr>
            </p:nvSpPr>
            <p:spPr>
              <a:xfrm>
                <a:off x="1160884" y="4684781"/>
                <a:ext cx="2557623" cy="38599"/>
              </a:xfrm>
              <a:prstGeom prst="rect">
                <a:avLst/>
              </a:prstGeom>
              <a:solidFill>
                <a:srgbClr val="9A2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48" name="矩形 47"/>
            <p:cNvSpPr/>
            <p:nvPr>
              <p:custDataLst>
                <p:tags r:id="rId1"/>
              </p:custDataLst>
            </p:nvPr>
          </p:nvSpPr>
          <p:spPr>
            <a:xfrm>
              <a:off x="838201" y="3416058"/>
              <a:ext cx="2557462" cy="438811"/>
            </a:xfrm>
            <a:prstGeom prst="rect">
              <a:avLst/>
            </a:prstGeom>
            <a:solidFill>
              <a:srgbClr val="9A257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custDataLst>
                <p:tags r:id="rId2"/>
              </p:custDataLst>
            </p:nvPr>
          </p:nvSpPr>
          <p:spPr>
            <a:xfrm>
              <a:off x="1486849" y="3380954"/>
              <a:ext cx="1259205" cy="487521"/>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矛盾</a:t>
              </a:r>
              <a:r>
                <a:rPr lang="en-US" altLang="zh-CN" sz="2400" b="1" dirty="0">
                  <a:solidFill>
                    <a:schemeClr val="bg1"/>
                  </a:solidFill>
                  <a:latin typeface="黑体" panose="02010609060101010101" pitchFamily="49" charset="-122"/>
                  <a:ea typeface="黑体" panose="02010609060101010101" pitchFamily="49" charset="-122"/>
                </a:rPr>
                <a:t> 01</a:t>
              </a:r>
              <a:r>
                <a:rPr lang="zh-CN" altLang="en-US" sz="2400" b="1" dirty="0">
                  <a:solidFill>
                    <a:schemeClr val="bg1"/>
                  </a:solidFill>
                  <a:latin typeface="黑体" panose="02010609060101010101" pitchFamily="49" charset="-122"/>
                  <a:ea typeface="黑体" panose="02010609060101010101" pitchFamily="49" charset="-122"/>
                </a:rPr>
                <a:t> </a:t>
              </a:r>
            </a:p>
          </p:txBody>
        </p:sp>
        <p:sp>
          <p:nvSpPr>
            <p:cNvPr id="50" name="文本框 49"/>
            <p:cNvSpPr txBox="1"/>
            <p:nvPr>
              <p:custDataLst>
                <p:tags r:id="rId3"/>
              </p:custDataLst>
            </p:nvPr>
          </p:nvSpPr>
          <p:spPr>
            <a:xfrm>
              <a:off x="837718" y="3850263"/>
              <a:ext cx="2557780" cy="1732331"/>
            </a:xfrm>
            <a:prstGeom prst="rect">
              <a:avLst/>
            </a:prstGeom>
            <a:noFill/>
          </p:spPr>
          <p:txBody>
            <a:bodyPr wrap="square" lIns="91440" tIns="45720" rIns="91440" bIns="45720" rtlCol="0" anchor="t">
              <a:noAutofit/>
            </a:bodyPr>
            <a:lstStyle/>
            <a:p>
              <a:pPr indent="0" algn="ctr">
                <a:buFont typeface="Arial" panose="020B0604020202020204" pitchFamily="34" charset="0"/>
                <a:buNone/>
              </a:pPr>
              <a:r>
                <a:rPr lang="zh-CN" altLang="en-US" sz="2000" dirty="0">
                  <a:solidFill>
                    <a:schemeClr val="tx1"/>
                  </a:solidFill>
                  <a:latin typeface="Times New Roman" panose="02020603050405020304" pitchFamily="18" charset="0"/>
                  <a:ea typeface="黑体" panose="02010609060101010101" pitchFamily="49" charset="-122"/>
                </a:rPr>
                <a:t>Banz</a:t>
              </a:r>
              <a:endParaRPr lang="en-US" altLang="zh-CN" sz="2000" dirty="0">
                <a:solidFill>
                  <a:schemeClr val="tx1"/>
                </a:solidFill>
                <a:latin typeface="Times New Roman" panose="02020603050405020304" pitchFamily="18" charset="0"/>
                <a:ea typeface="黑体" panose="02010609060101010101" pitchFamily="49" charset="-122"/>
              </a:endParaRPr>
            </a:p>
            <a:p>
              <a:pPr indent="0" algn="ctr">
                <a:buFont typeface="Arial" panose="020B0604020202020204" pitchFamily="34" charset="0"/>
                <a:buNone/>
              </a:pPr>
              <a:r>
                <a:rPr lang="zh-CN" altLang="en-US" sz="2000" dirty="0">
                  <a:solidFill>
                    <a:srgbClr val="9A2572"/>
                  </a:solidFill>
                  <a:latin typeface="Times New Roman"/>
                  <a:ea typeface="黑体"/>
                  <a:cs typeface="Times New Roman"/>
                </a:rPr>
                <a:t>“规模效应”</a:t>
              </a:r>
              <a:endParaRPr lang="zh-CN" altLang="en-US" sz="2000" dirty="0">
                <a:latin typeface="Times New Roman"/>
                <a:ea typeface="黑体"/>
                <a:cs typeface="Times New Roman"/>
              </a:endParaRPr>
            </a:p>
            <a:p>
              <a:pPr algn="ctr"/>
              <a:r>
                <a:rPr lang="zh-CN" altLang="en-US" sz="2000" dirty="0">
                  <a:solidFill>
                    <a:schemeClr val="tx1"/>
                  </a:solidFill>
                  <a:latin typeface="Times New Roman" panose="02020603050405020304" pitchFamily="18" charset="0"/>
                  <a:ea typeface="黑体" panose="02010609060101010101" pitchFamily="49" charset="-122"/>
                </a:rPr>
                <a:t>Jagadeesh和Titman</a:t>
              </a:r>
              <a:endParaRPr lang="en-US" altLang="zh-CN" sz="2000" dirty="0">
                <a:solidFill>
                  <a:schemeClr val="tx1"/>
                </a:solidFill>
                <a:latin typeface="Times New Roman" panose="02020603050405020304" pitchFamily="18" charset="0"/>
                <a:ea typeface="黑体" panose="02010609060101010101" pitchFamily="49" charset="-122"/>
              </a:endParaRPr>
            </a:p>
            <a:p>
              <a:pPr algn="ctr"/>
              <a:r>
                <a:rPr lang="zh-CN" altLang="en-US" sz="2000" dirty="0">
                  <a:solidFill>
                    <a:srgbClr val="9A2572"/>
                  </a:solidFill>
                  <a:latin typeface="Times New Roman"/>
                  <a:ea typeface="黑体"/>
                  <a:cs typeface="Times New Roman"/>
                </a:rPr>
                <a:t>“动量效应”</a:t>
              </a:r>
              <a:endParaRPr lang="en-US" altLang="zh-CN" sz="2000" dirty="0">
                <a:solidFill>
                  <a:srgbClr val="9A2572"/>
                </a:solidFill>
                <a:latin typeface="Times New Roman" panose="02020603050405020304" pitchFamily="18" charset="0"/>
                <a:ea typeface="黑体" panose="02010609060101010101" pitchFamily="49" charset="-122"/>
              </a:endParaRPr>
            </a:p>
            <a:p>
              <a:pPr algn="ctr"/>
              <a:r>
                <a:rPr lang="zh-CN" altLang="en-US" sz="2000" dirty="0">
                  <a:solidFill>
                    <a:schemeClr val="tx1"/>
                  </a:solidFill>
                  <a:latin typeface="Times New Roman" panose="02020603050405020304" pitchFamily="18" charset="0"/>
                  <a:ea typeface="黑体" panose="02010609060101010101" pitchFamily="49" charset="-122"/>
                </a:rPr>
                <a:t>Tinic和West</a:t>
              </a:r>
              <a:endParaRPr lang="en-US" altLang="zh-CN" sz="2000" dirty="0">
                <a:solidFill>
                  <a:schemeClr val="tx1"/>
                </a:solidFill>
                <a:latin typeface="Times New Roman" panose="02020603050405020304" pitchFamily="18" charset="0"/>
                <a:ea typeface="黑体" panose="02010609060101010101" pitchFamily="49" charset="-122"/>
              </a:endParaRPr>
            </a:p>
            <a:p>
              <a:pPr algn="ctr"/>
              <a:r>
                <a:rPr lang="zh-CN" altLang="en-US" sz="2000" dirty="0">
                  <a:solidFill>
                    <a:srgbClr val="9A2572"/>
                  </a:solidFill>
                  <a:latin typeface="Times New Roman"/>
                  <a:ea typeface="黑体"/>
                  <a:cs typeface="Times New Roman"/>
                </a:rPr>
                <a:t>“一月效应”</a:t>
              </a:r>
              <a:endParaRPr lang="en-US" altLang="zh-CN" sz="2000" baseline="30000" dirty="0">
                <a:latin typeface="Times New Roman"/>
                <a:ea typeface="黑体"/>
                <a:cs typeface="Times New Roman"/>
              </a:endParaRPr>
            </a:p>
          </p:txBody>
        </p:sp>
      </p:grpSp>
      <p:pic>
        <p:nvPicPr>
          <p:cNvPr id="3" name="图片 2">
            <a:extLst>
              <a:ext uri="{FF2B5EF4-FFF2-40B4-BE49-F238E27FC236}">
                <a16:creationId xmlns:a16="http://schemas.microsoft.com/office/drawing/2014/main" id="{AFFBD20E-C7BC-7C43-8D76-285B6303CB2A}"/>
              </a:ext>
            </a:extLst>
          </p:cNvPr>
          <p:cNvPicPr>
            <a:picLocks noChangeAspect="1"/>
          </p:cNvPicPr>
          <p:nvPr/>
        </p:nvPicPr>
        <p:blipFill>
          <a:blip r:embed="rId8"/>
          <a:stretch>
            <a:fillRect/>
          </a:stretch>
        </p:blipFill>
        <p:spPr>
          <a:xfrm>
            <a:off x="7045595" y="3555833"/>
            <a:ext cx="3868038" cy="29782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8E148-452E-F4E0-A2CC-8992858EDEBC}"/>
              </a:ext>
            </a:extLst>
          </p:cNvPr>
          <p:cNvSpPr>
            <a:spLocks noGrp="1"/>
          </p:cNvSpPr>
          <p:nvPr>
            <p:ph type="title"/>
          </p:nvPr>
        </p:nvSpPr>
        <p:spPr/>
        <p:txBody>
          <a:bodyPr/>
          <a:lstStyle/>
          <a:p>
            <a:r>
              <a:rPr lang="zh-CN" altLang="en-US" dirty="0"/>
              <a:t>文献研究</a:t>
            </a:r>
          </a:p>
        </p:txBody>
      </p:sp>
      <p:grpSp>
        <p:nvGrpSpPr>
          <p:cNvPr id="9" name="组合 8">
            <a:extLst>
              <a:ext uri="{FF2B5EF4-FFF2-40B4-BE49-F238E27FC236}">
                <a16:creationId xmlns:a16="http://schemas.microsoft.com/office/drawing/2014/main" id="{492C609C-007E-C11E-CB7D-61C9E68C6ED2}"/>
              </a:ext>
            </a:extLst>
          </p:cNvPr>
          <p:cNvGrpSpPr/>
          <p:nvPr/>
        </p:nvGrpSpPr>
        <p:grpSpPr>
          <a:xfrm>
            <a:off x="838200" y="1051168"/>
            <a:ext cx="10523748" cy="1245590"/>
            <a:chOff x="822960" y="2041266"/>
            <a:chExt cx="10523748" cy="889720"/>
          </a:xfrm>
        </p:grpSpPr>
        <p:sp>
          <p:nvSpPr>
            <p:cNvPr id="7" name="矩形: 圆角 2">
              <a:extLst>
                <a:ext uri="{FF2B5EF4-FFF2-40B4-BE49-F238E27FC236}">
                  <a16:creationId xmlns:a16="http://schemas.microsoft.com/office/drawing/2014/main" id="{01EDB03E-F29D-0F90-02B6-F2851E29FC0F}"/>
                </a:ext>
              </a:extLst>
            </p:cNvPr>
            <p:cNvSpPr/>
            <p:nvPr>
              <p:custDataLst>
                <p:tags r:id="rId5"/>
              </p:custDataLst>
            </p:nvPr>
          </p:nvSpPr>
          <p:spPr>
            <a:xfrm rot="5400000">
              <a:off x="5687003" y="-2731337"/>
              <a:ext cx="887102" cy="10432308"/>
            </a:xfrm>
            <a:prstGeom prst="roundRect">
              <a:avLst>
                <a:gd name="adj" fmla="val 0"/>
              </a:avLst>
            </a:prstGeom>
            <a:solidFill>
              <a:schemeClr val="bg1"/>
            </a:solidFill>
            <a:ln>
              <a:noFill/>
            </a:ln>
            <a:effectLst>
              <a:outerShdw blurRad="444500" sx="102000" sy="102000" algn="ctr" rotWithShape="0">
                <a:srgbClr val="9A2572">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 name="矩形 7">
              <a:extLst>
                <a:ext uri="{FF2B5EF4-FFF2-40B4-BE49-F238E27FC236}">
                  <a16:creationId xmlns:a16="http://schemas.microsoft.com/office/drawing/2014/main" id="{290638FF-0E30-426C-7721-ABB0D19BE842}"/>
                </a:ext>
              </a:extLst>
            </p:cNvPr>
            <p:cNvSpPr/>
            <p:nvPr>
              <p:custDataLst>
                <p:tags r:id="rId6"/>
              </p:custDataLst>
            </p:nvPr>
          </p:nvSpPr>
          <p:spPr>
            <a:xfrm>
              <a:off x="822960" y="2043883"/>
              <a:ext cx="76200" cy="887103"/>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CEC57A07-E40C-900A-F63D-FEFD2FEC3FAA}"/>
              </a:ext>
            </a:extLst>
          </p:cNvPr>
          <p:cNvSpPr txBox="1"/>
          <p:nvPr/>
        </p:nvSpPr>
        <p:spPr>
          <a:xfrm>
            <a:off x="948954" y="1124626"/>
            <a:ext cx="10347960" cy="1077218"/>
          </a:xfrm>
          <a:prstGeom prst="rect">
            <a:avLst/>
          </a:prstGeom>
          <a:noFill/>
        </p:spPr>
        <p:txBody>
          <a:bodyPr wrap="square" rtlCol="0">
            <a:spAutoFit/>
          </a:bodyPr>
          <a:lstStyle/>
          <a:p>
            <a:r>
              <a:rPr lang="zh-CN" altLang="en-US" sz="2400" dirty="0">
                <a:solidFill>
                  <a:srgbClr val="9A2572"/>
                </a:solidFill>
                <a:latin typeface="黑体" panose="02010609060101010101" pitchFamily="49" charset="-122"/>
                <a:ea typeface="黑体" panose="02010609060101010101" pitchFamily="49" charset="-122"/>
              </a:rPr>
              <a:t>分形插值在金融领域的实证分析</a:t>
            </a:r>
            <a:endParaRPr lang="en-US" altLang="zh-CN" sz="2400" dirty="0">
              <a:solidFill>
                <a:srgbClr val="9A2572"/>
              </a:solidFill>
              <a:latin typeface="黑体" panose="02010609060101010101" pitchFamily="49" charset="-122"/>
              <a:ea typeface="黑体" panose="02010609060101010101" pitchFamily="49" charset="-122"/>
            </a:endParaRPr>
          </a:p>
          <a:p>
            <a:pPr algn="just"/>
            <a:r>
              <a:rPr lang="zh-CN" altLang="en-US" sz="2000" dirty="0">
                <a:latin typeface="Times New Roman" panose="02020603050405020304" pitchFamily="18" charset="0"/>
                <a:ea typeface="黑体" panose="02010609060101010101" pitchFamily="49" charset="-122"/>
              </a:rPr>
              <a:t>黎红、王宏勇等提出建立了一个改进的分形插值模型，并将该模型与支持向量机模型相结合构造混合预测模型，在短期预测方面有更高的预测精度。</a:t>
            </a:r>
          </a:p>
        </p:txBody>
      </p:sp>
      <p:grpSp>
        <p:nvGrpSpPr>
          <p:cNvPr id="11" name="组合 10">
            <a:extLst>
              <a:ext uri="{FF2B5EF4-FFF2-40B4-BE49-F238E27FC236}">
                <a16:creationId xmlns:a16="http://schemas.microsoft.com/office/drawing/2014/main" id="{03709293-2056-A67C-9EF0-E06A6673C362}"/>
              </a:ext>
            </a:extLst>
          </p:cNvPr>
          <p:cNvGrpSpPr/>
          <p:nvPr/>
        </p:nvGrpSpPr>
        <p:grpSpPr>
          <a:xfrm>
            <a:off x="834126" y="2490129"/>
            <a:ext cx="10523748" cy="1458452"/>
            <a:chOff x="822960" y="2041266"/>
            <a:chExt cx="10523748" cy="889720"/>
          </a:xfrm>
        </p:grpSpPr>
        <p:sp>
          <p:nvSpPr>
            <p:cNvPr id="12" name="矩形: 圆角 2">
              <a:extLst>
                <a:ext uri="{FF2B5EF4-FFF2-40B4-BE49-F238E27FC236}">
                  <a16:creationId xmlns:a16="http://schemas.microsoft.com/office/drawing/2014/main" id="{ECE22BAB-1E46-3B55-DF54-0A48B3281031}"/>
                </a:ext>
              </a:extLst>
            </p:cNvPr>
            <p:cNvSpPr/>
            <p:nvPr>
              <p:custDataLst>
                <p:tags r:id="rId3"/>
              </p:custDataLst>
            </p:nvPr>
          </p:nvSpPr>
          <p:spPr>
            <a:xfrm rot="5400000">
              <a:off x="5687003" y="-2731337"/>
              <a:ext cx="887102" cy="10432308"/>
            </a:xfrm>
            <a:prstGeom prst="roundRect">
              <a:avLst>
                <a:gd name="adj" fmla="val 0"/>
              </a:avLst>
            </a:prstGeom>
            <a:solidFill>
              <a:schemeClr val="bg1"/>
            </a:solidFill>
            <a:ln>
              <a:noFill/>
            </a:ln>
            <a:effectLst>
              <a:outerShdw blurRad="444500" sx="102000" sy="102000" algn="ctr" rotWithShape="0">
                <a:srgbClr val="9A2572">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3" name="矩形 12">
              <a:extLst>
                <a:ext uri="{FF2B5EF4-FFF2-40B4-BE49-F238E27FC236}">
                  <a16:creationId xmlns:a16="http://schemas.microsoft.com/office/drawing/2014/main" id="{8CC7DBC2-DD68-80F5-4AE4-E97F307AFBA5}"/>
                </a:ext>
              </a:extLst>
            </p:cNvPr>
            <p:cNvSpPr/>
            <p:nvPr>
              <p:custDataLst>
                <p:tags r:id="rId4"/>
              </p:custDataLst>
            </p:nvPr>
          </p:nvSpPr>
          <p:spPr>
            <a:xfrm>
              <a:off x="822960" y="2043883"/>
              <a:ext cx="76200" cy="887103"/>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1BCAC274-73D5-B896-3EF8-A72A6BC2B49A}"/>
              </a:ext>
            </a:extLst>
          </p:cNvPr>
          <p:cNvSpPr txBox="1"/>
          <p:nvPr/>
        </p:nvSpPr>
        <p:spPr>
          <a:xfrm>
            <a:off x="944880" y="2569745"/>
            <a:ext cx="10347960" cy="1384995"/>
          </a:xfrm>
          <a:prstGeom prst="rect">
            <a:avLst/>
          </a:prstGeom>
          <a:noFill/>
        </p:spPr>
        <p:txBody>
          <a:bodyPr wrap="square" rtlCol="0">
            <a:spAutoFit/>
          </a:bodyPr>
          <a:lstStyle/>
          <a:p>
            <a:pPr algn="just"/>
            <a:r>
              <a:rPr lang="en-US" altLang="zh-CN" sz="2400" dirty="0">
                <a:solidFill>
                  <a:srgbClr val="9A2572"/>
                </a:solidFill>
                <a:latin typeface="Times New Roman" panose="02020603050405020304" pitchFamily="18" charset="0"/>
                <a:ea typeface="黑体" panose="02010609060101010101" pitchFamily="49" charset="-122"/>
                <a:cs typeface="Times New Roman" panose="02020603050405020304" pitchFamily="18" charset="0"/>
              </a:rPr>
              <a:t>Fractal Market Analysis Applying Chaos Theory to Investment and Economics </a:t>
            </a:r>
          </a:p>
          <a:p>
            <a:pPr algn="just"/>
            <a:r>
              <a:rPr lang="zh-CN" altLang="en-US" sz="2000" dirty="0">
                <a:latin typeface="Times New Roman" panose="02020603050405020304" pitchFamily="18" charset="0"/>
                <a:ea typeface="黑体" panose="02010609060101010101" pitchFamily="49" charset="-122"/>
              </a:rPr>
              <a:t>埃德加</a:t>
            </a:r>
            <a:r>
              <a:rPr lang="en-US" altLang="zh-CN" sz="2000" dirty="0">
                <a:latin typeface="Times New Roman" panose="02020603050405020304" pitchFamily="18" charset="0"/>
                <a:ea typeface="黑体" panose="02010609060101010101" pitchFamily="49" charset="-122"/>
              </a:rPr>
              <a:t>·E·</a:t>
            </a:r>
            <a:r>
              <a:rPr lang="zh-CN" altLang="en-US" sz="2000" dirty="0">
                <a:latin typeface="Times New Roman" panose="02020603050405020304" pitchFamily="18" charset="0"/>
                <a:ea typeface="黑体" panose="02010609060101010101" pitchFamily="49" charset="-122"/>
              </a:rPr>
              <a:t>彼得斯在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Fractal Market Analysis Applying Chaos Theory to Investment and Economics </a:t>
            </a:r>
          </a:p>
          <a:p>
            <a:pPr algn="just"/>
            <a:r>
              <a:rPr lang="zh-CN" altLang="en-US" sz="2000" dirty="0">
                <a:latin typeface="Times New Roman" panose="02020603050405020304" pitchFamily="18" charset="0"/>
                <a:ea typeface="黑体" panose="02010609060101010101" pitchFamily="49" charset="-122"/>
              </a:rPr>
              <a:t>中，对</a:t>
            </a:r>
            <a:r>
              <a:rPr lang="en-US" altLang="zh-CN" sz="2000" dirty="0">
                <a:latin typeface="Times New Roman" panose="02020603050405020304" pitchFamily="18" charset="0"/>
                <a:ea typeface="黑体" panose="02010609060101010101" pitchFamily="49" charset="-122"/>
              </a:rPr>
              <a:t>R/S</a:t>
            </a:r>
            <a:r>
              <a:rPr lang="zh-CN" altLang="en-US" sz="2000" dirty="0">
                <a:latin typeface="Times New Roman" panose="02020603050405020304" pitchFamily="18" charset="0"/>
                <a:ea typeface="黑体" panose="02010609060101010101" pitchFamily="49" charset="-122"/>
              </a:rPr>
              <a:t>分析法，</a:t>
            </a:r>
            <a:r>
              <a:rPr lang="en-US" altLang="zh-CN" sz="2000" dirty="0">
                <a:latin typeface="Times New Roman" panose="02020603050405020304" pitchFamily="18" charset="0"/>
                <a:ea typeface="黑体" panose="02010609060101010101" pitchFamily="49" charset="-122"/>
              </a:rPr>
              <a:t>Lyapunov</a:t>
            </a:r>
            <a:r>
              <a:rPr lang="zh-CN" altLang="en-US" sz="2000" dirty="0">
                <a:latin typeface="Times New Roman" panose="02020603050405020304" pitchFamily="18" charset="0"/>
                <a:ea typeface="黑体" panose="02010609060101010101" pitchFamily="49" charset="-122"/>
              </a:rPr>
              <a:t>指数的计算，以及金融市场的分形与混沌特征进行系统的分析与介绍。</a:t>
            </a:r>
            <a:endParaRPr lang="en-US" altLang="zh-CN" sz="2000" dirty="0">
              <a:latin typeface="Times New Roman" panose="02020603050405020304" pitchFamily="18" charset="0"/>
              <a:ea typeface="黑体" panose="02010609060101010101" pitchFamily="49" charset="-122"/>
            </a:endParaRPr>
          </a:p>
        </p:txBody>
      </p:sp>
      <p:grpSp>
        <p:nvGrpSpPr>
          <p:cNvPr id="15" name="组合 14">
            <a:extLst>
              <a:ext uri="{FF2B5EF4-FFF2-40B4-BE49-F238E27FC236}">
                <a16:creationId xmlns:a16="http://schemas.microsoft.com/office/drawing/2014/main" id="{FFE35358-CFD3-EBE1-CDCC-3098BC76EDCA}"/>
              </a:ext>
            </a:extLst>
          </p:cNvPr>
          <p:cNvGrpSpPr/>
          <p:nvPr/>
        </p:nvGrpSpPr>
        <p:grpSpPr>
          <a:xfrm>
            <a:off x="834126" y="4176076"/>
            <a:ext cx="10523748" cy="1692771"/>
            <a:chOff x="822960" y="2041266"/>
            <a:chExt cx="10523748" cy="889720"/>
          </a:xfrm>
        </p:grpSpPr>
        <p:sp>
          <p:nvSpPr>
            <p:cNvPr id="16" name="矩形: 圆角 2">
              <a:extLst>
                <a:ext uri="{FF2B5EF4-FFF2-40B4-BE49-F238E27FC236}">
                  <a16:creationId xmlns:a16="http://schemas.microsoft.com/office/drawing/2014/main" id="{1FD684D8-C67F-A6CB-1C5D-58D1CE0B6214}"/>
                </a:ext>
              </a:extLst>
            </p:cNvPr>
            <p:cNvSpPr/>
            <p:nvPr>
              <p:custDataLst>
                <p:tags r:id="rId1"/>
              </p:custDataLst>
            </p:nvPr>
          </p:nvSpPr>
          <p:spPr>
            <a:xfrm rot="5400000">
              <a:off x="5687003" y="-2731337"/>
              <a:ext cx="887102" cy="10432308"/>
            </a:xfrm>
            <a:prstGeom prst="roundRect">
              <a:avLst>
                <a:gd name="adj" fmla="val 0"/>
              </a:avLst>
            </a:prstGeom>
            <a:solidFill>
              <a:schemeClr val="bg1"/>
            </a:solidFill>
            <a:ln>
              <a:noFill/>
            </a:ln>
            <a:effectLst>
              <a:outerShdw blurRad="444500" sx="102000" sy="102000" algn="ctr" rotWithShape="0">
                <a:srgbClr val="9A2572">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矩形 16">
              <a:extLst>
                <a:ext uri="{FF2B5EF4-FFF2-40B4-BE49-F238E27FC236}">
                  <a16:creationId xmlns:a16="http://schemas.microsoft.com/office/drawing/2014/main" id="{729C3804-8750-038A-BB84-093180C4E7E2}"/>
                </a:ext>
              </a:extLst>
            </p:cNvPr>
            <p:cNvSpPr/>
            <p:nvPr>
              <p:custDataLst>
                <p:tags r:id="rId2"/>
              </p:custDataLst>
            </p:nvPr>
          </p:nvSpPr>
          <p:spPr>
            <a:xfrm>
              <a:off x="822960" y="2043883"/>
              <a:ext cx="76200" cy="887103"/>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5DE707DC-C4F0-AA06-FDFA-080045077165}"/>
              </a:ext>
            </a:extLst>
          </p:cNvPr>
          <p:cNvSpPr txBox="1"/>
          <p:nvPr/>
        </p:nvSpPr>
        <p:spPr>
          <a:xfrm>
            <a:off x="925565" y="4176076"/>
            <a:ext cx="10282926"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A2572"/>
                </a:solidFill>
                <a:effectLst/>
                <a:uLnTx/>
                <a:uFillTx/>
                <a:latin typeface="黑体" panose="02010609060101010101" pitchFamily="49" charset="-122"/>
                <a:ea typeface="黑体" panose="02010609060101010101" pitchFamily="49" charset="-122"/>
                <a:cs typeface="+mn-cs"/>
              </a:rPr>
              <a:t>研究领域存在空白</a:t>
            </a:r>
            <a:endParaRPr kumimoji="0" lang="en-US" altLang="zh-CN" sz="2400" b="0" i="0" u="none" strike="noStrike" kern="1200" cap="none" spc="0" normalizeH="0" baseline="0" noProof="0" dirty="0">
              <a:ln>
                <a:noFill/>
              </a:ln>
              <a:solidFill>
                <a:srgbClr val="9A2572"/>
              </a:solidFill>
              <a:effectLst/>
              <a:uLnTx/>
              <a:uFillTx/>
              <a:latin typeface="黑体" panose="02010609060101010101" pitchFamily="49" charset="-122"/>
              <a:ea typeface="黑体" panose="02010609060101010101" pitchFamily="49" charset="-122"/>
              <a:cs typeface="+mn-cs"/>
            </a:endParaRPr>
          </a:p>
          <a:p>
            <a:pPr>
              <a:defRPr/>
            </a:pPr>
            <a:r>
              <a:rPr lang="zh-CN" altLang="en-US" sz="2000" dirty="0">
                <a:latin typeface="Times New Roman" panose="02020603050405020304" pitchFamily="18" charset="0"/>
                <a:ea typeface="黑体" panose="02010609060101010101" pitchFamily="49" charset="-122"/>
              </a:rPr>
              <a:t>目前国内外对于碳交易价格变化的研究相对于其他金融市场依然较少，分形理论在金融市场的应用也较少。在分形理论中，基于迭代函数系理论发展的分形插值技术可以用于研究非平稳数据和非光滑曲线的拟合与预测，适用于碳交易市场价格的短期预测，为研究碳交易价格波动的非线性特征提供了新的思路。</a:t>
            </a:r>
          </a:p>
        </p:txBody>
      </p:sp>
    </p:spTree>
    <p:extLst>
      <p:ext uri="{BB962C8B-B14F-4D97-AF65-F5344CB8AC3E}">
        <p14:creationId xmlns:p14="http://schemas.microsoft.com/office/powerpoint/2010/main" val="98739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10947-5123-1EE2-2E9D-29DDE589271F}"/>
              </a:ext>
            </a:extLst>
          </p:cNvPr>
          <p:cNvSpPr>
            <a:spLocks noGrp="1"/>
          </p:cNvSpPr>
          <p:nvPr>
            <p:ph type="title"/>
          </p:nvPr>
        </p:nvSpPr>
        <p:spPr/>
        <p:txBody>
          <a:bodyPr/>
          <a:lstStyle/>
          <a:p>
            <a:r>
              <a:rPr lang="zh-CN" altLang="en-US" dirty="0"/>
              <a:t>分形市场检验</a:t>
            </a:r>
          </a:p>
        </p:txBody>
      </p:sp>
      <p:sp>
        <p:nvSpPr>
          <p:cNvPr id="5" name="内容占位符 4">
            <a:extLst>
              <a:ext uri="{FF2B5EF4-FFF2-40B4-BE49-F238E27FC236}">
                <a16:creationId xmlns:a16="http://schemas.microsoft.com/office/drawing/2014/main" id="{0EA4FFED-FF44-F044-8E95-5D04D1C14601}"/>
              </a:ext>
            </a:extLst>
          </p:cNvPr>
          <p:cNvSpPr>
            <a:spLocks noGrp="1"/>
          </p:cNvSpPr>
          <p:nvPr>
            <p:ph sz="quarter" idx="14"/>
          </p:nvPr>
        </p:nvSpPr>
        <p:spPr>
          <a:xfrm>
            <a:off x="838201" y="1111787"/>
            <a:ext cx="10777538" cy="5072828"/>
          </a:xfrm>
        </p:spPr>
        <p:txBody>
          <a:bodyPr vert="horz" lIns="91440" tIns="45720" rIns="91440" bIns="45720" rtlCol="0" anchor="t">
            <a:noAutofit/>
          </a:bodyPr>
          <a:lstStyle/>
          <a:p>
            <a:pPr>
              <a:buClr>
                <a:srgbClr val="9A2572"/>
              </a:buClr>
              <a:buFont typeface="Wingdings" panose="05000000000000000000" pitchFamily="2" charset="2"/>
              <a:buChar char="l"/>
            </a:pPr>
            <a:r>
              <a:rPr lang="en-US" altLang="zh-CN" dirty="0">
                <a:solidFill>
                  <a:srgbClr val="9A2572"/>
                </a:solidFill>
              </a:rPr>
              <a:t>R/S</a:t>
            </a:r>
            <a:r>
              <a:rPr lang="zh-CN" altLang="en-US" dirty="0">
                <a:solidFill>
                  <a:srgbClr val="9A2572"/>
                </a:solidFill>
              </a:rPr>
              <a:t>分析法</a:t>
            </a:r>
            <a:endParaRPr lang="en-US" altLang="zh-CN" dirty="0">
              <a:solidFill>
                <a:srgbClr val="9A2572"/>
              </a:solidFill>
            </a:endParaRPr>
          </a:p>
          <a:p>
            <a:pPr marL="0" indent="0">
              <a:lnSpc>
                <a:spcPct val="100000"/>
              </a:lnSpc>
              <a:buClr>
                <a:srgbClr val="9A2572"/>
              </a:buClr>
              <a:buNone/>
            </a:pPr>
            <a:r>
              <a:rPr lang="zh-CN" altLang="en-US" sz="2000" dirty="0">
                <a:latin typeface="Times New Roman"/>
                <a:ea typeface="黑体"/>
                <a:cs typeface="Times New Roman"/>
              </a:rPr>
              <a:t>有效市场假说认为价格曲线是随机游走的，</a:t>
            </a:r>
            <a:r>
              <a:rPr lang="en-US" altLang="zh-CN" sz="2000" dirty="0">
                <a:latin typeface="Times New Roman"/>
                <a:ea typeface="黑体"/>
                <a:cs typeface="Times New Roman"/>
              </a:rPr>
              <a:t>Einstein</a:t>
            </a:r>
            <a:r>
              <a:rPr lang="zh-CN" altLang="en-US" sz="2000" dirty="0">
                <a:latin typeface="Times New Roman"/>
                <a:ea typeface="黑体"/>
                <a:cs typeface="Times New Roman"/>
              </a:rPr>
              <a:t>给出了</a:t>
            </a:r>
            <a:r>
              <a:rPr lang="en-US" altLang="zh-CN" sz="2000" dirty="0">
                <a:latin typeface="Times New Roman"/>
                <a:ea typeface="黑体"/>
                <a:cs typeface="Times New Roman"/>
              </a:rPr>
              <a:t>	  </a:t>
            </a:r>
            <a:r>
              <a:rPr lang="zh-CN" altLang="en-US" sz="2000" dirty="0">
                <a:latin typeface="Times New Roman"/>
                <a:ea typeface="黑体"/>
                <a:cs typeface="Times New Roman"/>
              </a:rPr>
              <a:t>。对其进行形式推广得到</a:t>
            </a:r>
            <a:endParaRPr lang="en-US" altLang="zh-CN" sz="2000" dirty="0">
              <a:cs typeface="Times New Roman" panose="02020603050405020304" pitchFamily="18" charset="0"/>
            </a:endParaRPr>
          </a:p>
          <a:p>
            <a:pPr marL="0" indent="0">
              <a:lnSpc>
                <a:spcPct val="100000"/>
              </a:lnSpc>
              <a:buClr>
                <a:srgbClr val="9A2572"/>
              </a:buClr>
              <a:buNone/>
            </a:pPr>
            <a:endParaRPr lang="en-US" altLang="zh-CN" sz="2000" dirty="0"/>
          </a:p>
          <a:p>
            <a:pPr marL="0" indent="0">
              <a:lnSpc>
                <a:spcPct val="100000"/>
              </a:lnSpc>
              <a:buClr>
                <a:srgbClr val="9A2572"/>
              </a:buClr>
              <a:buNone/>
            </a:pPr>
            <a:r>
              <a:rPr lang="zh-CN" altLang="en-US" sz="2000" dirty="0">
                <a:latin typeface="Times New Roman"/>
                <a:ea typeface="黑体"/>
                <a:cs typeface="Times New Roman"/>
              </a:rPr>
              <a:t>这里的</a:t>
            </a:r>
            <a:r>
              <a:rPr lang="en-US" altLang="zh-CN" sz="2000" dirty="0">
                <a:latin typeface="Times New Roman"/>
                <a:ea typeface="黑体"/>
                <a:cs typeface="Times New Roman"/>
              </a:rPr>
              <a:t>H</a:t>
            </a:r>
            <a:r>
              <a:rPr lang="zh-CN" altLang="en-US" sz="2000" dirty="0">
                <a:latin typeface="Times New Roman"/>
                <a:ea typeface="黑体"/>
                <a:cs typeface="Times New Roman"/>
              </a:rPr>
              <a:t>称为</a:t>
            </a:r>
            <a:r>
              <a:rPr lang="en-US" altLang="zh-CN" sz="2000" dirty="0">
                <a:solidFill>
                  <a:srgbClr val="9A2572"/>
                </a:solidFill>
                <a:latin typeface="Times New Roman"/>
                <a:ea typeface="黑体"/>
                <a:cs typeface="Times New Roman"/>
              </a:rPr>
              <a:t>Hurst</a:t>
            </a:r>
            <a:r>
              <a:rPr lang="zh-CN" altLang="en-US" sz="2000" dirty="0">
                <a:solidFill>
                  <a:srgbClr val="9A2572"/>
                </a:solidFill>
                <a:latin typeface="Times New Roman"/>
                <a:ea typeface="黑体"/>
                <a:cs typeface="Times New Roman"/>
              </a:rPr>
              <a:t>指数</a:t>
            </a:r>
            <a:r>
              <a:rPr lang="zh-CN" altLang="en-US" sz="2000" dirty="0">
                <a:latin typeface="Times New Roman"/>
                <a:ea typeface="黑体"/>
                <a:cs typeface="Times New Roman"/>
              </a:rPr>
              <a:t>，可以衡量长记忆特征。其值的大小反应时间序列是长记忆趋势的还是均值回归趋势的。对于长度为</a:t>
            </a:r>
            <a:r>
              <a:rPr lang="en-US" altLang="zh-CN" sz="2000" dirty="0">
                <a:latin typeface="Times New Roman"/>
                <a:ea typeface="黑体"/>
                <a:cs typeface="Times New Roman"/>
              </a:rPr>
              <a:t>N</a:t>
            </a:r>
            <a:r>
              <a:rPr lang="zh-CN" altLang="en-US" sz="2000" dirty="0">
                <a:latin typeface="Times New Roman"/>
                <a:ea typeface="黑体"/>
                <a:cs typeface="Times New Roman"/>
              </a:rPr>
              <a:t>的时间序列</a:t>
            </a:r>
            <a:r>
              <a:rPr lang="en-US" altLang="zh-CN" sz="2000" dirty="0">
                <a:latin typeface="Times New Roman"/>
                <a:ea typeface="黑体"/>
                <a:cs typeface="Times New Roman"/>
              </a:rPr>
              <a:t>	</a:t>
            </a:r>
            <a:r>
              <a:rPr lang="zh-CN" altLang="en-US" sz="2000" dirty="0">
                <a:latin typeface="Times New Roman"/>
                <a:ea typeface="黑体"/>
                <a:cs typeface="Times New Roman"/>
              </a:rPr>
              <a:t>，需要经过</a:t>
            </a:r>
            <a:r>
              <a:rPr lang="en-US" altLang="zh-CN" sz="2000" dirty="0">
                <a:solidFill>
                  <a:srgbClr val="9A2572"/>
                </a:solidFill>
                <a:latin typeface="Times New Roman"/>
                <a:ea typeface="黑体"/>
                <a:cs typeface="Times New Roman"/>
              </a:rPr>
              <a:t>R/S</a:t>
            </a:r>
            <a:r>
              <a:rPr lang="zh-CN" altLang="en-US" sz="2000" dirty="0">
                <a:solidFill>
                  <a:srgbClr val="9A2572"/>
                </a:solidFill>
                <a:latin typeface="Times New Roman"/>
                <a:ea typeface="黑体"/>
                <a:cs typeface="Times New Roman"/>
              </a:rPr>
              <a:t>分析法</a:t>
            </a:r>
            <a:r>
              <a:rPr lang="zh-CN" altLang="en-US" sz="2000" dirty="0">
                <a:latin typeface="Times New Roman"/>
                <a:ea typeface="黑体"/>
                <a:cs typeface="Times New Roman"/>
              </a:rPr>
              <a:t>求解</a:t>
            </a:r>
            <a:r>
              <a:rPr lang="en-US" altLang="zh-CN" sz="2000" dirty="0">
                <a:latin typeface="Times New Roman"/>
                <a:ea typeface="黑体"/>
                <a:cs typeface="Times New Roman"/>
              </a:rPr>
              <a:t>Hurst</a:t>
            </a:r>
            <a:r>
              <a:rPr lang="zh-CN" altLang="en-US" sz="2000" dirty="0">
                <a:latin typeface="Times New Roman"/>
                <a:ea typeface="黑体"/>
                <a:cs typeface="Times New Roman"/>
              </a:rPr>
              <a:t>指数。</a:t>
            </a:r>
            <a:endParaRPr lang="en-US" altLang="zh-CN" sz="2000" dirty="0">
              <a:latin typeface="Times New Roman"/>
              <a:ea typeface="黑体"/>
              <a:cs typeface="Times New Roman"/>
            </a:endParaRPr>
          </a:p>
          <a:p>
            <a:pPr marL="0" indent="0">
              <a:buClr>
                <a:srgbClr val="9A2572"/>
              </a:buClr>
              <a:buNone/>
            </a:pPr>
            <a:r>
              <a:rPr lang="zh-CN" altLang="en-US" sz="2000" dirty="0"/>
              <a:t>（</a:t>
            </a:r>
            <a:r>
              <a:rPr lang="en-US" altLang="zh-CN" sz="2000" dirty="0"/>
              <a:t>1</a:t>
            </a:r>
            <a:r>
              <a:rPr lang="zh-CN" altLang="en-US" sz="2000" dirty="0"/>
              <a:t>）、将</a:t>
            </a:r>
            <a:r>
              <a:rPr lang="en-US" altLang="zh-CN" sz="2000" dirty="0"/>
              <a:t>	 </a:t>
            </a:r>
            <a:r>
              <a:rPr lang="zh-CN" altLang="en-US" sz="2000" dirty="0"/>
              <a:t>分割为等长的</a:t>
            </a:r>
            <a:r>
              <a:rPr lang="en-US" altLang="zh-CN" sz="2000" dirty="0"/>
              <a:t>N</a:t>
            </a:r>
            <a:r>
              <a:rPr lang="zh-CN" altLang="en-US" sz="2000" dirty="0"/>
              <a:t>个长度为   的观测区间</a:t>
            </a:r>
            <a:r>
              <a:rPr lang="en-US" altLang="zh-CN" sz="2000" dirty="0"/>
              <a:t>		            </a:t>
            </a:r>
            <a:r>
              <a:rPr lang="zh-CN" altLang="en-US" sz="2000" dirty="0"/>
              <a:t>，某日收益率为</a:t>
            </a:r>
            <a:r>
              <a:rPr lang="en-US" altLang="zh-CN" sz="2000" dirty="0"/>
              <a:t>	 </a:t>
            </a:r>
            <a:r>
              <a:rPr lang="zh-CN" altLang="en-US" sz="2000" dirty="0"/>
              <a:t>     。</a:t>
            </a:r>
            <a:endParaRPr lang="en-US" altLang="zh-CN" sz="2000" dirty="0"/>
          </a:p>
          <a:p>
            <a:pPr marL="0" indent="0">
              <a:buClr>
                <a:srgbClr val="9A2572"/>
              </a:buClr>
              <a:buNone/>
            </a:pPr>
            <a:r>
              <a:rPr lang="zh-CN" altLang="en-US" sz="2000" dirty="0"/>
              <a:t>（</a:t>
            </a:r>
            <a:r>
              <a:rPr lang="en-US" altLang="zh-CN" sz="2000" dirty="0"/>
              <a:t>2</a:t>
            </a:r>
            <a:r>
              <a:rPr lang="zh-CN" altLang="en-US" sz="2000" dirty="0"/>
              <a:t>）、    均值为</a:t>
            </a:r>
            <a:r>
              <a:rPr lang="en-US" altLang="zh-CN" sz="2000" dirty="0"/>
              <a:t>     </a:t>
            </a:r>
            <a:r>
              <a:rPr lang="zh-CN" altLang="en-US" sz="2000" dirty="0"/>
              <a:t>，计算该观测区间的   个累计均值离差。</a:t>
            </a:r>
            <a:endParaRPr lang="en-US" altLang="zh-CN" sz="2000" dirty="0"/>
          </a:p>
          <a:p>
            <a:pPr marL="0" indent="0">
              <a:buClr>
                <a:srgbClr val="9A2572"/>
              </a:buClr>
              <a:buNone/>
            </a:pPr>
            <a:endParaRPr lang="en-US" altLang="zh-CN" sz="2000" dirty="0"/>
          </a:p>
          <a:p>
            <a:pPr marL="0" indent="0">
              <a:buClr>
                <a:srgbClr val="9A2572"/>
              </a:buClr>
              <a:buNone/>
            </a:pPr>
            <a:endParaRPr lang="en-US" altLang="zh-CN" sz="2000" dirty="0"/>
          </a:p>
          <a:p>
            <a:pPr marL="0" indent="0">
              <a:buClr>
                <a:srgbClr val="9A2572"/>
              </a:buClr>
              <a:buNone/>
            </a:pPr>
            <a:r>
              <a:rPr lang="zh-CN" altLang="en-US" sz="2000" dirty="0"/>
              <a:t>（</a:t>
            </a:r>
            <a:r>
              <a:rPr lang="en-US" altLang="zh-CN" sz="2000" dirty="0"/>
              <a:t>3</a:t>
            </a:r>
            <a:r>
              <a:rPr lang="zh-CN" altLang="en-US" sz="2000" dirty="0"/>
              <a:t>）、求得每一观测区间</a:t>
            </a:r>
            <a:r>
              <a:rPr lang="en-US" altLang="zh-CN" sz="2000" dirty="0"/>
              <a:t>R/S</a:t>
            </a:r>
            <a:r>
              <a:rPr lang="zh-CN" altLang="en-US" sz="2000" dirty="0"/>
              <a:t>值。极差</a:t>
            </a:r>
            <a:r>
              <a:rPr lang="en-US" altLang="zh-CN" sz="2000" dirty="0"/>
              <a:t>				         </a:t>
            </a:r>
            <a:r>
              <a:rPr lang="zh-CN" altLang="en-US" sz="2000" dirty="0"/>
              <a:t>，标准差为     。</a:t>
            </a:r>
            <a:endParaRPr lang="en-US" altLang="zh-CN" sz="2000" dirty="0"/>
          </a:p>
          <a:p>
            <a:pPr marL="0" indent="0">
              <a:buClr>
                <a:srgbClr val="9A2572"/>
              </a:buClr>
              <a:buNone/>
            </a:pPr>
            <a:endParaRPr lang="en-US" altLang="zh-CN" sz="2000" dirty="0"/>
          </a:p>
          <a:p>
            <a:pPr marL="0" indent="0">
              <a:buClr>
                <a:srgbClr val="9A2572"/>
              </a:buClr>
              <a:buNone/>
            </a:pPr>
            <a:r>
              <a:rPr lang="zh-CN" altLang="en-US" sz="2000" dirty="0"/>
              <a:t>（</a:t>
            </a:r>
            <a:r>
              <a:rPr lang="en-US" altLang="zh-CN" sz="2000" dirty="0"/>
              <a:t>4</a:t>
            </a:r>
            <a:r>
              <a:rPr lang="zh-CN" altLang="en-US" sz="2000" dirty="0"/>
              <a:t>）、对</a:t>
            </a:r>
            <a:r>
              <a:rPr lang="en-US" altLang="zh-CN" sz="2000" dirty="0"/>
              <a:t>N</a:t>
            </a:r>
            <a:r>
              <a:rPr lang="zh-CN" altLang="en-US" sz="2000" dirty="0"/>
              <a:t>个观测区间的</a:t>
            </a:r>
            <a:r>
              <a:rPr lang="en-US" altLang="zh-CN" sz="2000" dirty="0"/>
              <a:t>R/S</a:t>
            </a:r>
            <a:r>
              <a:rPr lang="zh-CN" altLang="en-US" sz="2000" dirty="0"/>
              <a:t>值取平均，即为   所对应的</a:t>
            </a:r>
            <a:r>
              <a:rPr lang="en-US" altLang="zh-CN" sz="2000" dirty="0"/>
              <a:t>R/S</a:t>
            </a:r>
            <a:r>
              <a:rPr lang="zh-CN" altLang="en-US" sz="2000" dirty="0"/>
              <a:t>值。遍历所有可能的   ，拟合即可求出</a:t>
            </a:r>
            <a:r>
              <a:rPr lang="en-US" altLang="zh-CN" sz="2000" dirty="0"/>
              <a:t>Hurst</a:t>
            </a:r>
            <a:r>
              <a:rPr lang="zh-CN" altLang="en-US" sz="2000" dirty="0"/>
              <a:t>指数。</a:t>
            </a:r>
            <a:endParaRPr lang="en-US" altLang="zh-CN" sz="2000" dirty="0"/>
          </a:p>
        </p:txBody>
      </p:sp>
      <p:graphicFrame>
        <p:nvGraphicFramePr>
          <p:cNvPr id="9" name="对象 8">
            <a:extLst>
              <a:ext uri="{FF2B5EF4-FFF2-40B4-BE49-F238E27FC236}">
                <a16:creationId xmlns:a16="http://schemas.microsoft.com/office/drawing/2014/main" id="{FC0BD1A0-4F6F-9504-8334-204C5592998C}"/>
              </a:ext>
            </a:extLst>
          </p:cNvPr>
          <p:cNvGraphicFramePr>
            <a:graphicFrameLocks noChangeAspect="1"/>
          </p:cNvGraphicFramePr>
          <p:nvPr>
            <p:extLst>
              <p:ext uri="{D42A27DB-BD31-4B8C-83A1-F6EECF244321}">
                <p14:modId xmlns:p14="http://schemas.microsoft.com/office/powerpoint/2010/main" val="804277476"/>
              </p:ext>
            </p:extLst>
          </p:nvPr>
        </p:nvGraphicFramePr>
        <p:xfrm>
          <a:off x="7401335" y="1574047"/>
          <a:ext cx="965200" cy="330200"/>
        </p:xfrm>
        <a:graphic>
          <a:graphicData uri="http://schemas.openxmlformats.org/presentationml/2006/ole">
            <mc:AlternateContent xmlns:mc="http://schemas.openxmlformats.org/markup-compatibility/2006">
              <mc:Choice xmlns:v="urn:schemas-microsoft-com:vml" Requires="v">
                <p:oleObj name="Equation" r:id="rId3" imgW="965160" imgH="330120" progId="Equation.DSMT4">
                  <p:embed/>
                </p:oleObj>
              </mc:Choice>
              <mc:Fallback>
                <p:oleObj name="Equation" r:id="rId3" imgW="965160" imgH="330120" progId="Equation.DSMT4">
                  <p:embed/>
                  <p:pic>
                    <p:nvPicPr>
                      <p:cNvPr id="9" name="对象 8">
                        <a:extLst>
                          <a:ext uri="{FF2B5EF4-FFF2-40B4-BE49-F238E27FC236}">
                            <a16:creationId xmlns:a16="http://schemas.microsoft.com/office/drawing/2014/main" id="{FC0BD1A0-4F6F-9504-8334-204C5592998C}"/>
                          </a:ext>
                        </a:extLst>
                      </p:cNvPr>
                      <p:cNvPicPr/>
                      <p:nvPr/>
                    </p:nvPicPr>
                    <p:blipFill>
                      <a:blip r:embed="rId4"/>
                      <a:stretch>
                        <a:fillRect/>
                      </a:stretch>
                    </p:blipFill>
                    <p:spPr>
                      <a:xfrm>
                        <a:off x="7401335" y="1574047"/>
                        <a:ext cx="965200" cy="330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73E0722D-F911-9E9F-5C27-3CA117D06139}"/>
              </a:ext>
            </a:extLst>
          </p:cNvPr>
          <p:cNvGraphicFramePr>
            <a:graphicFrameLocks noChangeAspect="1"/>
          </p:cNvGraphicFramePr>
          <p:nvPr/>
        </p:nvGraphicFramePr>
        <p:xfrm>
          <a:off x="5499100" y="1951037"/>
          <a:ext cx="1193800" cy="342900"/>
        </p:xfrm>
        <a:graphic>
          <a:graphicData uri="http://schemas.openxmlformats.org/presentationml/2006/ole">
            <mc:AlternateContent xmlns:mc="http://schemas.openxmlformats.org/markup-compatibility/2006">
              <mc:Choice xmlns:v="urn:schemas-microsoft-com:vml" Requires="v">
                <p:oleObj name="Equation" r:id="rId5" imgW="1193760" imgH="342720" progId="Equation.DSMT4">
                  <p:embed/>
                </p:oleObj>
              </mc:Choice>
              <mc:Fallback>
                <p:oleObj name="Equation" r:id="rId5" imgW="1193760" imgH="342720" progId="Equation.DSMT4">
                  <p:embed/>
                  <p:pic>
                    <p:nvPicPr>
                      <p:cNvPr id="11" name="对象 10">
                        <a:extLst>
                          <a:ext uri="{FF2B5EF4-FFF2-40B4-BE49-F238E27FC236}">
                            <a16:creationId xmlns:a16="http://schemas.microsoft.com/office/drawing/2014/main" id="{73E0722D-F911-9E9F-5C27-3CA117D06139}"/>
                          </a:ext>
                        </a:extLst>
                      </p:cNvPr>
                      <p:cNvPicPr/>
                      <p:nvPr/>
                    </p:nvPicPr>
                    <p:blipFill>
                      <a:blip r:embed="rId6"/>
                      <a:stretch>
                        <a:fillRect/>
                      </a:stretch>
                    </p:blipFill>
                    <p:spPr>
                      <a:xfrm>
                        <a:off x="5499100" y="1951037"/>
                        <a:ext cx="1193800" cy="3429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89678B6-0CCB-67ED-7EFE-2A04DAD3EB03}"/>
              </a:ext>
            </a:extLst>
          </p:cNvPr>
          <p:cNvGraphicFramePr>
            <a:graphicFrameLocks noChangeAspect="1"/>
          </p:cNvGraphicFramePr>
          <p:nvPr/>
        </p:nvGraphicFramePr>
        <p:xfrm>
          <a:off x="5676166" y="2779711"/>
          <a:ext cx="787400" cy="342900"/>
        </p:xfrm>
        <a:graphic>
          <a:graphicData uri="http://schemas.openxmlformats.org/presentationml/2006/ole">
            <mc:AlternateContent xmlns:mc="http://schemas.openxmlformats.org/markup-compatibility/2006">
              <mc:Choice xmlns:v="urn:schemas-microsoft-com:vml" Requires="v">
                <p:oleObj name="Equation" r:id="rId7" imgW="787320" imgH="342720" progId="Equation.DSMT4">
                  <p:embed/>
                </p:oleObj>
              </mc:Choice>
              <mc:Fallback>
                <p:oleObj name="Equation" r:id="rId7" imgW="787320" imgH="342720" progId="Equation.DSMT4">
                  <p:embed/>
                  <p:pic>
                    <p:nvPicPr>
                      <p:cNvPr id="12" name="对象 11">
                        <a:extLst>
                          <a:ext uri="{FF2B5EF4-FFF2-40B4-BE49-F238E27FC236}">
                            <a16:creationId xmlns:a16="http://schemas.microsoft.com/office/drawing/2014/main" id="{D89678B6-0CCB-67ED-7EFE-2A04DAD3EB03}"/>
                          </a:ext>
                        </a:extLst>
                      </p:cNvPr>
                      <p:cNvPicPr/>
                      <p:nvPr/>
                    </p:nvPicPr>
                    <p:blipFill>
                      <a:blip r:embed="rId8"/>
                      <a:stretch>
                        <a:fillRect/>
                      </a:stretch>
                    </p:blipFill>
                    <p:spPr>
                      <a:xfrm>
                        <a:off x="5676166" y="2779711"/>
                        <a:ext cx="787400" cy="3429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18DE007B-E61D-6CA0-D6D5-81CA05E48847}"/>
              </a:ext>
            </a:extLst>
          </p:cNvPr>
          <p:cNvGraphicFramePr>
            <a:graphicFrameLocks noChangeAspect="1"/>
          </p:cNvGraphicFramePr>
          <p:nvPr/>
        </p:nvGraphicFramePr>
        <p:xfrm>
          <a:off x="2063750" y="3189287"/>
          <a:ext cx="787400" cy="342900"/>
        </p:xfrm>
        <a:graphic>
          <a:graphicData uri="http://schemas.openxmlformats.org/presentationml/2006/ole">
            <mc:AlternateContent xmlns:mc="http://schemas.openxmlformats.org/markup-compatibility/2006">
              <mc:Choice xmlns:v="urn:schemas-microsoft-com:vml" Requires="v">
                <p:oleObj name="Equation" r:id="rId9" imgW="786659" imgH="343092" progId="Equation.DSMT4">
                  <p:embed/>
                </p:oleObj>
              </mc:Choice>
              <mc:Fallback>
                <p:oleObj name="Equation" r:id="rId9" imgW="786659" imgH="343092" progId="Equation.DSMT4">
                  <p:embed/>
                  <p:pic>
                    <p:nvPicPr>
                      <p:cNvPr id="13" name="对象 12">
                        <a:extLst>
                          <a:ext uri="{FF2B5EF4-FFF2-40B4-BE49-F238E27FC236}">
                            <a16:creationId xmlns:a16="http://schemas.microsoft.com/office/drawing/2014/main" id="{18DE007B-E61D-6CA0-D6D5-81CA05E48847}"/>
                          </a:ext>
                        </a:extLst>
                      </p:cNvPr>
                      <p:cNvPicPr/>
                      <p:nvPr/>
                    </p:nvPicPr>
                    <p:blipFill>
                      <a:blip r:embed="rId10"/>
                      <a:stretch>
                        <a:fillRect/>
                      </a:stretch>
                    </p:blipFill>
                    <p:spPr>
                      <a:xfrm>
                        <a:off x="2063750" y="3189287"/>
                        <a:ext cx="787400" cy="3429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58A1AE25-A6E8-7909-2BFB-AE4441D816BF}"/>
              </a:ext>
            </a:extLst>
          </p:cNvPr>
          <p:cNvGraphicFramePr>
            <a:graphicFrameLocks noChangeAspect="1"/>
          </p:cNvGraphicFramePr>
          <p:nvPr/>
        </p:nvGraphicFramePr>
        <p:xfrm>
          <a:off x="5546725" y="3267075"/>
          <a:ext cx="190500" cy="203200"/>
        </p:xfrm>
        <a:graphic>
          <a:graphicData uri="http://schemas.openxmlformats.org/presentationml/2006/ole">
            <mc:AlternateContent xmlns:mc="http://schemas.openxmlformats.org/markup-compatibility/2006">
              <mc:Choice xmlns:v="urn:schemas-microsoft-com:vml" Requires="v">
                <p:oleObj name="Equation" r:id="rId11" imgW="190440" imgH="203040" progId="Equation.DSMT4">
                  <p:embed/>
                </p:oleObj>
              </mc:Choice>
              <mc:Fallback>
                <p:oleObj name="Equation" r:id="rId11" imgW="190440" imgH="203040" progId="Equation.DSMT4">
                  <p:embed/>
                  <p:pic>
                    <p:nvPicPr>
                      <p:cNvPr id="14" name="对象 13">
                        <a:extLst>
                          <a:ext uri="{FF2B5EF4-FFF2-40B4-BE49-F238E27FC236}">
                            <a16:creationId xmlns:a16="http://schemas.microsoft.com/office/drawing/2014/main" id="{58A1AE25-A6E8-7909-2BFB-AE4441D816BF}"/>
                          </a:ext>
                        </a:extLst>
                      </p:cNvPr>
                      <p:cNvPicPr/>
                      <p:nvPr/>
                    </p:nvPicPr>
                    <p:blipFill>
                      <a:blip r:embed="rId12"/>
                      <a:stretch>
                        <a:fillRect/>
                      </a:stretch>
                    </p:blipFill>
                    <p:spPr>
                      <a:xfrm>
                        <a:off x="5546725" y="3267075"/>
                        <a:ext cx="190500" cy="2032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B80B390-1A19-1CE0-01D6-CBD02451225B}"/>
              </a:ext>
            </a:extLst>
          </p:cNvPr>
          <p:cNvGraphicFramePr>
            <a:graphicFrameLocks noChangeAspect="1"/>
          </p:cNvGraphicFramePr>
          <p:nvPr>
            <p:extLst>
              <p:ext uri="{D42A27DB-BD31-4B8C-83A1-F6EECF244321}">
                <p14:modId xmlns:p14="http://schemas.microsoft.com/office/powerpoint/2010/main" val="3930496732"/>
              </p:ext>
            </p:extLst>
          </p:nvPr>
        </p:nvGraphicFramePr>
        <p:xfrm>
          <a:off x="7000875" y="3168650"/>
          <a:ext cx="2006600" cy="381000"/>
        </p:xfrm>
        <a:graphic>
          <a:graphicData uri="http://schemas.openxmlformats.org/presentationml/2006/ole">
            <mc:AlternateContent xmlns:mc="http://schemas.openxmlformats.org/markup-compatibility/2006">
              <mc:Choice xmlns:v="urn:schemas-microsoft-com:vml" Requires="v">
                <p:oleObj name="Equation" r:id="rId13" imgW="2006280" imgH="380880" progId="Equation.DSMT4">
                  <p:embed/>
                </p:oleObj>
              </mc:Choice>
              <mc:Fallback>
                <p:oleObj name="Equation" r:id="rId13" imgW="2006280" imgH="380880" progId="Equation.DSMT4">
                  <p:embed/>
                  <p:pic>
                    <p:nvPicPr>
                      <p:cNvPr id="16" name="对象 15">
                        <a:extLst>
                          <a:ext uri="{FF2B5EF4-FFF2-40B4-BE49-F238E27FC236}">
                            <a16:creationId xmlns:a16="http://schemas.microsoft.com/office/drawing/2014/main" id="{CB80B390-1A19-1CE0-01D6-CBD02451225B}"/>
                          </a:ext>
                        </a:extLst>
                      </p:cNvPr>
                      <p:cNvPicPr/>
                      <p:nvPr/>
                    </p:nvPicPr>
                    <p:blipFill>
                      <a:blip r:embed="rId14"/>
                      <a:stretch>
                        <a:fillRect/>
                      </a:stretch>
                    </p:blipFill>
                    <p:spPr>
                      <a:xfrm>
                        <a:off x="7000875" y="3168650"/>
                        <a:ext cx="2006600" cy="3810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0E40D94A-5A36-1690-95A2-332813290179}"/>
              </a:ext>
            </a:extLst>
          </p:cNvPr>
          <p:cNvGraphicFramePr>
            <a:graphicFrameLocks noChangeAspect="1"/>
          </p:cNvGraphicFramePr>
          <p:nvPr>
            <p:extLst>
              <p:ext uri="{D42A27DB-BD31-4B8C-83A1-F6EECF244321}">
                <p14:modId xmlns:p14="http://schemas.microsoft.com/office/powerpoint/2010/main" val="1255015416"/>
              </p:ext>
            </p:extLst>
          </p:nvPr>
        </p:nvGraphicFramePr>
        <p:xfrm>
          <a:off x="10757754" y="3155949"/>
          <a:ext cx="469900" cy="406400"/>
        </p:xfrm>
        <a:graphic>
          <a:graphicData uri="http://schemas.openxmlformats.org/presentationml/2006/ole">
            <mc:AlternateContent xmlns:mc="http://schemas.openxmlformats.org/markup-compatibility/2006">
              <mc:Choice xmlns:v="urn:schemas-microsoft-com:vml" Requires="v">
                <p:oleObj name="Equation" r:id="rId15" imgW="469800" imgH="406080" progId="Equation.DSMT4">
                  <p:embed/>
                </p:oleObj>
              </mc:Choice>
              <mc:Fallback>
                <p:oleObj name="Equation" r:id="rId15" imgW="469800" imgH="406080" progId="Equation.DSMT4">
                  <p:embed/>
                  <p:pic>
                    <p:nvPicPr>
                      <p:cNvPr id="17" name="对象 16">
                        <a:extLst>
                          <a:ext uri="{FF2B5EF4-FFF2-40B4-BE49-F238E27FC236}">
                            <a16:creationId xmlns:a16="http://schemas.microsoft.com/office/drawing/2014/main" id="{0E40D94A-5A36-1690-95A2-332813290179}"/>
                          </a:ext>
                        </a:extLst>
                      </p:cNvPr>
                      <p:cNvPicPr/>
                      <p:nvPr/>
                    </p:nvPicPr>
                    <p:blipFill>
                      <a:blip r:embed="rId16"/>
                      <a:stretch>
                        <a:fillRect/>
                      </a:stretch>
                    </p:blipFill>
                    <p:spPr>
                      <a:xfrm>
                        <a:off x="10757754" y="3155949"/>
                        <a:ext cx="469900" cy="4064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A96C8864-C506-8416-8597-64F00DE21ADC}"/>
              </a:ext>
            </a:extLst>
          </p:cNvPr>
          <p:cNvGraphicFramePr>
            <a:graphicFrameLocks noChangeAspect="1"/>
          </p:cNvGraphicFramePr>
          <p:nvPr/>
        </p:nvGraphicFramePr>
        <p:xfrm>
          <a:off x="2890837" y="3562349"/>
          <a:ext cx="292100" cy="406400"/>
        </p:xfrm>
        <a:graphic>
          <a:graphicData uri="http://schemas.openxmlformats.org/presentationml/2006/ole">
            <mc:AlternateContent xmlns:mc="http://schemas.openxmlformats.org/markup-compatibility/2006">
              <mc:Choice xmlns:v="urn:schemas-microsoft-com:vml" Requires="v">
                <p:oleObj name="Equation" r:id="rId17" imgW="291960" imgH="406080" progId="Equation.DSMT4">
                  <p:embed/>
                </p:oleObj>
              </mc:Choice>
              <mc:Fallback>
                <p:oleObj name="Equation" r:id="rId17" imgW="291960" imgH="406080" progId="Equation.DSMT4">
                  <p:embed/>
                  <p:pic>
                    <p:nvPicPr>
                      <p:cNvPr id="18" name="对象 17">
                        <a:extLst>
                          <a:ext uri="{FF2B5EF4-FFF2-40B4-BE49-F238E27FC236}">
                            <a16:creationId xmlns:a16="http://schemas.microsoft.com/office/drawing/2014/main" id="{A96C8864-C506-8416-8597-64F00DE21ADC}"/>
                          </a:ext>
                        </a:extLst>
                      </p:cNvPr>
                      <p:cNvPicPr/>
                      <p:nvPr/>
                    </p:nvPicPr>
                    <p:blipFill>
                      <a:blip r:embed="rId18"/>
                      <a:stretch>
                        <a:fillRect/>
                      </a:stretch>
                    </p:blipFill>
                    <p:spPr>
                      <a:xfrm>
                        <a:off x="2890837" y="3562349"/>
                        <a:ext cx="292100" cy="4064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816CADC-87AE-8304-F68D-0DE570E76963}"/>
              </a:ext>
            </a:extLst>
          </p:cNvPr>
          <p:cNvGraphicFramePr>
            <a:graphicFrameLocks noChangeAspect="1"/>
          </p:cNvGraphicFramePr>
          <p:nvPr/>
        </p:nvGraphicFramePr>
        <p:xfrm>
          <a:off x="1797050" y="3586713"/>
          <a:ext cx="266700" cy="381000"/>
        </p:xfrm>
        <a:graphic>
          <a:graphicData uri="http://schemas.openxmlformats.org/presentationml/2006/ole">
            <mc:AlternateContent xmlns:mc="http://schemas.openxmlformats.org/markup-compatibility/2006">
              <mc:Choice xmlns:v="urn:schemas-microsoft-com:vml" Requires="v">
                <p:oleObj name="Equation" r:id="rId19" imgW="266400" imgH="380880" progId="Equation.DSMT4">
                  <p:embed/>
                </p:oleObj>
              </mc:Choice>
              <mc:Fallback>
                <p:oleObj name="Equation" r:id="rId19" imgW="266400" imgH="380880" progId="Equation.DSMT4">
                  <p:embed/>
                  <p:pic>
                    <p:nvPicPr>
                      <p:cNvPr id="19" name="对象 18">
                        <a:extLst>
                          <a:ext uri="{FF2B5EF4-FFF2-40B4-BE49-F238E27FC236}">
                            <a16:creationId xmlns:a16="http://schemas.microsoft.com/office/drawing/2014/main" id="{1816CADC-87AE-8304-F68D-0DE570E76963}"/>
                          </a:ext>
                        </a:extLst>
                      </p:cNvPr>
                      <p:cNvPicPr/>
                      <p:nvPr/>
                    </p:nvPicPr>
                    <p:blipFill>
                      <a:blip r:embed="rId20"/>
                      <a:stretch>
                        <a:fillRect/>
                      </a:stretch>
                    </p:blipFill>
                    <p:spPr>
                      <a:xfrm>
                        <a:off x="1797050" y="3586713"/>
                        <a:ext cx="266700" cy="3810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52DAC3AB-39AA-DA30-E361-D78C16913C97}"/>
              </a:ext>
            </a:extLst>
          </p:cNvPr>
          <p:cNvGraphicFramePr>
            <a:graphicFrameLocks noChangeAspect="1"/>
          </p:cNvGraphicFramePr>
          <p:nvPr>
            <p:extLst>
              <p:ext uri="{D42A27DB-BD31-4B8C-83A1-F6EECF244321}">
                <p14:modId xmlns:p14="http://schemas.microsoft.com/office/powerpoint/2010/main" val="1032329996"/>
              </p:ext>
            </p:extLst>
          </p:nvPr>
        </p:nvGraphicFramePr>
        <p:xfrm>
          <a:off x="4051300" y="3967163"/>
          <a:ext cx="4089400" cy="787400"/>
        </p:xfrm>
        <a:graphic>
          <a:graphicData uri="http://schemas.openxmlformats.org/presentationml/2006/ole">
            <mc:AlternateContent xmlns:mc="http://schemas.openxmlformats.org/markup-compatibility/2006">
              <mc:Choice xmlns:v="urn:schemas-microsoft-com:vml" Requires="v">
                <p:oleObj name="Equation" r:id="rId21" imgW="4089240" imgH="787320" progId="Equation.DSMT4">
                  <p:embed/>
                </p:oleObj>
              </mc:Choice>
              <mc:Fallback>
                <p:oleObj name="Equation" r:id="rId21" imgW="4089240" imgH="787320" progId="Equation.DSMT4">
                  <p:embed/>
                  <p:pic>
                    <p:nvPicPr>
                      <p:cNvPr id="20" name="对象 19">
                        <a:extLst>
                          <a:ext uri="{FF2B5EF4-FFF2-40B4-BE49-F238E27FC236}">
                            <a16:creationId xmlns:a16="http://schemas.microsoft.com/office/drawing/2014/main" id="{52DAC3AB-39AA-DA30-E361-D78C16913C97}"/>
                          </a:ext>
                        </a:extLst>
                      </p:cNvPr>
                      <p:cNvPicPr/>
                      <p:nvPr/>
                    </p:nvPicPr>
                    <p:blipFill>
                      <a:blip r:embed="rId22"/>
                      <a:stretch>
                        <a:fillRect/>
                      </a:stretch>
                    </p:blipFill>
                    <p:spPr>
                      <a:xfrm>
                        <a:off x="4051300" y="3967163"/>
                        <a:ext cx="4089400" cy="7874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12DABFFF-D684-45A6-183E-BF5A97238822}"/>
              </a:ext>
            </a:extLst>
          </p:cNvPr>
          <p:cNvGraphicFramePr>
            <a:graphicFrameLocks noChangeAspect="1"/>
          </p:cNvGraphicFramePr>
          <p:nvPr/>
        </p:nvGraphicFramePr>
        <p:xfrm>
          <a:off x="5440362" y="3675613"/>
          <a:ext cx="190500" cy="203200"/>
        </p:xfrm>
        <a:graphic>
          <a:graphicData uri="http://schemas.openxmlformats.org/presentationml/2006/ole">
            <mc:AlternateContent xmlns:mc="http://schemas.openxmlformats.org/markup-compatibility/2006">
              <mc:Choice xmlns:v="urn:schemas-microsoft-com:vml" Requires="v">
                <p:oleObj name="Equation" r:id="rId23" imgW="190814" imgH="202687" progId="Equation.DSMT4">
                  <p:embed/>
                </p:oleObj>
              </mc:Choice>
              <mc:Fallback>
                <p:oleObj name="Equation" r:id="rId23" imgW="190814" imgH="202687" progId="Equation.DSMT4">
                  <p:embed/>
                  <p:pic>
                    <p:nvPicPr>
                      <p:cNvPr id="21" name="对象 20">
                        <a:extLst>
                          <a:ext uri="{FF2B5EF4-FFF2-40B4-BE49-F238E27FC236}">
                            <a16:creationId xmlns:a16="http://schemas.microsoft.com/office/drawing/2014/main" id="{12DABFFF-D684-45A6-183E-BF5A97238822}"/>
                          </a:ext>
                        </a:extLst>
                      </p:cNvPr>
                      <p:cNvPicPr/>
                      <p:nvPr/>
                    </p:nvPicPr>
                    <p:blipFill>
                      <a:blip r:embed="rId24"/>
                      <a:stretch>
                        <a:fillRect/>
                      </a:stretch>
                    </p:blipFill>
                    <p:spPr>
                      <a:xfrm>
                        <a:off x="5440362" y="3675613"/>
                        <a:ext cx="190500" cy="2032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53E35B20-9EC9-C4B2-EE2E-ECEE2C7EED77}"/>
              </a:ext>
            </a:extLst>
          </p:cNvPr>
          <p:cNvGraphicFramePr>
            <a:graphicFrameLocks noChangeAspect="1"/>
          </p:cNvGraphicFramePr>
          <p:nvPr/>
        </p:nvGraphicFramePr>
        <p:xfrm>
          <a:off x="5272087" y="4783722"/>
          <a:ext cx="3454400" cy="419100"/>
        </p:xfrm>
        <a:graphic>
          <a:graphicData uri="http://schemas.openxmlformats.org/presentationml/2006/ole">
            <mc:AlternateContent xmlns:mc="http://schemas.openxmlformats.org/markup-compatibility/2006">
              <mc:Choice xmlns:v="urn:schemas-microsoft-com:vml" Requires="v">
                <p:oleObj name="Equation" r:id="rId25" imgW="3454200" imgH="419040" progId="Equation.DSMT4">
                  <p:embed/>
                </p:oleObj>
              </mc:Choice>
              <mc:Fallback>
                <p:oleObj name="Equation" r:id="rId25" imgW="3454200" imgH="419040" progId="Equation.DSMT4">
                  <p:embed/>
                  <p:pic>
                    <p:nvPicPr>
                      <p:cNvPr id="22" name="对象 21">
                        <a:extLst>
                          <a:ext uri="{FF2B5EF4-FFF2-40B4-BE49-F238E27FC236}">
                            <a16:creationId xmlns:a16="http://schemas.microsoft.com/office/drawing/2014/main" id="{53E35B20-9EC9-C4B2-EE2E-ECEE2C7EED77}"/>
                          </a:ext>
                        </a:extLst>
                      </p:cNvPr>
                      <p:cNvPicPr/>
                      <p:nvPr/>
                    </p:nvPicPr>
                    <p:blipFill>
                      <a:blip r:embed="rId26"/>
                      <a:stretch>
                        <a:fillRect/>
                      </a:stretch>
                    </p:blipFill>
                    <p:spPr>
                      <a:xfrm>
                        <a:off x="5272087" y="4783722"/>
                        <a:ext cx="3454400" cy="4191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E272B96A-7906-9346-08E9-77588CE8C038}"/>
              </a:ext>
            </a:extLst>
          </p:cNvPr>
          <p:cNvGraphicFramePr>
            <a:graphicFrameLocks noChangeAspect="1"/>
          </p:cNvGraphicFramePr>
          <p:nvPr/>
        </p:nvGraphicFramePr>
        <p:xfrm>
          <a:off x="10077451" y="4781118"/>
          <a:ext cx="368300" cy="419100"/>
        </p:xfrm>
        <a:graphic>
          <a:graphicData uri="http://schemas.openxmlformats.org/presentationml/2006/ole">
            <mc:AlternateContent xmlns:mc="http://schemas.openxmlformats.org/markup-compatibility/2006">
              <mc:Choice xmlns:v="urn:schemas-microsoft-com:vml" Requires="v">
                <p:oleObj name="Equation" r:id="rId27" imgW="368280" imgH="419040" progId="Equation.DSMT4">
                  <p:embed/>
                </p:oleObj>
              </mc:Choice>
              <mc:Fallback>
                <p:oleObj name="Equation" r:id="rId27" imgW="368280" imgH="419040" progId="Equation.DSMT4">
                  <p:embed/>
                  <p:pic>
                    <p:nvPicPr>
                      <p:cNvPr id="23" name="对象 22">
                        <a:extLst>
                          <a:ext uri="{FF2B5EF4-FFF2-40B4-BE49-F238E27FC236}">
                            <a16:creationId xmlns:a16="http://schemas.microsoft.com/office/drawing/2014/main" id="{E272B96A-7906-9346-08E9-77588CE8C038}"/>
                          </a:ext>
                        </a:extLst>
                      </p:cNvPr>
                      <p:cNvPicPr/>
                      <p:nvPr/>
                    </p:nvPicPr>
                    <p:blipFill>
                      <a:blip r:embed="rId28"/>
                      <a:stretch>
                        <a:fillRect/>
                      </a:stretch>
                    </p:blipFill>
                    <p:spPr>
                      <a:xfrm>
                        <a:off x="10077451" y="4781118"/>
                        <a:ext cx="368300" cy="4191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C814A462-B476-2623-EC4F-28D13A3FAFF7}"/>
              </a:ext>
            </a:extLst>
          </p:cNvPr>
          <p:cNvGraphicFramePr>
            <a:graphicFrameLocks noChangeAspect="1"/>
          </p:cNvGraphicFramePr>
          <p:nvPr/>
        </p:nvGraphicFramePr>
        <p:xfrm>
          <a:off x="5118100" y="5220765"/>
          <a:ext cx="1955800" cy="419100"/>
        </p:xfrm>
        <a:graphic>
          <a:graphicData uri="http://schemas.openxmlformats.org/presentationml/2006/ole">
            <mc:AlternateContent xmlns:mc="http://schemas.openxmlformats.org/markup-compatibility/2006">
              <mc:Choice xmlns:v="urn:schemas-microsoft-com:vml" Requires="v">
                <p:oleObj name="Equation" r:id="rId29" imgW="1955520" imgH="419040" progId="Equation.DSMT4">
                  <p:embed/>
                </p:oleObj>
              </mc:Choice>
              <mc:Fallback>
                <p:oleObj name="Equation" r:id="rId29" imgW="1955520" imgH="419040" progId="Equation.DSMT4">
                  <p:embed/>
                  <p:pic>
                    <p:nvPicPr>
                      <p:cNvPr id="24" name="对象 23">
                        <a:extLst>
                          <a:ext uri="{FF2B5EF4-FFF2-40B4-BE49-F238E27FC236}">
                            <a16:creationId xmlns:a16="http://schemas.microsoft.com/office/drawing/2014/main" id="{C814A462-B476-2623-EC4F-28D13A3FAFF7}"/>
                          </a:ext>
                        </a:extLst>
                      </p:cNvPr>
                      <p:cNvPicPr/>
                      <p:nvPr/>
                    </p:nvPicPr>
                    <p:blipFill>
                      <a:blip r:embed="rId30"/>
                      <a:stretch>
                        <a:fillRect/>
                      </a:stretch>
                    </p:blipFill>
                    <p:spPr>
                      <a:xfrm>
                        <a:off x="5118100" y="5220765"/>
                        <a:ext cx="1955800" cy="419100"/>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2666127C-17D0-6F82-034A-FB0DBC915ACC}"/>
              </a:ext>
            </a:extLst>
          </p:cNvPr>
          <p:cNvGraphicFramePr>
            <a:graphicFrameLocks noChangeAspect="1"/>
          </p:cNvGraphicFramePr>
          <p:nvPr/>
        </p:nvGraphicFramePr>
        <p:xfrm>
          <a:off x="5950418" y="5697567"/>
          <a:ext cx="190500" cy="203200"/>
        </p:xfrm>
        <a:graphic>
          <a:graphicData uri="http://schemas.openxmlformats.org/presentationml/2006/ole">
            <mc:AlternateContent xmlns:mc="http://schemas.openxmlformats.org/markup-compatibility/2006">
              <mc:Choice xmlns:v="urn:schemas-microsoft-com:vml" Requires="v">
                <p:oleObj name="Equation" r:id="rId31" imgW="190814" imgH="202687" progId="Equation.DSMT4">
                  <p:embed/>
                </p:oleObj>
              </mc:Choice>
              <mc:Fallback>
                <p:oleObj name="Equation" r:id="rId31" imgW="190814" imgH="202687" progId="Equation.DSMT4">
                  <p:embed/>
                  <p:pic>
                    <p:nvPicPr>
                      <p:cNvPr id="25" name="对象 24">
                        <a:extLst>
                          <a:ext uri="{FF2B5EF4-FFF2-40B4-BE49-F238E27FC236}">
                            <a16:creationId xmlns:a16="http://schemas.microsoft.com/office/drawing/2014/main" id="{2666127C-17D0-6F82-034A-FB0DBC915ACC}"/>
                          </a:ext>
                        </a:extLst>
                      </p:cNvPr>
                      <p:cNvPicPr/>
                      <p:nvPr/>
                    </p:nvPicPr>
                    <p:blipFill>
                      <a:blip r:embed="rId32"/>
                      <a:stretch>
                        <a:fillRect/>
                      </a:stretch>
                    </p:blipFill>
                    <p:spPr>
                      <a:xfrm>
                        <a:off x="5950418" y="5697567"/>
                        <a:ext cx="190500" cy="203200"/>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73C54C99-4C6D-147F-DFE0-7A3CE2EED529}"/>
              </a:ext>
            </a:extLst>
          </p:cNvPr>
          <p:cNvGraphicFramePr>
            <a:graphicFrameLocks noChangeAspect="1"/>
          </p:cNvGraphicFramePr>
          <p:nvPr/>
        </p:nvGraphicFramePr>
        <p:xfrm>
          <a:off x="9834563" y="5692804"/>
          <a:ext cx="190500" cy="203200"/>
        </p:xfrm>
        <a:graphic>
          <a:graphicData uri="http://schemas.openxmlformats.org/presentationml/2006/ole">
            <mc:AlternateContent xmlns:mc="http://schemas.openxmlformats.org/markup-compatibility/2006">
              <mc:Choice xmlns:v="urn:schemas-microsoft-com:vml" Requires="v">
                <p:oleObj name="Equation" r:id="rId33" imgW="190814" imgH="202687" progId="Equation.DSMT4">
                  <p:embed/>
                </p:oleObj>
              </mc:Choice>
              <mc:Fallback>
                <p:oleObj name="Equation" r:id="rId33" imgW="190814" imgH="202687" progId="Equation.DSMT4">
                  <p:embed/>
                  <p:pic>
                    <p:nvPicPr>
                      <p:cNvPr id="26" name="对象 25">
                        <a:extLst>
                          <a:ext uri="{FF2B5EF4-FFF2-40B4-BE49-F238E27FC236}">
                            <a16:creationId xmlns:a16="http://schemas.microsoft.com/office/drawing/2014/main" id="{73C54C99-4C6D-147F-DFE0-7A3CE2EED529}"/>
                          </a:ext>
                        </a:extLst>
                      </p:cNvPr>
                      <p:cNvPicPr/>
                      <p:nvPr/>
                    </p:nvPicPr>
                    <p:blipFill>
                      <a:blip r:embed="rId34"/>
                      <a:stretch>
                        <a:fillRect/>
                      </a:stretch>
                    </p:blipFill>
                    <p:spPr>
                      <a:xfrm>
                        <a:off x="9834563" y="5692804"/>
                        <a:ext cx="190500" cy="203200"/>
                      </a:xfrm>
                      <a:prstGeom prst="rect">
                        <a:avLst/>
                      </a:prstGeom>
                    </p:spPr>
                  </p:pic>
                </p:oleObj>
              </mc:Fallback>
            </mc:AlternateContent>
          </a:graphicData>
        </a:graphic>
      </p:graphicFrame>
    </p:spTree>
    <p:extLst>
      <p:ext uri="{BB962C8B-B14F-4D97-AF65-F5344CB8AC3E}">
        <p14:creationId xmlns:p14="http://schemas.microsoft.com/office/powerpoint/2010/main" val="394301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2F1A-EB3F-9F26-4419-808112586F37}"/>
              </a:ext>
            </a:extLst>
          </p:cNvPr>
          <p:cNvSpPr>
            <a:spLocks noGrp="1"/>
          </p:cNvSpPr>
          <p:nvPr>
            <p:ph type="title"/>
          </p:nvPr>
        </p:nvSpPr>
        <p:spPr/>
        <p:txBody>
          <a:bodyPr/>
          <a:lstStyle/>
          <a:p>
            <a:r>
              <a:rPr lang="zh-CN" altLang="en-US" dirty="0"/>
              <a:t>项目实施</a:t>
            </a:r>
            <a:r>
              <a:rPr lang="en-US" altLang="zh-CN" dirty="0"/>
              <a:t>——</a:t>
            </a:r>
            <a:r>
              <a:rPr lang="zh-CN" altLang="en-US" dirty="0"/>
              <a:t>分形性质检验</a:t>
            </a:r>
          </a:p>
        </p:txBody>
      </p:sp>
      <p:sp>
        <p:nvSpPr>
          <p:cNvPr id="6" name="标题 1">
            <a:extLst>
              <a:ext uri="{FF2B5EF4-FFF2-40B4-BE49-F238E27FC236}">
                <a16:creationId xmlns:a16="http://schemas.microsoft.com/office/drawing/2014/main" id="{117B9D14-F68A-EEFE-A310-A8D457FF9E72}"/>
              </a:ext>
            </a:extLst>
          </p:cNvPr>
          <p:cNvSpPr txBox="1">
            <a:spLocks/>
          </p:cNvSpPr>
          <p:nvPr/>
        </p:nvSpPr>
        <p:spPr>
          <a:xfrm>
            <a:off x="838200" y="355501"/>
            <a:ext cx="5302718" cy="505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baseline="0">
                <a:solidFill>
                  <a:schemeClr val="tx1"/>
                </a:solidFill>
                <a:latin typeface="宋体" panose="02010600030101010101" pitchFamily="2" charset="-122"/>
                <a:ea typeface="宋体" panose="02010600030101010101" pitchFamily="2" charset="-122"/>
                <a:cs typeface="+mj-cs"/>
              </a:defRPr>
            </a:lvl1pPr>
          </a:lstStyle>
          <a:p>
            <a:r>
              <a:rPr lang="zh-CN" altLang="en-US"/>
              <a:t>项目实施</a:t>
            </a:r>
            <a:r>
              <a:rPr lang="en-US" altLang="zh-CN"/>
              <a:t>——</a:t>
            </a:r>
            <a:r>
              <a:rPr lang="zh-CN" altLang="en-US"/>
              <a:t>分形性质检验</a:t>
            </a:r>
            <a:endParaRPr lang="zh-CN" altLang="en-US" dirty="0"/>
          </a:p>
        </p:txBody>
      </p:sp>
      <p:pic>
        <p:nvPicPr>
          <p:cNvPr id="8" name="图片 7">
            <a:extLst>
              <a:ext uri="{FF2B5EF4-FFF2-40B4-BE49-F238E27FC236}">
                <a16:creationId xmlns:a16="http://schemas.microsoft.com/office/drawing/2014/main" id="{F2E3398B-EF4E-670B-BDD2-3FAF6021E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67" y="1003300"/>
            <a:ext cx="5431240" cy="3638550"/>
          </a:xfrm>
          <a:prstGeom prst="rect">
            <a:avLst/>
          </a:prstGeom>
        </p:spPr>
      </p:pic>
      <p:sp>
        <p:nvSpPr>
          <p:cNvPr id="10" name="文本框 9">
            <a:extLst>
              <a:ext uri="{FF2B5EF4-FFF2-40B4-BE49-F238E27FC236}">
                <a16:creationId xmlns:a16="http://schemas.microsoft.com/office/drawing/2014/main" id="{CD3F8712-6921-93FB-416E-8BB343453D6A}"/>
              </a:ext>
            </a:extLst>
          </p:cNvPr>
          <p:cNvSpPr txBox="1"/>
          <p:nvPr/>
        </p:nvSpPr>
        <p:spPr>
          <a:xfrm>
            <a:off x="838200" y="4971820"/>
            <a:ext cx="10407650" cy="1015663"/>
          </a:xfrm>
          <a:prstGeom prst="rect">
            <a:avLst/>
          </a:prstGeom>
          <a:noFill/>
        </p:spPr>
        <p:txBody>
          <a:bodyPr wrap="square" rtlCol="0">
            <a:spAutoFit/>
          </a:bodyPr>
          <a:lstStyle/>
          <a:p>
            <a:pPr algn="just"/>
            <a:r>
              <a:rPr lang="zh-CN" altLang="en-US" sz="2000" dirty="0">
                <a:latin typeface="Times New Roman" panose="02020603050405020304" pitchFamily="18" charset="0"/>
                <a:ea typeface="黑体" panose="02010609060101010101" pitchFamily="49" charset="-122"/>
              </a:rPr>
              <a:t>经过</a:t>
            </a:r>
            <a:r>
              <a:rPr lang="en-US" altLang="zh-CN" sz="2000" dirty="0">
                <a:latin typeface="Times New Roman" panose="02020603050405020304" pitchFamily="18" charset="0"/>
                <a:ea typeface="黑体" panose="02010609060101010101" pitchFamily="49" charset="-122"/>
              </a:rPr>
              <a:t>MATLAB</a:t>
            </a:r>
            <a:r>
              <a:rPr lang="zh-CN" altLang="en-US" sz="2000" dirty="0">
                <a:latin typeface="Times New Roman" panose="02020603050405020304" pitchFamily="18" charset="0"/>
                <a:ea typeface="黑体" panose="02010609060101010101" pitchFamily="49" charset="-122"/>
              </a:rPr>
              <a:t>编程计算，拟合后，我们得到</a:t>
            </a:r>
            <a:r>
              <a:rPr lang="en-US" altLang="zh-CN" sz="2000" dirty="0">
                <a:latin typeface="Times New Roman" panose="02020603050405020304" pitchFamily="18" charset="0"/>
                <a:ea typeface="黑体" panose="02010609060101010101" pitchFamily="49" charset="-122"/>
              </a:rPr>
              <a:t>Hurst</a:t>
            </a:r>
            <a:r>
              <a:rPr lang="zh-CN" altLang="en-US" sz="2000" dirty="0">
                <a:latin typeface="Times New Roman" panose="02020603050405020304" pitchFamily="18" charset="0"/>
                <a:ea typeface="黑体" panose="02010609060101010101" pitchFamily="49" charset="-122"/>
              </a:rPr>
              <a:t>指数值为</a:t>
            </a:r>
            <a:r>
              <a:rPr lang="en-US" altLang="zh-CN" sz="2000" dirty="0">
                <a:latin typeface="Times New Roman" panose="02020603050405020304" pitchFamily="18" charset="0"/>
                <a:ea typeface="黑体" panose="02010609060101010101" pitchFamily="49" charset="-122"/>
              </a:rPr>
              <a:t>0.7815</a:t>
            </a:r>
            <a:r>
              <a:rPr lang="zh-CN" altLang="en-US" sz="2000" dirty="0">
                <a:latin typeface="Times New Roman" panose="02020603050405020304" pitchFamily="18" charset="0"/>
                <a:ea typeface="黑体" panose="02010609060101010101" pitchFamily="49" charset="-122"/>
              </a:rPr>
              <a:t>，由于</a:t>
            </a:r>
            <a:r>
              <a:rPr lang="en-US" altLang="zh-CN" sz="2000" dirty="0">
                <a:latin typeface="Times New Roman" panose="02020603050405020304" pitchFamily="18" charset="0"/>
                <a:ea typeface="黑体" panose="02010609060101010101" pitchFamily="49" charset="-122"/>
              </a:rPr>
              <a:t>Hurst</a:t>
            </a:r>
            <a:r>
              <a:rPr lang="zh-CN" altLang="en-US" sz="2000" dirty="0">
                <a:latin typeface="Times New Roman" panose="02020603050405020304" pitchFamily="18" charset="0"/>
                <a:ea typeface="黑体" panose="02010609060101010101" pitchFamily="49" charset="-122"/>
              </a:rPr>
              <a:t>指数大于</a:t>
            </a:r>
            <a:r>
              <a:rPr lang="en-US" altLang="zh-CN" sz="2000" dirty="0">
                <a:latin typeface="Times New Roman" panose="02020603050405020304" pitchFamily="18" charset="0"/>
                <a:ea typeface="黑体" panose="02010609060101010101" pitchFamily="49" charset="-122"/>
              </a:rPr>
              <a:t>0.5</a:t>
            </a:r>
            <a:r>
              <a:rPr lang="zh-CN" altLang="en-US" sz="2000" dirty="0">
                <a:latin typeface="Times New Roman" panose="02020603050405020304" pitchFamily="18" charset="0"/>
                <a:ea typeface="黑体" panose="02010609060101010101" pitchFamily="49" charset="-122"/>
              </a:rPr>
              <a:t>，说明序列存在状态持续性与分形自相似性，即后疫情时代中国碳交易市场的日交易价格具有长期相关性，这也意味着上述数据可以利用分形插值进行拟合并预测。</a:t>
            </a:r>
          </a:p>
        </p:txBody>
      </p:sp>
      <p:pic>
        <p:nvPicPr>
          <p:cNvPr id="11" name="图片 10">
            <a:extLst>
              <a:ext uri="{FF2B5EF4-FFF2-40B4-BE49-F238E27FC236}">
                <a16:creationId xmlns:a16="http://schemas.microsoft.com/office/drawing/2014/main" id="{689A3AD6-B069-8A39-3E9E-FBD8D13FD7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51864" y="1003300"/>
            <a:ext cx="4919132" cy="3689349"/>
          </a:xfrm>
          <a:prstGeom prst="rect">
            <a:avLst/>
          </a:prstGeom>
        </p:spPr>
      </p:pic>
      <p:sp>
        <p:nvSpPr>
          <p:cNvPr id="14" name="矩形 13">
            <a:extLst>
              <a:ext uri="{FF2B5EF4-FFF2-40B4-BE49-F238E27FC236}">
                <a16:creationId xmlns:a16="http://schemas.microsoft.com/office/drawing/2014/main" id="{EE0940EC-2DDB-0193-32C1-987C1596CB8D}"/>
              </a:ext>
            </a:extLst>
          </p:cNvPr>
          <p:cNvSpPr/>
          <p:nvPr>
            <p:custDataLst>
              <p:tags r:id="rId1"/>
            </p:custDataLst>
          </p:nvPr>
        </p:nvSpPr>
        <p:spPr>
          <a:xfrm>
            <a:off x="812167" y="5031431"/>
            <a:ext cx="52065" cy="1000212"/>
          </a:xfrm>
          <a:prstGeom prst="rect">
            <a:avLst/>
          </a:prstGeom>
          <a:solidFill>
            <a:srgbClr val="9A2572"/>
          </a:solidFill>
          <a:ln>
            <a:solidFill>
              <a:srgbClr val="9A2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67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D4D7E-6BB1-15E9-E811-BFFFAAE8CA32}"/>
              </a:ext>
            </a:extLst>
          </p:cNvPr>
          <p:cNvSpPr>
            <a:spLocks noGrp="1"/>
          </p:cNvSpPr>
          <p:nvPr>
            <p:ph type="title"/>
          </p:nvPr>
        </p:nvSpPr>
        <p:spPr/>
        <p:txBody>
          <a:bodyPr/>
          <a:lstStyle/>
          <a:p>
            <a:r>
              <a:rPr lang="zh-CN" altLang="en-US" dirty="0"/>
              <a:t>项目实施</a:t>
            </a:r>
            <a:r>
              <a:rPr lang="en-US" altLang="zh-CN" dirty="0"/>
              <a:t>——</a:t>
            </a:r>
            <a:r>
              <a:rPr lang="zh-CN" altLang="en-US" dirty="0"/>
              <a:t>分形插值实现</a:t>
            </a:r>
          </a:p>
        </p:txBody>
      </p:sp>
      <p:sp>
        <p:nvSpPr>
          <p:cNvPr id="3" name="内容占位符 2">
            <a:extLst>
              <a:ext uri="{FF2B5EF4-FFF2-40B4-BE49-F238E27FC236}">
                <a16:creationId xmlns:a16="http://schemas.microsoft.com/office/drawing/2014/main" id="{0B59EEA4-F511-F5CB-54E2-5212D3BC5B88}"/>
              </a:ext>
            </a:extLst>
          </p:cNvPr>
          <p:cNvSpPr>
            <a:spLocks noGrp="1"/>
          </p:cNvSpPr>
          <p:nvPr>
            <p:ph sz="quarter" idx="14"/>
          </p:nvPr>
        </p:nvSpPr>
        <p:spPr/>
        <p:txBody>
          <a:bodyPr/>
          <a:lstStyle/>
          <a:p>
            <a:pPr marL="0" indent="0">
              <a:buNone/>
            </a:pPr>
            <a:r>
              <a:rPr lang="zh-CN" altLang="en-US" sz="2000" dirty="0"/>
              <a:t>分形插值是一种构造分形曲线的方法，是由</a:t>
            </a:r>
            <a:r>
              <a:rPr lang="en-US" altLang="zh-CN" sz="2000" dirty="0" err="1"/>
              <a:t>M.F.Barnsley</a:t>
            </a:r>
            <a:r>
              <a:rPr lang="zh-CN" altLang="en-US" sz="2000" dirty="0"/>
              <a:t>在迭代函数系统基础上提出来的。原理是对一组给定的插值点构造相应的</a:t>
            </a:r>
            <a:r>
              <a:rPr lang="en-US" altLang="zh-CN" sz="2000" dirty="0"/>
              <a:t>IFS</a:t>
            </a:r>
            <a:r>
              <a:rPr lang="zh-CN" altLang="en-US" sz="2000" dirty="0"/>
              <a:t>，使</a:t>
            </a:r>
            <a:r>
              <a:rPr lang="en-US" altLang="zh-CN" sz="2000" dirty="0"/>
              <a:t>IFS</a:t>
            </a:r>
            <a:r>
              <a:rPr lang="zh-CN" altLang="en-US" sz="2000" dirty="0"/>
              <a:t>的吸引子为通过这组插值点的函数图。一般采取仿射迭代函数系</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其满足</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其中参数除    外均有数据确定，称其为纵向伸缩因子。如何确定纵向伸缩因子实现更好的模型效果是插值的关键。</a:t>
            </a:r>
            <a:endParaRPr lang="en-US" altLang="zh-CN" sz="2000" dirty="0"/>
          </a:p>
          <a:p>
            <a:pPr marL="0" indent="0">
              <a:buNone/>
            </a:pPr>
            <a:r>
              <a:rPr lang="zh-CN" altLang="en-US" sz="2000" dirty="0"/>
              <a:t>我们编程实现了分形领域顶刊</a:t>
            </a:r>
            <a:r>
              <a:rPr lang="en-US" altLang="zh-CN" sz="2000" i="1" dirty="0"/>
              <a:t>Fractal </a:t>
            </a:r>
            <a:r>
              <a:rPr lang="zh-CN" altLang="en-US" sz="2000" dirty="0"/>
              <a:t>中</a:t>
            </a:r>
            <a:r>
              <a:rPr lang="zh-CN" altLang="en-US" sz="2000" i="1" dirty="0"/>
              <a:t> </a:t>
            </a:r>
            <a:r>
              <a:rPr lang="en-US" altLang="zh-CN" sz="2000" i="1" dirty="0"/>
              <a:t>A Novel Hybrid Fractal Interpolation-SVM Model for Forecasting Stock Price Indexes</a:t>
            </a:r>
            <a:r>
              <a:rPr lang="zh-CN" altLang="en-US" sz="2000" i="1" dirty="0"/>
              <a:t>（</a:t>
            </a:r>
            <a:r>
              <a:rPr lang="en-US" altLang="zh-CN" sz="2000" i="1" dirty="0"/>
              <a:t>2019</a:t>
            </a:r>
            <a:r>
              <a:rPr lang="zh-CN" altLang="en-US" sz="2000" i="1" dirty="0"/>
              <a:t>）</a:t>
            </a:r>
            <a:r>
              <a:rPr lang="zh-CN" altLang="en-US" sz="2000" dirty="0"/>
              <a:t>提出的新的确定纵向伸缩因子方法。</a:t>
            </a:r>
            <a:endParaRPr lang="en-US" altLang="zh-CN" sz="2000" dirty="0"/>
          </a:p>
          <a:p>
            <a:pPr marL="0" indent="0">
              <a:buNone/>
            </a:pPr>
            <a:r>
              <a:rPr lang="zh-CN" altLang="en-US" sz="2000" dirty="0"/>
              <a:t>基于此改进传统的分形插值算法，编程实现对碳交易市场曲线的拟合。</a:t>
            </a:r>
            <a:endParaRPr lang="zh-CN" altLang="en-US" i="1" dirty="0"/>
          </a:p>
        </p:txBody>
      </p:sp>
      <p:graphicFrame>
        <p:nvGraphicFramePr>
          <p:cNvPr id="4" name="对象 3">
            <a:extLst>
              <a:ext uri="{FF2B5EF4-FFF2-40B4-BE49-F238E27FC236}">
                <a16:creationId xmlns:a16="http://schemas.microsoft.com/office/drawing/2014/main" id="{D9AAC3FB-EDAB-A12E-6FF6-D317B3DB3CB8}"/>
              </a:ext>
            </a:extLst>
          </p:cNvPr>
          <p:cNvGraphicFramePr>
            <a:graphicFrameLocks noChangeAspect="1"/>
          </p:cNvGraphicFramePr>
          <p:nvPr>
            <p:extLst>
              <p:ext uri="{D42A27DB-BD31-4B8C-83A1-F6EECF244321}">
                <p14:modId xmlns:p14="http://schemas.microsoft.com/office/powerpoint/2010/main" val="2603220740"/>
              </p:ext>
            </p:extLst>
          </p:nvPr>
        </p:nvGraphicFramePr>
        <p:xfrm>
          <a:off x="3693466" y="2006806"/>
          <a:ext cx="4632954" cy="880261"/>
        </p:xfrm>
        <a:graphic>
          <a:graphicData uri="http://schemas.openxmlformats.org/presentationml/2006/ole">
            <mc:AlternateContent xmlns:mc="http://schemas.openxmlformats.org/markup-compatibility/2006">
              <mc:Choice xmlns:v="urn:schemas-microsoft-com:vml" Requires="v">
                <p:oleObj name="Equation" r:id="rId2" imgW="2539800" imgH="482400" progId="Equation.DSMT4">
                  <p:embed/>
                </p:oleObj>
              </mc:Choice>
              <mc:Fallback>
                <p:oleObj name="Equation" r:id="rId2" imgW="2539800" imgH="482400" progId="Equation.DSMT4">
                  <p:embed/>
                  <p:pic>
                    <p:nvPicPr>
                      <p:cNvPr id="0" name=""/>
                      <p:cNvPicPr/>
                      <p:nvPr/>
                    </p:nvPicPr>
                    <p:blipFill>
                      <a:blip r:embed="rId3"/>
                      <a:stretch>
                        <a:fillRect/>
                      </a:stretch>
                    </p:blipFill>
                    <p:spPr>
                      <a:xfrm>
                        <a:off x="3693466" y="2006806"/>
                        <a:ext cx="4632954" cy="880261"/>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92E363B-D141-13BB-3587-20DDD110CD8B}"/>
              </a:ext>
            </a:extLst>
          </p:cNvPr>
          <p:cNvGraphicFramePr>
            <a:graphicFrameLocks noChangeAspect="1"/>
          </p:cNvGraphicFramePr>
          <p:nvPr>
            <p:extLst>
              <p:ext uri="{D42A27DB-BD31-4B8C-83A1-F6EECF244321}">
                <p14:modId xmlns:p14="http://schemas.microsoft.com/office/powerpoint/2010/main" val="2771398885"/>
              </p:ext>
            </p:extLst>
          </p:nvPr>
        </p:nvGraphicFramePr>
        <p:xfrm>
          <a:off x="2184998" y="4032757"/>
          <a:ext cx="294640" cy="441960"/>
        </p:xfrm>
        <a:graphic>
          <a:graphicData uri="http://schemas.openxmlformats.org/presentationml/2006/ole">
            <mc:AlternateContent xmlns:mc="http://schemas.openxmlformats.org/markup-compatibility/2006">
              <mc:Choice xmlns:v="urn:schemas-microsoft-com:vml" Requires="v">
                <p:oleObj name="Equation" r:id="rId4" imgW="152280" imgH="228600" progId="Equation.DSMT4">
                  <p:embed/>
                </p:oleObj>
              </mc:Choice>
              <mc:Fallback>
                <p:oleObj name="Equation" r:id="rId4" imgW="152280" imgH="228600" progId="Equation.DSMT4">
                  <p:embed/>
                  <p:pic>
                    <p:nvPicPr>
                      <p:cNvPr id="0" name=""/>
                      <p:cNvPicPr/>
                      <p:nvPr/>
                    </p:nvPicPr>
                    <p:blipFill>
                      <a:blip r:embed="rId5"/>
                      <a:stretch>
                        <a:fillRect/>
                      </a:stretch>
                    </p:blipFill>
                    <p:spPr>
                      <a:xfrm>
                        <a:off x="2184998" y="4032757"/>
                        <a:ext cx="294640" cy="44196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9757A26-26A9-629F-403B-A78AB3DFA9EC}"/>
              </a:ext>
            </a:extLst>
          </p:cNvPr>
          <p:cNvGraphicFramePr>
            <a:graphicFrameLocks noChangeAspect="1"/>
          </p:cNvGraphicFramePr>
          <p:nvPr>
            <p:extLst>
              <p:ext uri="{D42A27DB-BD31-4B8C-83A1-F6EECF244321}">
                <p14:modId xmlns:p14="http://schemas.microsoft.com/office/powerpoint/2010/main" val="1959895378"/>
              </p:ext>
            </p:extLst>
          </p:nvPr>
        </p:nvGraphicFramePr>
        <p:xfrm>
          <a:off x="4082434" y="3205779"/>
          <a:ext cx="4027132" cy="765155"/>
        </p:xfrm>
        <a:graphic>
          <a:graphicData uri="http://schemas.openxmlformats.org/presentationml/2006/ole">
            <mc:AlternateContent xmlns:mc="http://schemas.openxmlformats.org/markup-compatibility/2006">
              <mc:Choice xmlns:v="urn:schemas-microsoft-com:vml" Requires="v">
                <p:oleObj name="Equation" r:id="rId6" imgW="2539800" imgH="482400" progId="Equation.DSMT4">
                  <p:embed/>
                </p:oleObj>
              </mc:Choice>
              <mc:Fallback>
                <p:oleObj name="Equation" r:id="rId6" imgW="2539800" imgH="482400" progId="Equation.DSMT4">
                  <p:embed/>
                  <p:pic>
                    <p:nvPicPr>
                      <p:cNvPr id="0" name=""/>
                      <p:cNvPicPr/>
                      <p:nvPr/>
                    </p:nvPicPr>
                    <p:blipFill>
                      <a:blip r:embed="rId7"/>
                      <a:stretch>
                        <a:fillRect/>
                      </a:stretch>
                    </p:blipFill>
                    <p:spPr>
                      <a:xfrm>
                        <a:off x="4082434" y="3205779"/>
                        <a:ext cx="4027132" cy="765155"/>
                      </a:xfrm>
                      <a:prstGeom prst="rect">
                        <a:avLst/>
                      </a:prstGeom>
                    </p:spPr>
                  </p:pic>
                </p:oleObj>
              </mc:Fallback>
            </mc:AlternateContent>
          </a:graphicData>
        </a:graphic>
      </p:graphicFrame>
    </p:spTree>
    <p:extLst>
      <p:ext uri="{BB962C8B-B14F-4D97-AF65-F5344CB8AC3E}">
        <p14:creationId xmlns:p14="http://schemas.microsoft.com/office/powerpoint/2010/main" val="420306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DF412-54FA-3B83-C351-F4E0D13B5714}"/>
              </a:ext>
            </a:extLst>
          </p:cNvPr>
          <p:cNvSpPr>
            <a:spLocks noGrp="1"/>
          </p:cNvSpPr>
          <p:nvPr>
            <p:ph type="title"/>
          </p:nvPr>
        </p:nvSpPr>
        <p:spPr/>
        <p:txBody>
          <a:bodyPr/>
          <a:lstStyle/>
          <a:p>
            <a:r>
              <a:rPr lang="zh-CN" altLang="en-US" dirty="0"/>
              <a:t>改良方法实现展示</a:t>
            </a:r>
          </a:p>
        </p:txBody>
      </p:sp>
      <p:sp>
        <p:nvSpPr>
          <p:cNvPr id="5" name="文本框 4">
            <a:extLst>
              <a:ext uri="{FF2B5EF4-FFF2-40B4-BE49-F238E27FC236}">
                <a16:creationId xmlns:a16="http://schemas.microsoft.com/office/drawing/2014/main" id="{7DC9C49A-C993-BA4A-C31D-C945CEB664CA}"/>
              </a:ext>
            </a:extLst>
          </p:cNvPr>
          <p:cNvSpPr txBox="1"/>
          <p:nvPr/>
        </p:nvSpPr>
        <p:spPr>
          <a:xfrm>
            <a:off x="838200" y="1076365"/>
            <a:ext cx="12863286" cy="5355312"/>
          </a:xfrm>
          <a:prstGeom prst="rect">
            <a:avLst/>
          </a:prstGeom>
          <a:noFill/>
        </p:spPr>
        <p:txBody>
          <a:bodyPr wrap="square">
            <a:spAutoFit/>
          </a:bodyPr>
          <a:lstStyle/>
          <a:p>
            <a:r>
              <a:rPr lang="en-US" altLang="zh-CN" b="0" dirty="0">
                <a:solidFill>
                  <a:srgbClr val="7A3E9D"/>
                </a:solidFill>
                <a:effectLst/>
                <a:latin typeface="Consolas" panose="020B0609020204030204" pitchFamily="49" charset="0"/>
              </a:rPr>
              <a:t>def</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line_segment</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specified_time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slope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1</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1</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y</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slope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specified_time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y</a:t>
            </a:r>
            <a:endParaRPr lang="en-US" altLang="zh-CN" b="0" dirty="0">
              <a:solidFill>
                <a:srgbClr val="333333"/>
              </a:solidFill>
              <a:effectLst/>
              <a:latin typeface="Consolas" panose="020B0609020204030204" pitchFamily="49" charset="0"/>
            </a:endParaRPr>
          </a:p>
          <a:p>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def</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getVSF_helper</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data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np</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array</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time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np</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array</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0</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length</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len</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1</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data_resample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data</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for</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in</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range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length</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time_resample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time</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i</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for</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in</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range</a:t>
            </a:r>
            <a:r>
              <a:rPr lang="en-US" altLang="zh-CN" b="0" dirty="0">
                <a:solidFill>
                  <a:srgbClr val="777777"/>
                </a:solidFill>
                <a:effectLst/>
                <a:latin typeface="Consolas" panose="020B0609020204030204" pitchFamily="49" charset="0"/>
              </a:rPr>
              <a:t>(</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length</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interval_size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for</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index</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sample</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in</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enumerate</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data_resample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specified_time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time_resample</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index</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y</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line_segment</a:t>
            </a:r>
            <a:r>
              <a:rPr lang="en-US" altLang="zh-CN" b="0" dirty="0">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time_resample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data_resample</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specified_time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specified_delta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abs</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sample</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y</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max</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delta</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specified_delta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delta</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125279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2038</Words>
  <Application>Microsoft Office PowerPoint</Application>
  <PresentationFormat>宽屏</PresentationFormat>
  <Paragraphs>161</Paragraphs>
  <Slides>13</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7" baseType="lpstr">
      <vt:lpstr>宋体</vt:lpstr>
      <vt:lpstr>微软雅黑</vt:lpstr>
      <vt:lpstr>等线</vt:lpstr>
      <vt:lpstr>等线 Light</vt:lpstr>
      <vt:lpstr>黑体</vt:lpstr>
      <vt:lpstr>Arial</vt:lpstr>
      <vt:lpstr>Calibri</vt:lpstr>
      <vt:lpstr>Consolas</vt:lpstr>
      <vt:lpstr>Impact</vt:lpstr>
      <vt:lpstr>Times New Roman</vt:lpstr>
      <vt:lpstr>Wingdings</vt:lpstr>
      <vt:lpstr>Office 主题​​</vt:lpstr>
      <vt:lpstr>Equation</vt:lpstr>
      <vt:lpstr>MathType 7.0 Equation</vt:lpstr>
      <vt:lpstr>PowerPoint 演示文稿</vt:lpstr>
      <vt:lpstr>全球气候变化</vt:lpstr>
      <vt:lpstr>碳排放权交易市场滥觞</vt:lpstr>
      <vt:lpstr>研究理论依据</vt:lpstr>
      <vt:lpstr>文献研究</vt:lpstr>
      <vt:lpstr>分形市场检验</vt:lpstr>
      <vt:lpstr>项目实施——分形性质检验</vt:lpstr>
      <vt:lpstr>项目实施——分形插值实现</vt:lpstr>
      <vt:lpstr>改良方法实现展示</vt:lpstr>
      <vt:lpstr>改良方法实现展示</vt:lpstr>
      <vt:lpstr>混合模型实证分析</vt:lpstr>
      <vt:lpstr>工作展望</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后疫情时代中国碳交易市场 分形与混沌行为特征分析研究 -中期答辩-</dc:title>
  <dc:creator>he_xfan@163.com</dc:creator>
  <cp:lastModifiedBy>he_xfan@163.com</cp:lastModifiedBy>
  <cp:revision>63</cp:revision>
  <dcterms:created xsi:type="dcterms:W3CDTF">2023-11-15T07:29:29Z</dcterms:created>
  <dcterms:modified xsi:type="dcterms:W3CDTF">2023-11-21T14:28:52Z</dcterms:modified>
</cp:coreProperties>
</file>