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Montserrat ExtraBold"/>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MontserratExtraBold-boldItalic.fntdata"/><Relationship Id="rId6" Type="http://schemas.openxmlformats.org/officeDocument/2006/relationships/slide" Target="slides/slide1.xml"/><Relationship Id="rId18" Type="http://schemas.openxmlformats.org/officeDocument/2006/relationships/font" Target="fonts/MontserratExtra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6fc451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46fc4515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6fc4515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46fc45155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6fc4515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46fc45155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6fc4515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6fc45155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a45be16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9aa45be16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aa45be16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9aa45be16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6fc4515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46fc45155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a598f3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4a598f34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rgbClr val="761A79"/>
              </a:buClr>
              <a:buSzPts val="1600"/>
              <a:buNone/>
              <a:defRPr sz="1600">
                <a:solidFill>
                  <a:srgbClr val="761A79"/>
                </a:solidFill>
              </a:defRPr>
            </a:lvl2pPr>
            <a:lvl3pPr lvl="2" rtl="0" algn="l">
              <a:lnSpc>
                <a:spcPct val="100000"/>
              </a:lnSpc>
              <a:spcBef>
                <a:spcPts val="0"/>
              </a:spcBef>
              <a:spcAft>
                <a:spcPts val="0"/>
              </a:spcAft>
              <a:buClr>
                <a:srgbClr val="761A79"/>
              </a:buClr>
              <a:buSzPts val="1600"/>
              <a:buNone/>
              <a:defRPr sz="1600">
                <a:solidFill>
                  <a:srgbClr val="761A79"/>
                </a:solidFill>
              </a:defRPr>
            </a:lvl3pPr>
            <a:lvl4pPr lvl="3" rtl="0" algn="l">
              <a:lnSpc>
                <a:spcPct val="100000"/>
              </a:lnSpc>
              <a:spcBef>
                <a:spcPts val="0"/>
              </a:spcBef>
              <a:spcAft>
                <a:spcPts val="0"/>
              </a:spcAft>
              <a:buClr>
                <a:srgbClr val="761A79"/>
              </a:buClr>
              <a:buSzPts val="1600"/>
              <a:buNone/>
              <a:defRPr sz="1600">
                <a:solidFill>
                  <a:srgbClr val="761A79"/>
                </a:solidFill>
              </a:defRPr>
            </a:lvl4pPr>
            <a:lvl5pPr lvl="4" rtl="0" algn="l">
              <a:lnSpc>
                <a:spcPct val="100000"/>
              </a:lnSpc>
              <a:spcBef>
                <a:spcPts val="0"/>
              </a:spcBef>
              <a:spcAft>
                <a:spcPts val="0"/>
              </a:spcAft>
              <a:buClr>
                <a:srgbClr val="761A79"/>
              </a:buClr>
              <a:buSzPts val="1600"/>
              <a:buNone/>
              <a:defRPr sz="1600">
                <a:solidFill>
                  <a:srgbClr val="761A79"/>
                </a:solidFill>
              </a:defRPr>
            </a:lvl5pPr>
            <a:lvl6pPr lvl="5" rtl="0" algn="l">
              <a:lnSpc>
                <a:spcPct val="100000"/>
              </a:lnSpc>
              <a:spcBef>
                <a:spcPts val="0"/>
              </a:spcBef>
              <a:spcAft>
                <a:spcPts val="0"/>
              </a:spcAft>
              <a:buClr>
                <a:srgbClr val="761A79"/>
              </a:buClr>
              <a:buSzPts val="1600"/>
              <a:buNone/>
              <a:defRPr sz="1600">
                <a:solidFill>
                  <a:srgbClr val="761A79"/>
                </a:solidFill>
              </a:defRPr>
            </a:lvl6pPr>
            <a:lvl7pPr lvl="6" rtl="0" algn="l">
              <a:lnSpc>
                <a:spcPct val="100000"/>
              </a:lnSpc>
              <a:spcBef>
                <a:spcPts val="0"/>
              </a:spcBef>
              <a:spcAft>
                <a:spcPts val="0"/>
              </a:spcAft>
              <a:buClr>
                <a:srgbClr val="761A79"/>
              </a:buClr>
              <a:buSzPts val="1600"/>
              <a:buNone/>
              <a:defRPr sz="1600">
                <a:solidFill>
                  <a:srgbClr val="761A79"/>
                </a:solidFill>
              </a:defRPr>
            </a:lvl7pPr>
            <a:lvl8pPr lvl="7" rtl="0" algn="l">
              <a:lnSpc>
                <a:spcPct val="100000"/>
              </a:lnSpc>
              <a:spcBef>
                <a:spcPts val="0"/>
              </a:spcBef>
              <a:spcAft>
                <a:spcPts val="0"/>
              </a:spcAft>
              <a:buClr>
                <a:srgbClr val="761A79"/>
              </a:buClr>
              <a:buSzPts val="1600"/>
              <a:buNone/>
              <a:defRPr sz="1600">
                <a:solidFill>
                  <a:srgbClr val="761A79"/>
                </a:solidFill>
              </a:defRPr>
            </a:lvl8pPr>
            <a:lvl9pPr lvl="8" rtl="0" algn="l">
              <a:lnSpc>
                <a:spcPct val="100000"/>
              </a:lnSpc>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7" name="Google Shape;57;p1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58" name="Google Shape;58;p1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59" name="Google Shape;59;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0" name="Google Shape;60;p14"/>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a:t>
            </a:r>
            <a:endParaRPr sz="1000">
              <a:solidFill>
                <a:srgbClr val="761A79"/>
              </a:solidFill>
              <a:latin typeface="Montserrat ExtraBold"/>
              <a:ea typeface="Montserrat ExtraBold"/>
              <a:cs typeface="Montserrat ExtraBold"/>
              <a:sym typeface="Montserrat ExtraBold"/>
            </a:endParaRPr>
          </a:p>
        </p:txBody>
      </p:sp>
      <p:sp>
        <p:nvSpPr>
          <p:cNvPr id="61" name="Google Shape;61;p14"/>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750">
                <a:solidFill>
                  <a:srgbClr val="743673"/>
                </a:solidFill>
                <a:latin typeface="Montserrat"/>
                <a:ea typeface="Montserrat"/>
                <a:cs typeface="Montserrat"/>
                <a:sym typeface="Montserrat"/>
              </a:rPr>
              <a:t>Analisis Sentimen dan Penggunaan Kata Kasar dan Tidak Kasar pada Data menggunakan </a:t>
            </a:r>
            <a:endParaRPr b="1" sz="1750">
              <a:solidFill>
                <a:srgbClr val="743673"/>
              </a:solidFill>
              <a:latin typeface="Montserrat"/>
              <a:ea typeface="Montserrat"/>
              <a:cs typeface="Montserrat"/>
              <a:sym typeface="Montserrat"/>
            </a:endParaRPr>
          </a:p>
          <a:p>
            <a:pPr indent="0" lvl="0" marL="0" marR="0" rtl="0" algn="ctr">
              <a:lnSpc>
                <a:spcPct val="115000"/>
              </a:lnSpc>
              <a:spcBef>
                <a:spcPts val="1000"/>
              </a:spcBef>
              <a:spcAft>
                <a:spcPts val="0"/>
              </a:spcAft>
              <a:buNone/>
            </a:pPr>
            <a:r>
              <a:rPr b="1" lang="en" sz="1750">
                <a:solidFill>
                  <a:srgbClr val="743673"/>
                </a:solidFill>
                <a:latin typeface="Montserrat"/>
                <a:ea typeface="Montserrat"/>
                <a:cs typeface="Montserrat"/>
                <a:sym typeface="Montserrat"/>
              </a:rPr>
              <a:t>Descriptive Analytics</a:t>
            </a:r>
            <a:endParaRPr b="1" sz="1750">
              <a:solidFill>
                <a:srgbClr val="743673"/>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b="1" sz="1050">
              <a:solidFill>
                <a:srgbClr val="74367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7" name="Google Shape;67;p1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68" name="Google Shape;68;p1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69" name="Google Shape;69;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0" name="Google Shape;70;p15"/>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a:t>
            </a:r>
            <a:endParaRPr sz="1000">
              <a:solidFill>
                <a:srgbClr val="761A79"/>
              </a:solidFill>
              <a:latin typeface="Montserrat ExtraBold"/>
              <a:ea typeface="Montserrat ExtraBold"/>
              <a:cs typeface="Montserrat ExtraBold"/>
              <a:sym typeface="Montserrat ExtraBold"/>
            </a:endParaRPr>
          </a:p>
        </p:txBody>
      </p:sp>
      <p:sp>
        <p:nvSpPr>
          <p:cNvPr id="71" name="Google Shape;71;p15"/>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50">
              <a:solidFill>
                <a:srgbClr val="743673"/>
              </a:solidFill>
              <a:latin typeface="Montserrat"/>
              <a:ea typeface="Montserrat"/>
              <a:cs typeface="Montserrat"/>
              <a:sym typeface="Montserrat"/>
            </a:endParaRPr>
          </a:p>
          <a:p>
            <a:pPr indent="0" lvl="0" marL="0" marR="0" rtl="0" algn="ctr">
              <a:lnSpc>
                <a:spcPct val="115000"/>
              </a:lnSpc>
              <a:spcBef>
                <a:spcPts val="0"/>
              </a:spcBef>
              <a:spcAft>
                <a:spcPts val="0"/>
              </a:spcAft>
              <a:buNone/>
            </a:pPr>
            <a:r>
              <a:rPr b="1" lang="en" sz="1750">
                <a:solidFill>
                  <a:srgbClr val="743673"/>
                </a:solidFill>
                <a:latin typeface="Montserrat"/>
                <a:ea typeface="Montserrat"/>
                <a:cs typeface="Montserrat"/>
                <a:sym typeface="Montserrat"/>
              </a:rPr>
              <a:t>Ahmad Fauzi</a:t>
            </a:r>
            <a:endParaRPr b="1" sz="1750">
              <a:solidFill>
                <a:srgbClr val="743673"/>
              </a:solidFill>
              <a:latin typeface="Montserrat"/>
              <a:ea typeface="Montserrat"/>
              <a:cs typeface="Montserrat"/>
              <a:sym typeface="Montserrat"/>
            </a:endParaRPr>
          </a:p>
          <a:p>
            <a:pPr indent="0" lvl="0" marL="0" marR="0" rtl="0" algn="ctr">
              <a:lnSpc>
                <a:spcPct val="115000"/>
              </a:lnSpc>
              <a:spcBef>
                <a:spcPts val="1000"/>
              </a:spcBef>
              <a:spcAft>
                <a:spcPts val="0"/>
              </a:spcAft>
              <a:buNone/>
            </a:pPr>
            <a:r>
              <a:rPr b="1" lang="en" sz="1750">
                <a:solidFill>
                  <a:srgbClr val="743673"/>
                </a:solidFill>
                <a:latin typeface="Montserrat"/>
                <a:ea typeface="Montserrat"/>
                <a:cs typeface="Montserrat"/>
                <a:sym typeface="Montserrat"/>
              </a:rPr>
              <a:t>Data Science - Binar Academy</a:t>
            </a:r>
            <a:endParaRPr b="1" sz="1750">
              <a:solidFill>
                <a:srgbClr val="743673"/>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sz="1050">
              <a:solidFill>
                <a:srgbClr val="74367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7" name="Google Shape;77;p1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78" name="Google Shape;78;p1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79" name="Google Shape;79;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80" name="Google Shape;80;p16"/>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a:t>
            </a:r>
            <a:endParaRPr sz="1000">
              <a:solidFill>
                <a:srgbClr val="761A79"/>
              </a:solidFill>
              <a:latin typeface="Montserrat ExtraBold"/>
              <a:ea typeface="Montserrat ExtraBold"/>
              <a:cs typeface="Montserrat ExtraBold"/>
              <a:sym typeface="Montserrat ExtraBold"/>
            </a:endParaRPr>
          </a:p>
        </p:txBody>
      </p:sp>
      <p:sp>
        <p:nvSpPr>
          <p:cNvPr id="81" name="Google Shape;81;p16"/>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Pendahuluan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000">
                <a:solidFill>
                  <a:schemeClr val="dk1"/>
                </a:solidFill>
                <a:latin typeface="Montserrat"/>
                <a:ea typeface="Montserrat"/>
                <a:cs typeface="Montserrat"/>
                <a:sym typeface="Montserrat"/>
              </a:rPr>
              <a:t>Dalam era digital seperti saat ini, data teks yang berasal dari media sosial, termasuk tweet, menjadi sumber informasi yang berharga untuk memahami sentimen dan penggunaan kata kasar dalam komunikasi online. Oleh karena itu, saya melakukan analisis data teks terhadap ribuan tweet dengan tujuan untuk mengeksplorasi sentimen yang terkandung dalam teks tersebut, serta mengidentifikasi penggunaan kata kasar dan tidak kasar dalam konteks yang relevan.</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1000">
                <a:solidFill>
                  <a:schemeClr val="dk1"/>
                </a:solidFill>
                <a:latin typeface="Montserrat"/>
                <a:ea typeface="Montserrat"/>
                <a:cs typeface="Montserrat"/>
                <a:sym typeface="Montserrat"/>
              </a:rPr>
              <a:t>Analisis sentimen dan penggunaan kata kasar pada data tweet memiliki signifikansi yang penting dalam berbagai bidang, termasuk riset sosial, pemasaran, dan pengembangan produk. Dengan memahami sentimen yang terkandung dalam tweet dan penggunaan kata kasar, kita dapat mendapatkan wawasan yang lebih baik tentang preferensi dan opinipublik terkait topik yang dibahas dalam tweet tersebut.</a:t>
            </a:r>
            <a:endParaRPr sz="1050">
              <a:solidFill>
                <a:srgbClr val="29292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87" name="Google Shape;87;p1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88" name="Google Shape;88;p1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89" name="Google Shape;89;p1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90" name="Google Shape;90;p1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a:t>
            </a:r>
            <a:endParaRPr sz="1000">
              <a:solidFill>
                <a:srgbClr val="761A79"/>
              </a:solidFill>
              <a:latin typeface="Montserrat ExtraBold"/>
              <a:ea typeface="Montserrat ExtraBold"/>
              <a:cs typeface="Montserrat ExtraBold"/>
              <a:sym typeface="Montserrat ExtraBold"/>
            </a:endParaRPr>
          </a:p>
        </p:txBody>
      </p:sp>
      <p:sp>
        <p:nvSpPr>
          <p:cNvPr id="91" name="Google Shape;91;p17"/>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Metode Penelitian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1000">
                <a:solidFill>
                  <a:schemeClr val="dk1"/>
                </a:solidFill>
                <a:latin typeface="Montserrat"/>
                <a:ea typeface="Montserrat"/>
                <a:cs typeface="Montserrat"/>
                <a:sym typeface="Montserrat"/>
              </a:rPr>
              <a:t>Proses code function cleansing:</a:t>
            </a:r>
            <a:br>
              <a:rPr lang="en" sz="1000">
                <a:solidFill>
                  <a:schemeClr val="dk1"/>
                </a:solidFill>
                <a:latin typeface="Montserrat"/>
                <a:ea typeface="Montserrat"/>
                <a:cs typeface="Montserrat"/>
                <a:sym typeface="Montserrat"/>
              </a:rPr>
            </a:br>
            <a:br>
              <a:rPr lang="en" sz="1000">
                <a:solidFill>
                  <a:schemeClr val="dk1"/>
                </a:solidFill>
                <a:latin typeface="Montserrat"/>
                <a:ea typeface="Montserrat"/>
                <a:cs typeface="Montserrat"/>
                <a:sym typeface="Montserrat"/>
              </a:rPr>
            </a:br>
            <a:r>
              <a:rPr lang="en" sz="1000">
                <a:solidFill>
                  <a:schemeClr val="dk1"/>
                </a:solidFill>
                <a:latin typeface="Montserrat"/>
                <a:ea typeface="Montserrat"/>
                <a:cs typeface="Montserrat"/>
                <a:sym typeface="Montserrat"/>
              </a:rPr>
              <a:t>Dalam menghadapi data teks yang beragam, salah satu langkah penting adalah membersihkan dan me-normalisasi teks. Saya menggunakan teknik pemrosesan teks seperti penghapusan tanda baca, penghilangan karakter khusus, dan normalisasi teks dengan mengubah penyingkatan kata dan kesalahan penulisan kata. Hal ini dilakukan agar teks dapat diolah dengan lebih efektif dan akurat dalam analisis selanjutnya.</a:t>
            </a:r>
            <a:endParaRPr sz="10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97" name="Google Shape;97;p1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98" name="Google Shape;98;p1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99" name="Google Shape;99;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0" name="Google Shape;100;p18"/>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 </a:t>
            </a:r>
            <a:endParaRPr sz="1000">
              <a:solidFill>
                <a:srgbClr val="761A79"/>
              </a:solidFill>
              <a:latin typeface="Montserrat ExtraBold"/>
              <a:ea typeface="Montserrat ExtraBold"/>
              <a:cs typeface="Montserrat ExtraBold"/>
              <a:sym typeface="Montserrat ExtraBold"/>
            </a:endParaRPr>
          </a:p>
        </p:txBody>
      </p:sp>
      <p:sp>
        <p:nvSpPr>
          <p:cNvPr id="101" name="Google Shape;101;p18"/>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Metode Penelitian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Pemilihan metode statistika dan EDA:</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1000">
                <a:solidFill>
                  <a:schemeClr val="dk1"/>
                </a:solidFill>
                <a:latin typeface="Montserrat"/>
                <a:ea typeface="Montserrat"/>
                <a:cs typeface="Montserrat"/>
                <a:sym typeface="Montserrat"/>
              </a:rPr>
              <a:t>Untuk menjawab latar belakang permasalahan, saya menggunakan analisis frekuensi kata dan analisis sentimen. Analisis frekuensi kata membantu saya mengidentifikasi kata-kata yang paling umum digunakan dalam tweet. Sementara analisis sentimen membantu saya memahami sentimen yang terkandung dalam teks, apakah positif, negatif, atau netral. Dengan menggunakan kedua metode ini, saya dapat memberikan gambaran yang lebih komprehensif tentang data tweet yang dianalisis.</a:t>
            </a:r>
            <a:endParaRPr sz="10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7" name="Google Shape;107;p1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08" name="Google Shape;108;p1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0" name="Google Shape;110;p19"/>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 </a:t>
            </a:r>
            <a:endParaRPr sz="1000">
              <a:solidFill>
                <a:srgbClr val="761A79"/>
              </a:solidFill>
              <a:latin typeface="Montserrat ExtraBold"/>
              <a:ea typeface="Montserrat ExtraBold"/>
              <a:cs typeface="Montserrat ExtraBold"/>
              <a:sym typeface="Montserrat ExtraBold"/>
            </a:endParaRPr>
          </a:p>
        </p:txBody>
      </p:sp>
      <p:sp>
        <p:nvSpPr>
          <p:cNvPr id="111" name="Google Shape;111;p19"/>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Metode Penelitian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000">
                <a:solidFill>
                  <a:schemeClr val="dk1"/>
                </a:solidFill>
                <a:latin typeface="Montserrat"/>
                <a:ea typeface="Montserrat"/>
                <a:cs typeface="Montserrat"/>
                <a:sym typeface="Montserrat"/>
              </a:rPr>
              <a:t>Proses visualisasi:</a:t>
            </a:r>
            <a:endParaRPr sz="10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1000">
                <a:solidFill>
                  <a:schemeClr val="dk1"/>
                </a:solidFill>
                <a:latin typeface="Montserrat"/>
                <a:ea typeface="Montserrat"/>
                <a:cs typeface="Montserrat"/>
                <a:sym typeface="Montserrat"/>
              </a:rPr>
              <a:t>Dalam visualisasi data teks, saya menggunakan wordcloud untuk menampilkan kata kasar dan kata tidak kasar yang paling banyak dipakai dalam tweet. Wordcloud memberikan gambaran yang intuitif dan mudah dipahami tentang kata-kata yang dominan dalam konteks penggunaan kata kasar dan tidak kasar.</a:t>
            </a:r>
            <a:endParaRPr sz="10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7" name="Google Shape;117;p20"/>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18" name="Google Shape;118;p2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19" name="Google Shape;119;p2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20" name="Google Shape;120;p20"/>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 </a:t>
            </a:r>
            <a:endParaRPr sz="1000">
              <a:solidFill>
                <a:srgbClr val="761A79"/>
              </a:solidFill>
              <a:latin typeface="Montserrat ExtraBold"/>
              <a:ea typeface="Montserrat ExtraBold"/>
              <a:cs typeface="Montserrat ExtraBold"/>
              <a:sym typeface="Montserrat ExtraBold"/>
            </a:endParaRPr>
          </a:p>
        </p:txBody>
      </p:sp>
      <p:sp>
        <p:nvSpPr>
          <p:cNvPr id="121" name="Google Shape;121;p20"/>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Hasil dan Kesimpulan</a:t>
            </a:r>
            <a:endParaRPr b="1" sz="1600">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1200"/>
              </a:spcBef>
              <a:spcAft>
                <a:spcPts val="0"/>
              </a:spcAft>
              <a:buNone/>
            </a:pPr>
            <a:r>
              <a:rPr lang="en" sz="900">
                <a:solidFill>
                  <a:srgbClr val="292929"/>
                </a:solidFill>
                <a:latin typeface="Montserrat"/>
                <a:ea typeface="Montserrat"/>
                <a:cs typeface="Montserrat"/>
                <a:sym typeface="Montserrat"/>
              </a:rPr>
              <a:t>Dari analisis frekuensi kata, saya menemukan beberapa kata yang paling umum digunakan dalam tweet, seperti 'indonesia' (1572), 'presiden' (1429), 'jokowi' (1091), 'islam' (822), dan 'agama' (718). Hal ini menunjukkan bahwa topik-topik ini sering dibahas dalam tweet yang dianalisis.</a:t>
            </a:r>
            <a:endParaRPr sz="900">
              <a:solidFill>
                <a:srgbClr val="292929"/>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900">
                <a:solidFill>
                  <a:srgbClr val="292929"/>
                </a:solidFill>
                <a:latin typeface="Montserrat"/>
                <a:ea typeface="Montserrat"/>
                <a:cs typeface="Montserrat"/>
                <a:sym typeface="Montserrat"/>
              </a:rPr>
              <a:t>Dalam visualisasi kata kasar, saya menemukan beberapa kata yang sering muncul, antara lain 'cebong', 'partai', 'komunis', 'rezim', 'anjing', dan 'kafir'. Hal ini menunjukkan bahwa dalam konteks yang relevan, kata-kata tersebut sering digunakan dengan konotasi yang kasar.</a:t>
            </a:r>
            <a:endParaRPr sz="900">
              <a:solidFill>
                <a:srgbClr val="292929"/>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900">
                <a:solidFill>
                  <a:srgbClr val="292929"/>
                </a:solidFill>
                <a:latin typeface="Montserrat"/>
                <a:ea typeface="Montserrat"/>
                <a:cs typeface="Montserrat"/>
                <a:sym typeface="Montserrat"/>
              </a:rPr>
              <a:t>Dengan demikian, analisis sentimen dan penggunaan kata kasar pada data tweet dapat memberikan wawasan yang berharga dalam memahami preferensi dan opinipublik terkait topik yang dibahas dalam tweet tersebut.</a:t>
            </a:r>
            <a:endParaRPr sz="900">
              <a:solidFill>
                <a:srgbClr val="29292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pic>
        <p:nvPicPr>
          <p:cNvPr id="126" name="Google Shape;126;p2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27" name="Google Shape;127;p21"/>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28" name="Google Shape;128;p2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29" name="Google Shape;129;p2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30" name="Google Shape;130;p21"/>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761A79"/>
                </a:solidFill>
                <a:latin typeface="Montserrat ExtraBold"/>
                <a:ea typeface="Montserrat ExtraBold"/>
                <a:cs typeface="Montserrat ExtraBold"/>
                <a:sym typeface="Montserrat ExtraBold"/>
              </a:rPr>
              <a:t>Analysis Report - Faouzi</a:t>
            </a:r>
            <a:endParaRPr sz="1000">
              <a:solidFill>
                <a:srgbClr val="761A79"/>
              </a:solidFill>
              <a:latin typeface="Montserrat ExtraBold"/>
              <a:ea typeface="Montserrat ExtraBold"/>
              <a:cs typeface="Montserrat ExtraBold"/>
              <a:sym typeface="Montserrat ExtraBold"/>
            </a:endParaRPr>
          </a:p>
        </p:txBody>
      </p:sp>
      <p:sp>
        <p:nvSpPr>
          <p:cNvPr id="131" name="Google Shape;131;p21"/>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Kesimpulan</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 sz="900">
                <a:solidFill>
                  <a:srgbClr val="292929"/>
                </a:solidFill>
                <a:latin typeface="Montserrat"/>
                <a:ea typeface="Montserrat"/>
                <a:cs typeface="Montserrat"/>
                <a:sym typeface="Montserrat"/>
              </a:rPr>
              <a:t>Melalui analisis sentimen dan penggunaan kata kasar pada data tweet, saya dapat menyimpulkan bahwa terdapat preferensi dan opinipublik yang dapat diidentifikasi melalui analisis data teks. Dalam hal ini, saya menggunakan metode descriptive analytics yang melibatkan analisis frekuensi kata, analisis sentimen, dan visualisasi kata kasar. Dengan menggunakan pendekatan ini, saya dapat memberikan gambaran yang lebih komprehensif tentang data tweet yang dianalisis.</a:t>
            </a:r>
            <a:endParaRPr sz="900">
              <a:solidFill>
                <a:srgbClr val="292929"/>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900">
                <a:solidFill>
                  <a:srgbClr val="292929"/>
                </a:solidFill>
                <a:latin typeface="Montserrat"/>
                <a:ea typeface="Montserrat"/>
                <a:cs typeface="Montserrat"/>
                <a:sym typeface="Montserrat"/>
              </a:rPr>
              <a:t>Analisis ini memiliki implikasi yang signifikan dalam berbagai bidang, termasuk riset sosial, pemasaran, dan pengembangan produk. Dengan pemikiran yang runut, teratur, terstruktur, dan hasil pemikiran yang panjang, analisis ini diharapkan dapat memberikan pemahaman yang lebih baik tentang sentimen dan penggunaan kata kasar dalam komunikasi online.</a:t>
            </a:r>
            <a:endParaRPr sz="900">
              <a:solidFill>
                <a:srgbClr val="29292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