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63A149-9C8B-462F-9C6F-C73C7E586BDA}">
          <p14:sldIdLst>
            <p14:sldId id="256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9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512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2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380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768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260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4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91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2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20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5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9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1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33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2CA2-B52A-4D8B-9946-485A430C049E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48DC74-A762-454B-8C94-A581C2663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6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7B5C-72DB-59FF-8E5F-9CA5B48A5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CfD</a:t>
            </a:r>
            <a:r>
              <a:rPr lang="en-GB" dirty="0"/>
              <a:t> Renewal Subsidy Scheme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9134F-A414-4437-E95E-5E56BF023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Karan Shah</a:t>
            </a:r>
          </a:p>
        </p:txBody>
      </p:sp>
    </p:spTree>
    <p:extLst>
      <p:ext uri="{BB962C8B-B14F-4D97-AF65-F5344CB8AC3E}">
        <p14:creationId xmlns:p14="http://schemas.microsoft.com/office/powerpoint/2010/main" val="36757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A9AF-1984-09DD-1F9E-9CBF6F66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CfDs</a:t>
            </a:r>
            <a:r>
              <a:rPr lang="en-GB" dirty="0"/>
              <a:t>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60EB-5A7C-E1E6-550D-EA52ED5A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Contract for Difference product is a contract that encourages low carbon generation for power plants.</a:t>
            </a:r>
          </a:p>
          <a:p>
            <a:r>
              <a:rPr lang="en-GB" dirty="0"/>
              <a:t>It does this by agreeing to purchase power at a fixed rate called the strike price.</a:t>
            </a:r>
          </a:p>
          <a:p>
            <a:r>
              <a:rPr lang="en-GB" dirty="0"/>
              <a:t>If there is a difference between the fixed rate price and the open market price, either the supplier or counterparty needs to pay the other for the difference.</a:t>
            </a:r>
          </a:p>
          <a:p>
            <a:r>
              <a:rPr lang="en-GB" dirty="0"/>
              <a:t>This encourages the industry to grow, being less dependent on volatile market prices.</a:t>
            </a:r>
          </a:p>
          <a:p>
            <a:r>
              <a:rPr lang="en-GB" dirty="0"/>
              <a:t>A large amount of the contracts are for offshore wind farms.</a:t>
            </a:r>
          </a:p>
        </p:txBody>
      </p:sp>
    </p:spTree>
    <p:extLst>
      <p:ext uri="{BB962C8B-B14F-4D97-AF65-F5344CB8AC3E}">
        <p14:creationId xmlns:p14="http://schemas.microsoft.com/office/powerpoint/2010/main" val="210628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9ABD-41A9-F365-8826-580673AE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Payoffs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B25C-8C1F-67F7-49DA-FADD37D6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K = strike price</a:t>
            </a:r>
          </a:p>
          <a:p>
            <a:r>
              <a:rPr lang="en-GB" dirty="0"/>
              <a:t>Let S = day ahead price</a:t>
            </a:r>
          </a:p>
          <a:p>
            <a:r>
              <a:rPr lang="en-GB" dirty="0"/>
              <a:t>The supplier can expect a net positive payoff if K&gt;S:</a:t>
            </a:r>
          </a:p>
          <a:p>
            <a:pPr lvl="1"/>
            <a:r>
              <a:rPr lang="en-GB" dirty="0"/>
              <a:t>The counterparty will pay the supplier K-S</a:t>
            </a:r>
          </a:p>
          <a:p>
            <a:r>
              <a:rPr lang="en-GB" dirty="0"/>
              <a:t>The supplier can expect a net negative payoff if K&lt;S:</a:t>
            </a:r>
          </a:p>
          <a:p>
            <a:pPr lvl="1"/>
            <a:r>
              <a:rPr lang="en-GB" dirty="0"/>
              <a:t>The supplier will pay the counterparty S-K</a:t>
            </a:r>
          </a:p>
          <a:p>
            <a:r>
              <a:rPr lang="en-GB" dirty="0"/>
              <a:t>Conversely, the counterparty can expect a net positive payoff if K&lt;S:</a:t>
            </a:r>
          </a:p>
          <a:p>
            <a:pPr lvl="1"/>
            <a:r>
              <a:rPr lang="en-GB" dirty="0"/>
              <a:t>The supplier will pay the counterparty S-K</a:t>
            </a:r>
          </a:p>
          <a:p>
            <a:r>
              <a:rPr lang="en-GB" dirty="0"/>
              <a:t>The counterparty can expect a net negative payoff if K&gt;S:</a:t>
            </a:r>
          </a:p>
          <a:p>
            <a:pPr lvl="1"/>
            <a:r>
              <a:rPr lang="en-GB" dirty="0"/>
              <a:t>The counterparty will pay the supplier K-S</a:t>
            </a:r>
          </a:p>
        </p:txBody>
      </p:sp>
    </p:spTree>
    <p:extLst>
      <p:ext uri="{BB962C8B-B14F-4D97-AF65-F5344CB8AC3E}">
        <p14:creationId xmlns:p14="http://schemas.microsoft.com/office/powerpoint/2010/main" val="308883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702A-32CD-B672-B58D-D4B8F326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FBBB-C470-D77F-DD01-3EE12288E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energy suppliers are exposed to market volatility in the day ahead market.</a:t>
            </a:r>
          </a:p>
          <a:p>
            <a:pPr lvl="1"/>
            <a:r>
              <a:rPr lang="en-GB" dirty="0"/>
              <a:t>Since the price directly affects the payoff, a period of high prices can cause repeated consecutive losses for the provider. This loss can have no upper limit in the worst case scenario.</a:t>
            </a:r>
          </a:p>
          <a:p>
            <a:pPr lvl="1"/>
            <a:r>
              <a:rPr lang="en-GB" dirty="0"/>
              <a:t>Due to the nature of wind generation, the output is not always constant which can contribute to volatility changes. Any losses taken will directly affect the energy consumers.</a:t>
            </a:r>
          </a:p>
          <a:p>
            <a:r>
              <a:rPr lang="en-GB" dirty="0"/>
              <a:t>Choosing a strike for a long term contract is difficult due to the ever changing market.</a:t>
            </a:r>
          </a:p>
          <a:p>
            <a:r>
              <a:rPr lang="en-GB" dirty="0"/>
              <a:t>Potential regulation changes can pose a risk if the framework of the contracts are changed.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49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8FEC-BDA0-AAB1-BA0F-A62026CF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Hedging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1648-B49A-C0EF-82F1-7B4E5D0E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simple strategy would be to sell customers a fixed price contract that is priced above the current strike.</a:t>
            </a:r>
          </a:p>
          <a:p>
            <a:pPr lvl="1"/>
            <a:r>
              <a:rPr lang="en-GB" dirty="0"/>
              <a:t>This would ensure that the difference between the two strikes is the payoff.</a:t>
            </a:r>
          </a:p>
          <a:p>
            <a:r>
              <a:rPr lang="en-GB" dirty="0"/>
              <a:t>Assuming the supplier can also act as the counterparty in another contract, where they can agree to purchase power at a specific strike.</a:t>
            </a:r>
          </a:p>
          <a:p>
            <a:pPr lvl="1"/>
            <a:r>
              <a:rPr lang="en-GB" dirty="0"/>
              <a:t>In this case, K1 represents the original strike and K2 represents the strike for the purchasing contract.</a:t>
            </a:r>
          </a:p>
          <a:p>
            <a:pPr lvl="1"/>
            <a:r>
              <a:rPr lang="en-GB" dirty="0"/>
              <a:t>A payoff of K1-K2 can be ensured as long as K1&gt;K2.</a:t>
            </a:r>
          </a:p>
          <a:p>
            <a:r>
              <a:rPr lang="en-GB" dirty="0"/>
              <a:t>This removes the uncapped loss potential by acting like a short position on a regular derivative.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86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F9CD-DDFA-FEE1-455D-74D7D096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4199-116C-421E-BCF1-26C43689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Let’s assume we have a strike to sell power at K1=£100</a:t>
            </a:r>
          </a:p>
          <a:p>
            <a:r>
              <a:rPr lang="en-GB" dirty="0"/>
              <a:t>Now, we enter a contract to purchase power at K2=£90</a:t>
            </a:r>
          </a:p>
          <a:p>
            <a:r>
              <a:rPr lang="en-GB" dirty="0"/>
              <a:t>In the event that S=£200:</a:t>
            </a:r>
          </a:p>
          <a:p>
            <a:pPr lvl="1"/>
            <a:r>
              <a:rPr lang="en-GB" dirty="0"/>
              <a:t>Normal payoff = -(200-100) = -£100</a:t>
            </a:r>
          </a:p>
          <a:p>
            <a:pPr lvl="1"/>
            <a:r>
              <a:rPr lang="en-GB" dirty="0"/>
              <a:t>Hedged payoff: -(200-100) + (200-90) = £10</a:t>
            </a:r>
          </a:p>
          <a:p>
            <a:r>
              <a:rPr lang="en-GB" dirty="0"/>
              <a:t>In the event that S=£80</a:t>
            </a:r>
          </a:p>
          <a:p>
            <a:pPr lvl="1"/>
            <a:r>
              <a:rPr lang="en-GB" dirty="0"/>
              <a:t>Normal payoff = (100-80) = £20</a:t>
            </a:r>
          </a:p>
          <a:p>
            <a:pPr lvl="1"/>
            <a:r>
              <a:rPr lang="en-GB" dirty="0"/>
              <a:t>Hedged payoff: (100-80) - (90-80) = £10</a:t>
            </a:r>
          </a:p>
          <a:p>
            <a:r>
              <a:rPr lang="en-GB" dirty="0"/>
              <a:t>Using the hedged strategy, the payoff will always be K1-K2.</a:t>
            </a:r>
          </a:p>
          <a:p>
            <a:r>
              <a:rPr lang="en-GB" dirty="0"/>
              <a:t>Although the profits of the normal payoff are capped if S&lt;K, it provides good enough downside protection to compensate.</a:t>
            </a:r>
          </a:p>
        </p:txBody>
      </p:sp>
    </p:spTree>
    <p:extLst>
      <p:ext uri="{BB962C8B-B14F-4D97-AF65-F5344CB8AC3E}">
        <p14:creationId xmlns:p14="http://schemas.microsoft.com/office/powerpoint/2010/main" val="242018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CA8E-48A3-BD31-80A9-8E567F21C0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09688" y="3024231"/>
            <a:ext cx="2572623" cy="809538"/>
          </a:xfrm>
        </p:spPr>
        <p:txBody>
          <a:bodyPr>
            <a:normAutofit/>
          </a:bodyPr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542032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543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CfD Renewal Subsidy Scheme</vt:lpstr>
      <vt:lpstr>CfDs Explained</vt:lpstr>
      <vt:lpstr>Expected Payoffs</vt:lpstr>
      <vt:lpstr>Risks</vt:lpstr>
      <vt:lpstr>Hedging Strategy</vt:lpstr>
      <vt:lpstr>Scenario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CfD Renewal Subsidy Scheme</dc:title>
  <dc:creator>Karan Shah</dc:creator>
  <cp:lastModifiedBy>Karan Shah</cp:lastModifiedBy>
  <cp:revision>6</cp:revision>
  <dcterms:created xsi:type="dcterms:W3CDTF">2023-05-24T22:02:40Z</dcterms:created>
  <dcterms:modified xsi:type="dcterms:W3CDTF">2023-05-25T00:54:41Z</dcterms:modified>
</cp:coreProperties>
</file>