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Implementation of distributed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downpour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6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092"/>
            <a:ext cx="8847619" cy="27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0" y="2894854"/>
            <a:ext cx="10219048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8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71" y="674971"/>
            <a:ext cx="8942857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6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4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and lock-free</a:t>
            </a:r>
          </a:p>
          <a:p>
            <a:r>
              <a:rPr lang="en-US" dirty="0" smtClean="0"/>
              <a:t>Partition data and sampling data	</a:t>
            </a:r>
          </a:p>
          <a:p>
            <a:r>
              <a:rPr lang="en-US" dirty="0" smtClean="0"/>
              <a:t>Share memory and parameter server</a:t>
            </a:r>
          </a:p>
          <a:p>
            <a:r>
              <a:rPr lang="en-US" dirty="0" smtClean="0"/>
              <a:t>Under parameter server</a:t>
            </a:r>
          </a:p>
          <a:p>
            <a:r>
              <a:rPr lang="en-US" dirty="0" smtClean="0"/>
              <a:t>Decentralize </a:t>
            </a:r>
            <a:r>
              <a:rPr lang="en-US" altLang="zh-CN" dirty="0" smtClean="0"/>
              <a:t>architecture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8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 and </a:t>
            </a:r>
            <a:r>
              <a:rPr lang="en-US" altLang="zh-CN" dirty="0" smtClean="0"/>
              <a:t>lock-free</a:t>
            </a:r>
            <a:endParaRPr lang="zh-CN" altLang="en-US" dirty="0"/>
          </a:p>
        </p:txBody>
      </p:sp>
      <p:pic>
        <p:nvPicPr>
          <p:cNvPr id="4" name="Picture 2" descr="Algorithm 1 HOGWILD! update for individual processors &#10;2: &#10;g: &#10;4: &#10;5: &#10;loop &#10;sample e uniformly at random from E &#10;Read current state and evaluate Ge (x) &#10;for t' e CIO — &#10;end loo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414917"/>
            <a:ext cx="10415587" cy="213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/>
          <p:cNvSpPr txBox="1"/>
          <p:nvPr/>
        </p:nvSpPr>
        <p:spPr>
          <a:xfrm>
            <a:off x="223162" y="4070597"/>
            <a:ext cx="11968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</a:t>
            </a:r>
          </a:p>
          <a:p>
            <a:pPr marL="342900" indent="-342900">
              <a:buAutoNum type="arabicParenR"/>
            </a:pPr>
            <a:r>
              <a:rPr lang="en-US" dirty="0" smtClean="0"/>
              <a:t>only </a:t>
            </a:r>
            <a:r>
              <a:rPr lang="en-US" dirty="0"/>
              <a:t>a single coordinate per sampled </a:t>
            </a:r>
            <a:r>
              <a:rPr lang="en-US" dirty="0" err="1"/>
              <a:t>hyperedge</a:t>
            </a:r>
            <a:r>
              <a:rPr lang="en-US" dirty="0"/>
              <a:t> is updated (</a:t>
            </a:r>
            <a:r>
              <a:rPr lang="en-US" i="1" dirty="0" err="1"/>
              <a:t>i.e</a:t>
            </a:r>
            <a:r>
              <a:rPr lang="en-US" i="1" dirty="0" err="1" smtClean="0"/>
              <a:t>.</a:t>
            </a:r>
            <a:r>
              <a:rPr lang="en-US" dirty="0" err="1" smtClean="0"/>
              <a:t>,the</a:t>
            </a:r>
            <a:r>
              <a:rPr lang="en-US" dirty="0" smtClean="0"/>
              <a:t> </a:t>
            </a:r>
            <a:r>
              <a:rPr lang="en-US" dirty="0"/>
              <a:t>for loop in </a:t>
            </a:r>
            <a:r>
              <a:rPr lang="en-US" dirty="0" err="1"/>
              <a:t>Hogwild</a:t>
            </a:r>
            <a:r>
              <a:rPr lang="en-US" dirty="0"/>
              <a:t>! is replaced with a single coordinate update</a:t>
            </a:r>
            <a:r>
              <a:rPr lang="en-US" dirty="0" smtClean="0"/>
              <a:t>);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 </a:t>
            </a:r>
            <a:r>
              <a:rPr lang="en-US" dirty="0" smtClean="0"/>
              <a:t>the authors assumed </a:t>
            </a:r>
            <a:r>
              <a:rPr lang="en-US" i="1" dirty="0" smtClean="0"/>
              <a:t>consistent reads</a:t>
            </a:r>
            <a:r>
              <a:rPr lang="en-US" dirty="0" smtClean="0"/>
              <a:t>, </a:t>
            </a:r>
            <a:r>
              <a:rPr lang="en-US" i="1" dirty="0" smtClean="0"/>
              <a:t>i.e.</a:t>
            </a:r>
            <a:r>
              <a:rPr lang="en-US" dirty="0"/>
              <a:t>, it was assumed that while a core is reading the shared variable, no writes from other cores occur;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authors make an implicit assumption on the uniformity of the </a:t>
            </a:r>
            <a:r>
              <a:rPr lang="en-US" dirty="0" smtClean="0"/>
              <a:t>processing times </a:t>
            </a:r>
            <a:r>
              <a:rPr lang="en-US" dirty="0"/>
              <a:t>of cores (explained in the following), that does not generically hold in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838816" y="3640677"/>
                <a:ext cx="2234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816" y="3640677"/>
                <a:ext cx="2234650" cy="369332"/>
              </a:xfrm>
              <a:prstGeom prst="rect">
                <a:avLst/>
              </a:prstGeom>
              <a:blipFill>
                <a:blip r:embed="rId3"/>
                <a:stretch>
                  <a:fillRect t="-119672" r="-22678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77484" y="3646780"/>
                <a:ext cx="20454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)∈|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|∂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4" y="3646780"/>
                <a:ext cx="2045432" cy="369332"/>
              </a:xfrm>
              <a:prstGeom prst="rect">
                <a:avLst/>
              </a:prstGeom>
              <a:blipFill>
                <a:blip r:embed="rId4"/>
                <a:stretch>
                  <a:fillRect t="-119672" r="-24776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3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Lock and </a:t>
            </a:r>
            <a:r>
              <a:rPr lang="en-US" altLang="zh-CN" dirty="0" smtClean="0"/>
              <a:t>lock-free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843313"/>
            <a:ext cx="6854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Consistent read</a:t>
            </a:r>
          </a:p>
          <a:p>
            <a:endParaRPr lang="en-US" altLang="zh-CN" dirty="0"/>
          </a:p>
          <a:p>
            <a:r>
              <a:rPr lang="en-US" altLang="zh-CN" dirty="0" smtClean="0"/>
              <a:t>Inconsistent read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71" y="1843313"/>
            <a:ext cx="3342857" cy="8476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0800" y="3695700"/>
            <a:ext cx="23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两篇文章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Argue </a:t>
            </a:r>
            <a:r>
              <a:rPr lang="zh-CN" altLang="en-US" dirty="0" smtClean="0"/>
              <a:t>他们的 至少</a:t>
            </a:r>
            <a:r>
              <a:rPr lang="en-US" altLang="zh-CN" dirty="0" smtClean="0"/>
              <a:t>3</a:t>
            </a:r>
            <a:r>
              <a:rPr lang="zh-CN" altLang="en-US" dirty="0" smtClean="0"/>
              <a:t>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62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 data and sampling data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34275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655" y="4073236"/>
            <a:ext cx="36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MapReduce</a:t>
            </a:r>
            <a:r>
              <a:rPr lang="en-US" dirty="0"/>
              <a:t> framework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5" y="4442568"/>
            <a:ext cx="9538045" cy="19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gorithm 1 Delayed Stochastic Gradient Descent &#10;Input: Feasible space X C kn, annealing schedule and delay T e N &#10;Initialization: set ... , &#10;0 and compute corresponding gt V ft(xt). &#10;for t T + t o T + T CIO &#10;Obtain ft and incur loss ft(xt) &#10;Compute gt : V (xt) &#10;Update :rt+l argminæex &#10;end for &#10;Otgt T) (Gradient Step and Projection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1" y="750209"/>
            <a:ext cx="8229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01091" y="3232382"/>
            <a:ext cx="9147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Lock</a:t>
            </a: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read / write-locking mechanism for x </a:t>
            </a:r>
            <a:r>
              <a:rPr lang="en-US" dirty="0">
                <a:latin typeface="Calibri" panose="020F0502020204030204" pitchFamily="34" charset="0"/>
              </a:rPr>
              <a:t>,</a:t>
            </a:r>
            <a:r>
              <a:rPr lang="en-US" altLang="zh-CN" dirty="0">
                <a:latin typeface="Calibri" panose="020F0502020204030204" pitchFamily="34" charset="0"/>
              </a:rPr>
              <a:t>atomic updates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on the </a:t>
            </a:r>
            <a:r>
              <a:rPr lang="zh-CN" sz="2000" b="1" dirty="0" smtClean="0">
                <a:effectLst/>
                <a:latin typeface="Calibri" panose="020F0502020204030204" pitchFamily="34" charset="0"/>
              </a:rPr>
              <a:t>parameter vector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77" y="4258178"/>
            <a:ext cx="9538045" cy="192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lgorithm 1 HOGWILD! update for individual processors &#10;2: &#10;g: &#10;4: &#10;5: &#10;loop &#10;sample e uniformly at random from E &#10;Read current state and evaluate Ge (x) &#10;for t' e CIO — &#10;end loo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298803"/>
            <a:ext cx="86391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6290" y="3414157"/>
                <a:ext cx="21410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90" y="3414157"/>
                <a:ext cx="2141035" cy="553998"/>
              </a:xfrm>
              <a:prstGeom prst="rect">
                <a:avLst/>
              </a:prstGeom>
              <a:blipFill>
                <a:blip r:embed="rId3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3612" y="4476997"/>
            <a:ext cx="11968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</a:t>
            </a:r>
          </a:p>
          <a:p>
            <a:pPr marL="342900" indent="-342900">
              <a:buAutoNum type="arabicParenR"/>
            </a:pPr>
            <a:r>
              <a:rPr lang="en-US" dirty="0" smtClean="0"/>
              <a:t>only </a:t>
            </a:r>
            <a:r>
              <a:rPr lang="en-US" dirty="0"/>
              <a:t>a single coordinate per sampled </a:t>
            </a:r>
            <a:r>
              <a:rPr lang="en-US" dirty="0" err="1"/>
              <a:t>hyperedge</a:t>
            </a:r>
            <a:r>
              <a:rPr lang="en-US" dirty="0"/>
              <a:t> is updated (</a:t>
            </a:r>
            <a:r>
              <a:rPr lang="en-US" i="1" dirty="0" err="1"/>
              <a:t>i.e</a:t>
            </a:r>
            <a:r>
              <a:rPr lang="en-US" i="1" dirty="0" err="1" smtClean="0"/>
              <a:t>.</a:t>
            </a:r>
            <a:r>
              <a:rPr lang="en-US" dirty="0" err="1" smtClean="0"/>
              <a:t>,the</a:t>
            </a:r>
            <a:r>
              <a:rPr lang="en-US" dirty="0" smtClean="0"/>
              <a:t> </a:t>
            </a:r>
            <a:r>
              <a:rPr lang="en-US" dirty="0"/>
              <a:t>for loop in </a:t>
            </a:r>
            <a:r>
              <a:rPr lang="en-US" dirty="0" err="1"/>
              <a:t>Hogwild</a:t>
            </a:r>
            <a:r>
              <a:rPr lang="en-US" dirty="0"/>
              <a:t>! is replaced with a single coordinate update</a:t>
            </a:r>
            <a:r>
              <a:rPr lang="en-US" dirty="0" smtClean="0"/>
              <a:t>);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 </a:t>
            </a:r>
            <a:r>
              <a:rPr lang="en-US" dirty="0" smtClean="0"/>
              <a:t>the authors assumed </a:t>
            </a:r>
            <a:r>
              <a:rPr lang="en-US" i="1" dirty="0" smtClean="0"/>
              <a:t>consistent reads</a:t>
            </a:r>
            <a:r>
              <a:rPr lang="en-US" dirty="0" smtClean="0"/>
              <a:t>, </a:t>
            </a:r>
            <a:r>
              <a:rPr lang="en-US" i="1" dirty="0" smtClean="0"/>
              <a:t>i.e.</a:t>
            </a:r>
            <a:r>
              <a:rPr lang="en-US" dirty="0"/>
              <a:t>, it was assumed that while a core is reading the shared variable, no writes from other cores occur;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authors make an implicit assumption on the uniformity of the </a:t>
            </a:r>
            <a:r>
              <a:rPr lang="en-US" dirty="0" smtClean="0"/>
              <a:t>processing times </a:t>
            </a:r>
            <a:r>
              <a:rPr lang="en-US" dirty="0"/>
              <a:t>of cores (explained in the following), that does not generically hold in practice</a:t>
            </a:r>
          </a:p>
        </p:txBody>
      </p:sp>
    </p:spTree>
    <p:extLst>
      <p:ext uri="{BB962C8B-B14F-4D97-AF65-F5344CB8AC3E}">
        <p14:creationId xmlns:p14="http://schemas.microsoft.com/office/powerpoint/2010/main" val="303320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original</a:t>
            </a:r>
            <a:endParaRPr lang="en-US" dirty="0"/>
          </a:p>
        </p:txBody>
      </p:sp>
      <p:pic>
        <p:nvPicPr>
          <p:cNvPr id="2050" name="Picture 2" descr="Algorithm 1 HOGWILD! update for individual processors &#10;2: &#10;g: &#10;4: &#10;5: &#10;loop &#10;sample e uniformly at random from E &#10;Read current state and evaluate Ge (x) &#10;for t' e CIO — &#10;end loo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298803"/>
            <a:ext cx="86391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42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254</Words>
  <Application>Microsoft Office PowerPoint</Application>
  <PresentationFormat>宽屏</PresentationFormat>
  <Paragraphs>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Implementation of distributed ML</vt:lpstr>
      <vt:lpstr>PowerPoint 演示文稿</vt:lpstr>
      <vt:lpstr>Lock and lock-free</vt:lpstr>
      <vt:lpstr>Lock and lock-free</vt:lpstr>
      <vt:lpstr>Partition data and sampling data </vt:lpstr>
      <vt:lpstr>PowerPoint 演示文稿</vt:lpstr>
      <vt:lpstr>PowerPoint 演示文稿</vt:lpstr>
      <vt:lpstr>PowerPoint 演示文稿</vt:lpstr>
      <vt:lpstr>original</vt:lpstr>
      <vt:lpstr>downpour</vt:lpstr>
      <vt:lpstr>ssp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distributed ML</dc:title>
  <dc:creator>Yue Wang (MSR Student-Person Consulting)</dc:creator>
  <cp:lastModifiedBy>wang wang</cp:lastModifiedBy>
  <cp:revision>17</cp:revision>
  <dcterms:created xsi:type="dcterms:W3CDTF">2016-09-27T08:14:55Z</dcterms:created>
  <dcterms:modified xsi:type="dcterms:W3CDTF">2016-09-27T15:51:36Z</dcterms:modified>
</cp:coreProperties>
</file>