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9" r:id="rId4"/>
    <p:sldId id="271" r:id="rId5"/>
    <p:sldId id="270" r:id="rId6"/>
    <p:sldId id="260" r:id="rId7"/>
    <p:sldId id="261" r:id="rId8"/>
    <p:sldId id="275" r:id="rId9"/>
    <p:sldId id="274" r:id="rId10"/>
    <p:sldId id="265" r:id="rId11"/>
    <p:sldId id="273" r:id="rId12"/>
    <p:sldId id="268" r:id="rId13"/>
    <p:sldId id="276" r:id="rId14"/>
    <p:sldId id="259" r:id="rId15"/>
    <p:sldId id="266" r:id="rId16"/>
    <p:sldId id="277" r:id="rId17"/>
    <p:sldId id="267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32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7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8C5B7-5C31-480F-8D3A-5D5FDAA4301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2B48D-70DC-4126-93BC-167FBF92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57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8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2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2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0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2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6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0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2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8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21934-816A-443E-88A8-5006FA4D666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BF00114724" TargetMode="External"/><Relationship Id="rId2" Type="http://schemas.openxmlformats.org/officeDocument/2006/relationships/hyperlink" Target="https://doi.org/10.1162/neco.1995.7.2.27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62/neco.1994.6.6.1185" TargetMode="External"/><Relationship Id="rId2" Type="http://schemas.openxmlformats.org/officeDocument/2006/relationships/hyperlink" Target="https://doi.org/10.1137/S036301299733163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50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TD(0) with linear approximation(on policy)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Proof:</a:t>
                </a:r>
              </a:p>
              <a:p>
                <a:pPr lvl="1"/>
                <a:r>
                  <a:rPr lang="en-US" dirty="0" smtClean="0"/>
                  <a:t>A is positive </a:t>
                </a:r>
                <a:r>
                  <a:rPr lang="en-US" dirty="0" smtClean="0"/>
                  <a:t>definition</a:t>
                </a:r>
              </a:p>
              <a:p>
                <a:pPr lvl="1"/>
                <a:r>
                  <a:rPr lang="en-US" altLang="zh-CN" dirty="0" smtClean="0"/>
                  <a:t>Contract mapping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33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SARSA with linear approximation(on policy)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 smtClean="0"/>
                  <a:t>Gordon, G. J. (2001). Reinforcement learning with function approximation converges to a region. </a:t>
                </a:r>
                <a:r>
                  <a:rPr lang="en-US" sz="2400" i="1" dirty="0"/>
                  <a:t>Advances in Neural Information Processing Systems</a:t>
                </a:r>
                <a:r>
                  <a:rPr lang="en-US" sz="2400" dirty="0"/>
                  <a:t>, 1040--1046. https://doi.org/10.1.1.32.7458</a:t>
                </a:r>
              </a:p>
              <a:p>
                <a:pPr lvl="1"/>
                <a:r>
                  <a:rPr lang="en-US" sz="2000" dirty="0"/>
                  <a:t>If policy is fixed , then the </a:t>
                </a:r>
                <a:r>
                  <a:rPr lang="en-US" sz="2000" dirty="0" err="1"/>
                  <a:t>sarsa</a:t>
                </a:r>
                <a:r>
                  <a:rPr lang="en-US" sz="2000" dirty="0"/>
                  <a:t> algorithms can 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/>
                        </m:ctrlPr>
                      </m:sSubPr>
                      <m:e>
                        <m:r>
                          <a:rPr lang="en-US" sz="2000"/>
                          <m:t>𝜔</m:t>
                        </m:r>
                      </m:e>
                      <m:sub>
                        <m:r>
                          <a:rPr lang="en-US" sz="2000"/>
                          <m:t>𝑡</m:t>
                        </m:r>
                      </m:sub>
                    </m:sSub>
                    <m:r>
                      <a:rPr lang="en-US" sz="2000"/>
                      <m:t> </m:t>
                    </m:r>
                  </m:oMath>
                </a14:m>
                <a:r>
                  <a:rPr lang="en-US" sz="2000" dirty="0"/>
                  <a:t>converge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/>
                        </m:ctrlPr>
                      </m:sSupPr>
                      <m:e>
                        <m:r>
                          <a:rPr lang="en-US" sz="2000"/>
                          <m:t>𝜔</m:t>
                        </m:r>
                      </m:e>
                      <m:sup>
                        <m:r>
                          <a:rPr lang="en-US" sz="2000"/>
                          <m:t>𝜋</m:t>
                        </m:r>
                      </m:sup>
                    </m:sSup>
                  </m:oMath>
                </a14:m>
                <a:r>
                  <a:rPr lang="en-US" sz="2000" dirty="0"/>
                  <a:t> with probability 1.</a:t>
                </a:r>
              </a:p>
              <a:p>
                <a:pPr lvl="1"/>
                <a:r>
                  <a:rPr lang="en-US" sz="2000" dirty="0"/>
                  <a:t>If policy is </a:t>
                </a:r>
                <a:r>
                  <a:rPr lang="en-US" sz="2000" dirty="0"/>
                  <a:t>changed </a:t>
                </a:r>
                <a:r>
                  <a:rPr lang="en-US" sz="2000" dirty="0"/>
                  <a:t>, then the </a:t>
                </a:r>
                <a:r>
                  <a:rPr lang="en-US" sz="2000" dirty="0" err="1"/>
                  <a:t>sarsa</a:t>
                </a:r>
                <a:r>
                  <a:rPr lang="en-US" sz="2000" dirty="0"/>
                  <a:t> algorithms can 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/>
                        </m:ctrlPr>
                      </m:sSubPr>
                      <m:e>
                        <m:r>
                          <a:rPr lang="en-US" sz="2000"/>
                          <m:t>𝜔</m:t>
                        </m:r>
                      </m:e>
                      <m:sub>
                        <m:r>
                          <a:rPr lang="en-US" sz="2000"/>
                          <m:t>𝑡</m:t>
                        </m:r>
                      </m:sub>
                    </m:sSub>
                    <m:r>
                      <a:rPr lang="en-US" sz="2000"/>
                      <m:t> </m:t>
                    </m:r>
                  </m:oMath>
                </a14:m>
                <a:r>
                  <a:rPr lang="en-US" sz="2000" dirty="0"/>
                  <a:t>converge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/>
                        </m:ctrlPr>
                      </m:sSupPr>
                      <m:e>
                        <m:r>
                          <a:rPr lang="en-US" sz="2000"/>
                          <m:t>𝜔</m:t>
                        </m:r>
                      </m:e>
                      <m:sup>
                        <m:r>
                          <a:rPr lang="en-US" sz="2000"/>
                          <m:t>𝜋</m:t>
                        </m:r>
                      </m:sup>
                    </m:sSup>
                  </m:oMath>
                </a14:m>
                <a:r>
                  <a:rPr lang="en-US" sz="2000" dirty="0"/>
                  <a:t> with probability 1.</a:t>
                </a:r>
              </a:p>
              <a:p>
                <a:r>
                  <a:rPr lang="en-US" altLang="zh-CN" sz="2400" dirty="0"/>
                  <a:t>Perkins, T. J., &amp; </a:t>
                </a:r>
                <a:r>
                  <a:rPr lang="en-US" altLang="zh-CN" sz="2400" dirty="0" err="1"/>
                  <a:t>Precup</a:t>
                </a:r>
                <a:r>
                  <a:rPr lang="en-US" altLang="zh-CN" sz="2400" dirty="0"/>
                  <a:t>, D. (2002). A Convergent Form of Approximate Policy Iteration. Advances in Neural Information Processing Systems, 1595–1602.</a:t>
                </a:r>
              </a:p>
              <a:p>
                <a:pPr lvl="1"/>
                <a:r>
                  <a:rPr lang="en-US" altLang="zh-CN" sz="2000" dirty="0"/>
                  <a:t>Contraction Mapping </a:t>
                </a:r>
                <a:r>
                  <a:rPr lang="en-US" altLang="zh-CN" sz="2000" dirty="0" smtClean="0"/>
                  <a:t>Theorem</a:t>
                </a:r>
                <a:endParaRPr lang="en-US" sz="2400" dirty="0" smtClean="0"/>
              </a:p>
              <a:p>
                <a:r>
                  <a:rPr lang="en-US" sz="2400" dirty="0" err="1" smtClean="0"/>
                  <a:t>Melo</a:t>
                </a:r>
                <a:r>
                  <a:rPr lang="en-US" sz="2400" dirty="0"/>
                  <a:t>, F., </a:t>
                </a:r>
                <a:r>
                  <a:rPr lang="en-US" sz="2400" dirty="0" err="1"/>
                  <a:t>Meyn</a:t>
                </a:r>
                <a:r>
                  <a:rPr lang="en-US" sz="2400" dirty="0"/>
                  <a:t>, S., &amp; Ribeiro, I. (2008). An analysis of reinforcement learning with function approximation. Proceedings of the 25th Annual International Conference on Machine Learning (ICML 2008), 664–671</a:t>
                </a:r>
                <a:r>
                  <a:rPr lang="en-US" sz="2400" dirty="0" smtClean="0"/>
                  <a:t>.</a:t>
                </a:r>
              </a:p>
              <a:p>
                <a:pPr lvl="1"/>
                <a:r>
                  <a:rPr lang="en-US" sz="2000" dirty="0" smtClean="0"/>
                  <a:t>Associate with ODE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661" r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013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Q learning with linear approximation(off policy)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[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ODE view: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𝑎𝑟𝑔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err="1"/>
                  <a:t>Melo</a:t>
                </a:r>
                <a:r>
                  <a:rPr lang="en-US" dirty="0"/>
                  <a:t>, F. S., &amp; Ribeiro, M. I. (2007). Convergence of Q-Learning with Linear Function Approximation.</a:t>
                </a:r>
              </a:p>
              <a:p>
                <a:r>
                  <a:rPr lang="en-US" dirty="0" err="1"/>
                  <a:t>Melo</a:t>
                </a:r>
                <a:r>
                  <a:rPr lang="en-US" dirty="0"/>
                  <a:t>, F., </a:t>
                </a:r>
                <a:r>
                  <a:rPr lang="en-US" dirty="0" err="1"/>
                  <a:t>Meyn</a:t>
                </a:r>
                <a:r>
                  <a:rPr lang="en-US" dirty="0"/>
                  <a:t>, S., &amp; Ribeiro, I. (2008). An analysis of reinforcement learning with function approximation. </a:t>
                </a:r>
                <a:r>
                  <a:rPr lang="en-US" i="1" dirty="0"/>
                  <a:t>Proceedings of the 25th Annual International Conference on Machine Learning (ICML 2008)</a:t>
                </a:r>
                <a:r>
                  <a:rPr lang="en-US" dirty="0"/>
                  <a:t>, 664–671.</a:t>
                </a:r>
              </a:p>
              <a:p>
                <a:endParaRPr lang="en-US" dirty="0"/>
              </a:p>
              <a:p>
                <a:r>
                  <a:rPr lang="en-US" dirty="0" err="1" smtClean="0">
                    <a:effectLst/>
                  </a:rPr>
                  <a:t>Hor</a:t>
                </a:r>
                <a:r>
                  <a:rPr lang="en-US" dirty="0" smtClean="0">
                    <a:effectLst/>
                  </a:rPr>
                  <a:t>, V. (1964). </a:t>
                </a:r>
                <a:r>
                  <a:rPr lang="en-US" i="1" dirty="0" smtClean="0">
                    <a:effectLst/>
                  </a:rPr>
                  <a:t>Applications of Mathematics</a:t>
                </a:r>
                <a:r>
                  <a:rPr lang="en-US" dirty="0" smtClean="0">
                    <a:effectLst/>
                  </a:rPr>
                  <a:t> (Vol. 9). https://doi.org/10.1007/978-1-4684-9305-4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 l="-376" t="-106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579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2000" dirty="0" smtClean="0"/>
                  <a:t>Thrun</a:t>
                </a:r>
                <a:r>
                  <a:rPr lang="en-US" sz="2000" dirty="0"/>
                  <a:t>, S., &amp; Schwartz, A. (1993). Issues in using function approximation for reinforcement learning. Proceedings of the 1993 Connectionist Models Summer School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dirty="0"/>
                  <a:t>Q-learning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Overestimate of q value function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𝑎𝑝𝑝𝑟𝑜𝑥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p>
                    </m:sSubSup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𝑖𝑛𝑑𝑒𝑝𝑒𝑛𝑑𝑒𝑛𝑡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𝑢𝑛𝑖𝑓𝑜𝑟𝑚𝑙𝑦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𝑟𝑎𝑛𝑑𝑜𝑚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𝑣𝑎𝑟𝑖𝑎𝑏𝑙𝑒𝑠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[−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𝑎𝑝𝑝𝑟𝑜𝑥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𝑡𝑎𝑟𝑔𝑒𝑡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40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170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>
                    <a:effectLst/>
                  </a:rPr>
                  <a:t>Bertsekas, D. P. (1995). A Counterexample to Temporal Differences Learning. </a:t>
                </a:r>
                <a:r>
                  <a:rPr lang="en-US" sz="2000" i="1" dirty="0" smtClean="0">
                    <a:effectLst/>
                  </a:rPr>
                  <a:t>Neural Computation</a:t>
                </a:r>
                <a:r>
                  <a:rPr lang="en-US" sz="2000" dirty="0" smtClean="0">
                    <a:effectLst/>
                  </a:rPr>
                  <a:t>, </a:t>
                </a:r>
                <a:r>
                  <a:rPr lang="en-US" sz="2000" i="1" dirty="0" smtClean="0">
                    <a:effectLst/>
                  </a:rPr>
                  <a:t>7</a:t>
                </a:r>
                <a:r>
                  <a:rPr lang="en-US" sz="2000" dirty="0" smtClean="0">
                    <a:effectLst/>
                  </a:rPr>
                  <a:t>(2), 270–279. </a:t>
                </a:r>
                <a:r>
                  <a:rPr lang="en-US" sz="2000" dirty="0" smtClean="0">
                    <a:effectLst/>
                    <a:hlinkClick r:id="rId2"/>
                  </a:rPr>
                  <a:t>https://doi.org/10.1162/neco.1995.7.2.270</a:t>
                </a:r>
                <a:endParaRPr lang="en-US" sz="2000" dirty="0" smtClean="0">
                  <a:effectLst/>
                </a:endParaRPr>
              </a:p>
              <a:p>
                <a:r>
                  <a:rPr lang="en-US" sz="2000" dirty="0" err="1"/>
                  <a:t>Tsitsiklis</a:t>
                </a:r>
                <a:r>
                  <a:rPr lang="en-US" sz="2000" dirty="0"/>
                  <a:t>, J. N., &amp; Van Roy, B. (1996). Feature-based methods for large scale dynamic programming. Machine Learning, 22(1–3), 59–94. </a:t>
                </a:r>
                <a:r>
                  <a:rPr lang="en-US" sz="2000" dirty="0">
                    <a:hlinkClick r:id="rId3"/>
                  </a:rPr>
                  <a:t>https://</a:t>
                </a:r>
                <a:r>
                  <a:rPr lang="en-US" sz="2000" dirty="0" smtClean="0">
                    <a:hlinkClick r:id="rId3"/>
                  </a:rPr>
                  <a:t>doi.org/10.1007/BF00114724</a:t>
                </a:r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dirty="0" smtClean="0"/>
                  <a:t>TD(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)</a:t>
                </a:r>
                <a:r>
                  <a:rPr lang="zh-CN" altLang="en-US" dirty="0" smtClean="0"/>
                  <a:t>， </a:t>
                </a:r>
                <a:r>
                  <a:rPr lang="en-US" altLang="zh-CN" dirty="0" smtClean="0"/>
                  <a:t>Q-learning</a:t>
                </a:r>
                <a:endParaRPr lang="en-US" dirty="0" smtClean="0"/>
              </a:p>
              <a:p>
                <a:r>
                  <a:rPr lang="en-US" altLang="zh-CN" dirty="0" smtClean="0"/>
                  <a:t>Converge but bad</a:t>
                </a:r>
              </a:p>
              <a:p>
                <a:r>
                  <a:rPr lang="en-US" altLang="zh-CN" dirty="0" smtClean="0"/>
                  <a:t>Even the linear approximation to value function is exact.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140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25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new proposed algorithms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6100" y="1690688"/>
                <a:ext cx="11099800" cy="516731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GTD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𝛿𝜙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GTD2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err="1"/>
                  <a:t>Maei</a:t>
                </a:r>
                <a:r>
                  <a:rPr lang="en-US" dirty="0"/>
                  <a:t>, H., </a:t>
                </a:r>
                <a:r>
                  <a:rPr lang="en-US" dirty="0" err="1"/>
                  <a:t>Szepesvari</a:t>
                </a:r>
                <a:r>
                  <a:rPr lang="en-US" dirty="0"/>
                  <a:t>, C., </a:t>
                </a:r>
                <a:r>
                  <a:rPr lang="en-US" dirty="0" err="1"/>
                  <a:t>Bhathnagar</a:t>
                </a:r>
                <a:r>
                  <a:rPr lang="en-US" dirty="0"/>
                  <a:t>, S., Silver, D., </a:t>
                </a:r>
                <a:r>
                  <a:rPr lang="en-US" dirty="0" err="1"/>
                  <a:t>Precup</a:t>
                </a:r>
                <a:r>
                  <a:rPr lang="en-US" dirty="0"/>
                  <a:t>, D., &amp; Sutton, R. (2009). Convergent temporal-difference learning with arbitrary smooth function approximation. Advances in Neural Information </a:t>
                </a:r>
                <a:r>
                  <a:rPr lang="en-US"/>
                  <a:t>Processing </a:t>
                </a:r>
                <a:r>
                  <a:rPr lang="en-US" smtClean="0"/>
                  <a:t>Systems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100" y="1690688"/>
                <a:ext cx="11099800" cy="5167312"/>
              </a:xfrm>
              <a:blipFill>
                <a:blip r:embed="rId2"/>
                <a:stretch>
                  <a:fillRect l="-879" t="-29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093" y="3868200"/>
            <a:ext cx="3725998" cy="2019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191" y="1333500"/>
            <a:ext cx="6723809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40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218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Upper bound of approximate optimal value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03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4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Uniform distributed, independent generalization error, q-learning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Good convergence</a:t>
            </a:r>
          </a:p>
          <a:p>
            <a:r>
              <a:rPr lang="en-US" dirty="0" smtClean="0"/>
              <a:t>Lucky </a:t>
            </a:r>
            <a:r>
              <a:rPr lang="en-US" dirty="0" err="1" smtClean="0"/>
              <a:t>convergene</a:t>
            </a:r>
            <a:endParaRPr lang="en-US" dirty="0" smtClean="0"/>
          </a:p>
          <a:p>
            <a:r>
              <a:rPr lang="en-US" dirty="0" smtClean="0"/>
              <a:t>Bad convergence </a:t>
            </a:r>
          </a:p>
          <a:p>
            <a:r>
              <a:rPr lang="en-US" dirty="0" smtClean="0"/>
              <a:t>Divergence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4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Update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Policy iteration with look up table</a:t>
            </a:r>
          </a:p>
          <a:p>
            <a:r>
              <a:rPr lang="en-US" dirty="0" smtClean="0"/>
              <a:t>Value </a:t>
            </a:r>
            <a:r>
              <a:rPr lang="en-US" dirty="0"/>
              <a:t>iteration with look up table</a:t>
            </a:r>
          </a:p>
          <a:p>
            <a:r>
              <a:rPr lang="en-US" dirty="0" smtClean="0"/>
              <a:t>Td(0) with look up table</a:t>
            </a:r>
          </a:p>
          <a:p>
            <a:r>
              <a:rPr lang="en-US" dirty="0">
                <a:solidFill>
                  <a:prstClr val="black"/>
                </a:solidFill>
              </a:rPr>
              <a:t>SARSA with look up </a:t>
            </a:r>
            <a:r>
              <a:rPr lang="en-US" dirty="0" smtClean="0">
                <a:solidFill>
                  <a:prstClr val="black"/>
                </a:solidFill>
              </a:rPr>
              <a:t>table</a:t>
            </a:r>
          </a:p>
          <a:p>
            <a:r>
              <a:rPr lang="en-US" dirty="0">
                <a:solidFill>
                  <a:prstClr val="black"/>
                </a:solidFill>
              </a:rPr>
              <a:t>Q-learning with look up table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Td(0</a:t>
            </a:r>
            <a:r>
              <a:rPr lang="en-US" dirty="0"/>
              <a:t>) with linear function approximation</a:t>
            </a:r>
          </a:p>
          <a:p>
            <a:r>
              <a:rPr lang="en-US" dirty="0" smtClean="0"/>
              <a:t>Q-learning </a:t>
            </a:r>
            <a:r>
              <a:rPr lang="en-US" dirty="0"/>
              <a:t>with linear function approximation</a:t>
            </a:r>
          </a:p>
          <a:p>
            <a:r>
              <a:rPr lang="en-US" dirty="0" smtClean="0"/>
              <a:t>SARSA </a:t>
            </a:r>
            <a:r>
              <a:rPr lang="en-US" dirty="0"/>
              <a:t>with linear function </a:t>
            </a:r>
            <a:r>
              <a:rPr lang="en-US" dirty="0" smtClean="0"/>
              <a:t>approximation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9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Update rule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Policy iteration with look up table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Value </a:t>
                </a:r>
                <a:r>
                  <a:rPr lang="en-US" dirty="0"/>
                  <a:t>iteration with look up </a:t>
                </a:r>
                <a:r>
                  <a:rPr lang="en-US" dirty="0" smtClean="0"/>
                  <a:t>table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 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 smtClean="0"/>
                  <a:t>Td(0) with look up table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 smtClean="0"/>
              </a:p>
              <a:p>
                <a:pPr lvl="0"/>
                <a:r>
                  <a:rPr lang="en-US" dirty="0"/>
                  <a:t>SARSA with </a:t>
                </a:r>
                <a:r>
                  <a:rPr lang="en-US" dirty="0"/>
                  <a:t>look up table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2200" dirty="0" smtClean="0">
                  <a:solidFill>
                    <a:prstClr val="black"/>
                  </a:solidFill>
                </a:endParaRPr>
              </a:p>
              <a:p>
                <a:r>
                  <a:rPr lang="en-US" dirty="0"/>
                  <a:t>Q-learning </a:t>
                </a:r>
                <a:r>
                  <a:rPr lang="en-US" dirty="0"/>
                  <a:t>with look up table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func>
                  </m:oMath>
                </a14:m>
                <a:endParaRPr lang="en-US" sz="2200" dirty="0">
                  <a:solidFill>
                    <a:prstClr val="black"/>
                  </a:solidFill>
                </a:endParaRPr>
              </a:p>
              <a:p>
                <a:pPr lvl="1"/>
                <a:endParaRPr lang="en-US" sz="2200" dirty="0" smtClean="0">
                  <a:solidFill>
                    <a:prstClr val="black"/>
                  </a:solidFill>
                </a:endParaRPr>
              </a:p>
              <a:p>
                <a:pPr marL="457200" lvl="1" indent="0">
                  <a:buNone/>
                </a:pPr>
                <a:endParaRPr lang="en-US" sz="2200" dirty="0">
                  <a:solidFill>
                    <a:prstClr val="black"/>
                  </a:solidFill>
                </a:endParaRPr>
              </a:p>
              <a:p>
                <a:pPr lvl="1"/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5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30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760" y="1825624"/>
                <a:ext cx="10988040" cy="503237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Td(0</a:t>
                </a:r>
                <a:r>
                  <a:rPr lang="en-US" dirty="0"/>
                  <a:t>) with linear function </a:t>
                </a:r>
                <a:r>
                  <a:rPr lang="en-US" dirty="0" smtClean="0"/>
                  <a:t>approximation(trial based)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Q-learning with linear function approximation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sz="1600" dirty="0" err="1"/>
                  <a:t>Melo</a:t>
                </a:r>
                <a:r>
                  <a:rPr lang="en-US" sz="1600" dirty="0"/>
                  <a:t>, F. S., &amp; Ribeiro, M. I. (2007). Convergence of Q-Learning with Linear Function Approximation.</a:t>
                </a:r>
              </a:p>
              <a:p>
                <a:pPr lvl="1"/>
                <a:r>
                  <a:rPr lang="en-US" sz="1600" dirty="0" err="1"/>
                  <a:t>Borkar</a:t>
                </a:r>
                <a:r>
                  <a:rPr lang="en-US" sz="1600" dirty="0"/>
                  <a:t>, V. S., &amp; </a:t>
                </a:r>
                <a:r>
                  <a:rPr lang="en-US" sz="1600" dirty="0" err="1"/>
                  <a:t>Meyn</a:t>
                </a:r>
                <a:r>
                  <a:rPr lang="en-US" sz="1600" dirty="0"/>
                  <a:t>, S. P. (</a:t>
                </a:r>
                <a:r>
                  <a:rPr lang="en-US" sz="1600" dirty="0" err="1"/>
                  <a:t>n.d.</a:t>
                </a:r>
                <a:r>
                  <a:rPr lang="en-US" sz="1600" dirty="0"/>
                  <a:t>). THE O.D.E. METHOD FOR CONVERGENCE OF STOCHASTIC APPROXIMATION AND REINFORCEMENT LEARNING *, </a:t>
                </a:r>
                <a:r>
                  <a:rPr lang="en-US" sz="1600" i="1" dirty="0"/>
                  <a:t>38</a:t>
                </a:r>
                <a:r>
                  <a:rPr lang="en-US" sz="1600" dirty="0"/>
                  <a:t>(2), 447–469</a:t>
                </a:r>
                <a:r>
                  <a:rPr lang="en-US" sz="1600" dirty="0" smtClean="0"/>
                  <a:t>.</a:t>
                </a:r>
                <a:endParaRPr lang="en-US" dirty="0"/>
              </a:p>
              <a:p>
                <a:r>
                  <a:rPr lang="en-US" dirty="0"/>
                  <a:t>SARSA with linear function approximation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1600" dirty="0"/>
                  <a:t>Perkins, T. J., &amp; </a:t>
                </a:r>
                <a:r>
                  <a:rPr lang="en-US" sz="1600" dirty="0" err="1"/>
                  <a:t>Precup</a:t>
                </a:r>
                <a:r>
                  <a:rPr lang="en-US" sz="1600" dirty="0"/>
                  <a:t>, D. (2002). A Convergent Form of Approximate Policy Iteration. </a:t>
                </a:r>
                <a:r>
                  <a:rPr lang="en-US" sz="1600" i="1" dirty="0"/>
                  <a:t>Advances in Neural Information Processing Systems</a:t>
                </a:r>
                <a:r>
                  <a:rPr lang="en-US" sz="1600" dirty="0"/>
                  <a:t>, 1595–1602.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b="1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1825624"/>
                <a:ext cx="10988040" cy="5032376"/>
              </a:xfrm>
              <a:blipFill>
                <a:blip r:embed="rId2"/>
                <a:stretch>
                  <a:fillRect l="-832" t="-4843" r="-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Update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4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iteration with look-up table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56392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Start with an arbitrary initial 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)= </m:t>
                    </m:r>
                    <m:func>
                      <m:func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brk m:alnAt="7"/>
                          </m:rP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:r>
                  <a:rPr lang="en-US" b="0" dirty="0" smtClean="0"/>
                  <a:t>Convergence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:r>
                  <a:rPr lang="en-US" dirty="0" smtClean="0"/>
                  <a:t>Proof 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𝒯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nor/>
                              </m:rPr>
                              <a:rPr lang="en-US" b="0" dirty="0" smtClean="0"/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𝒯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m:rPr>
                                <m:nor/>
                              </m:rPr>
                              <a:rPr lang="en-US" b="0" dirty="0" smtClean="0"/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≤…≤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b="0" dirty="0" smtClean="0"/>
              </a:p>
              <a:p>
                <a:r>
                  <a:rPr lang="en-US" sz="1900" dirty="0" err="1"/>
                  <a:t>Tsitsiklis</a:t>
                </a:r>
                <a:r>
                  <a:rPr lang="en-US" sz="1900" dirty="0"/>
                  <a:t>, J. N., &amp; Van Roy, B. (1996). Feature-based methods for large scale dynamic programming. Machine Learning, 22(1–3), 59–94. https://doi.org/10.1007/BF00114724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56392" cy="4351338"/>
              </a:xfrm>
              <a:blipFill>
                <a:blip r:embed="rId2"/>
                <a:stretch>
                  <a:fillRect l="-90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722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iteration with look-up table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Policy evaluation:  calculate the value function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r>
                  <a:rPr lang="en-US" dirty="0" smtClean="0"/>
                  <a:t>Policy improvement </a:t>
                </a:r>
              </a:p>
              <a:p>
                <a:r>
                  <a:rPr lang="en-US" dirty="0" smtClean="0"/>
                  <a:t>Stop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:r>
                  <a:rPr lang="en-US" dirty="0" smtClean="0"/>
                  <a:t>Proof : </a:t>
                </a:r>
              </a:p>
              <a:p>
                <a:pPr lvl="1"/>
                <a:r>
                  <a:rPr lang="en-US" dirty="0" smtClean="0"/>
                  <a:t>Monotonicity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Finite numbers of policy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sup>
                    </m:sSup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4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Q-learning </a:t>
            </a:r>
            <a:r>
              <a:rPr lang="en-US" dirty="0">
                <a:solidFill>
                  <a:prstClr val="black"/>
                </a:solidFill>
              </a:rPr>
              <a:t>with look up </a:t>
            </a:r>
            <a:r>
              <a:rPr lang="en-US" dirty="0" smtClean="0">
                <a:solidFill>
                  <a:prstClr val="black"/>
                </a:solidFill>
              </a:rPr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Borkar</a:t>
            </a:r>
            <a:r>
              <a:rPr lang="en-US" sz="1800" dirty="0"/>
              <a:t>, V. S., &amp; </a:t>
            </a:r>
            <a:r>
              <a:rPr lang="en-US" sz="1800" dirty="0" err="1"/>
              <a:t>Meyn</a:t>
            </a:r>
            <a:r>
              <a:rPr lang="en-US" sz="1800" dirty="0"/>
              <a:t>, S. P. (2000). The O.D.E. Method for Convergence of Stochastic Approximation and Reinforcement Learning. SIAM Journal on Control and Optimization, 38(2), 447–469. 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doi.org/10.1137/S0363012997331639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err="1"/>
              <a:t>Jaakkola</a:t>
            </a:r>
            <a:r>
              <a:rPr lang="en-US" sz="1800" dirty="0"/>
              <a:t>, T., Jordan, M. I., &amp; Singh, S. P. (1994). On the Convergence of Stochastic Iterative Dynamic Programming Algorithms. Neural Computation. </a:t>
            </a:r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doi.org/10.1162/neco.1994.6.6.1185</a:t>
            </a:r>
            <a:endParaRPr lang="en-US" sz="1800" dirty="0" smtClean="0"/>
          </a:p>
          <a:p>
            <a:endParaRPr 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162" y="3822700"/>
            <a:ext cx="7957538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4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SARSA with look up </a:t>
            </a:r>
            <a:r>
              <a:rPr lang="en-US" dirty="0" smtClean="0">
                <a:solidFill>
                  <a:prstClr val="black"/>
                </a:solidFill>
              </a:rPr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Singh, S., </a:t>
            </a:r>
            <a:r>
              <a:rPr lang="en-US" sz="1800" dirty="0" err="1"/>
              <a:t>Jaakkola</a:t>
            </a:r>
            <a:r>
              <a:rPr lang="en-US" sz="1800" dirty="0"/>
              <a:t>, T., Littman, M. L., &amp; </a:t>
            </a:r>
            <a:r>
              <a:rPr lang="en-US" sz="1800" dirty="0" err="1"/>
              <a:t>Szepesvári</a:t>
            </a:r>
            <a:r>
              <a:rPr lang="en-US" sz="1800" dirty="0"/>
              <a:t>, C. (2000). Convergence results for single-step on-policy reinforcement-learning algorithms. Machine Learning, 38(3), 287–308. https://doi.org/10.1023/A:1007678930559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300" y="2832281"/>
            <a:ext cx="8000000" cy="2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8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424</Words>
  <Application>Microsoft Office PowerPoint</Application>
  <PresentationFormat>宽屏</PresentationFormat>
  <Paragraphs>137</Paragraphs>
  <Slides>18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  <vt:lpstr>Update rule</vt:lpstr>
      <vt:lpstr>Update rule</vt:lpstr>
      <vt:lpstr>PowerPoint 演示文稿</vt:lpstr>
      <vt:lpstr>Value iteration with look-up table</vt:lpstr>
      <vt:lpstr>Policy iteration with look-up table</vt:lpstr>
      <vt:lpstr>Q-learning with look up table</vt:lpstr>
      <vt:lpstr>SARSA with look up table</vt:lpstr>
      <vt:lpstr>TD(0) with linear approximation(on policy)</vt:lpstr>
      <vt:lpstr>SARSA with linear approximation(on policy)</vt:lpstr>
      <vt:lpstr>Q learning with linear approximation(off policy)</vt:lpstr>
      <vt:lpstr>counterexample</vt:lpstr>
      <vt:lpstr>counterexample</vt:lpstr>
      <vt:lpstr>Some new proposed algorithms</vt:lpstr>
      <vt:lpstr>PowerPoint 演示文稿</vt:lpstr>
      <vt:lpstr>Upper bound of approximate optimal value functions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Wang (MSR Student-Person Consulting)</dc:creator>
  <cp:lastModifiedBy>wang wang</cp:lastModifiedBy>
  <cp:revision>69</cp:revision>
  <dcterms:created xsi:type="dcterms:W3CDTF">2016-10-25T07:27:52Z</dcterms:created>
  <dcterms:modified xsi:type="dcterms:W3CDTF">2016-10-26T16:34:17Z</dcterms:modified>
</cp:coreProperties>
</file>