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89" r:id="rId3"/>
    <p:sldId id="257" r:id="rId4"/>
    <p:sldId id="266" r:id="rId5"/>
    <p:sldId id="267" r:id="rId6"/>
    <p:sldId id="264" r:id="rId7"/>
    <p:sldId id="265" r:id="rId8"/>
    <p:sldId id="269" r:id="rId9"/>
    <p:sldId id="271" r:id="rId10"/>
    <p:sldId id="273" r:id="rId11"/>
    <p:sldId id="274" r:id="rId12"/>
    <p:sldId id="272" r:id="rId13"/>
    <p:sldId id="292" r:id="rId14"/>
    <p:sldId id="290" r:id="rId15"/>
    <p:sldId id="268" r:id="rId16"/>
    <p:sldId id="275" r:id="rId17"/>
    <p:sldId id="261" r:id="rId18"/>
    <p:sldId id="277" r:id="rId19"/>
    <p:sldId id="278" r:id="rId20"/>
    <p:sldId id="295" r:id="rId21"/>
    <p:sldId id="296" r:id="rId22"/>
    <p:sldId id="280" r:id="rId23"/>
    <p:sldId id="282" r:id="rId24"/>
    <p:sldId id="283" r:id="rId25"/>
    <p:sldId id="293" r:id="rId26"/>
    <p:sldId id="286" r:id="rId27"/>
    <p:sldId id="285" r:id="rId28"/>
    <p:sldId id="287" r:id="rId29"/>
    <p:sldId id="288" r:id="rId30"/>
    <p:sldId id="297" r:id="rId31"/>
    <p:sldId id="294" r:id="rId32"/>
    <p:sldId id="298" r:id="rId33"/>
    <p:sldId id="304" r:id="rId34"/>
    <p:sldId id="303" r:id="rId35"/>
    <p:sldId id="301" r:id="rId36"/>
    <p:sldId id="260" r:id="rId37"/>
    <p:sldId id="262" r:id="rId38"/>
    <p:sldId id="284" r:id="rId39"/>
    <p:sldId id="258" r:id="rId40"/>
    <p:sldId id="263" r:id="rId41"/>
    <p:sldId id="259" r:id="rId42"/>
    <p:sldId id="270" r:id="rId43"/>
    <p:sldId id="300" r:id="rId44"/>
    <p:sldId id="29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2DCB493-30C9-4403-A643-005EA293079B}">
          <p14:sldIdLst>
            <p14:sldId id="256"/>
            <p14:sldId id="289"/>
            <p14:sldId id="257"/>
            <p14:sldId id="266"/>
            <p14:sldId id="267"/>
            <p14:sldId id="264"/>
            <p14:sldId id="265"/>
            <p14:sldId id="269"/>
            <p14:sldId id="271"/>
            <p14:sldId id="273"/>
            <p14:sldId id="274"/>
            <p14:sldId id="272"/>
            <p14:sldId id="292"/>
            <p14:sldId id="290"/>
            <p14:sldId id="268"/>
            <p14:sldId id="275"/>
            <p14:sldId id="261"/>
            <p14:sldId id="277"/>
            <p14:sldId id="278"/>
            <p14:sldId id="295"/>
            <p14:sldId id="296"/>
            <p14:sldId id="280"/>
            <p14:sldId id="282"/>
            <p14:sldId id="283"/>
            <p14:sldId id="293"/>
            <p14:sldId id="286"/>
            <p14:sldId id="285"/>
            <p14:sldId id="287"/>
            <p14:sldId id="288"/>
            <p14:sldId id="297"/>
            <p14:sldId id="294"/>
          </p14:sldIdLst>
        </p14:section>
        <p14:section name="Untitled Section" id="{05C5EC62-D9C2-4A77-BA38-EA15A981F5F6}">
          <p14:sldIdLst>
            <p14:sldId id="298"/>
            <p14:sldId id="304"/>
            <p14:sldId id="303"/>
            <p14:sldId id="301"/>
          </p14:sldIdLst>
        </p14:section>
        <p14:section name="Untitled Section" id="{5287FB22-4E11-4CDF-AB80-37D29DC57101}">
          <p14:sldIdLst>
            <p14:sldId id="260"/>
            <p14:sldId id="262"/>
            <p14:sldId id="284"/>
            <p14:sldId id="258"/>
            <p14:sldId id="263"/>
            <p14:sldId id="259"/>
            <p14:sldId id="270"/>
            <p14:sldId id="300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007DC-1DD7-4F7B-B841-0081D811C3C0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EFE13-971E-436B-9806-5FE5C6F9B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17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smtClean="0">
                    <a:latin typeface="Cambria Math" panose="02040503050406030204" pitchFamily="18" charset="0"/>
                  </a:rPr>
                  <a:t>=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[𝑉_𝜃−𝑉^𝜋 ]^𝑇 𝐷[𝑉_𝜃−𝑉^𝜋 ]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EFE13-971E-436B-9806-5FE5C6F9BC1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6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8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6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2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2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8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0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4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0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2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7AFC9-936A-416F-9F65-9CAE41157EDB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9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RL </a:t>
            </a:r>
            <a:r>
              <a:rPr lang="en-US" altLang="zh-CN" dirty="0" smtClean="0"/>
              <a:t>algorithms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altLang="zh-CN" dirty="0" smtClean="0"/>
              <a:t>Yue Wang</a:t>
            </a:r>
          </a:p>
          <a:p>
            <a:r>
              <a:rPr lang="en-US" dirty="0" smtClean="0"/>
              <a:t>2017.3.8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6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Off-policy TD learning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1125"/>
                <a:ext cx="10515600" cy="47958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OPE-FPE</a:t>
                </a:r>
                <a:endParaRPr lang="en-US" altLang="zh-CN" sz="20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limLow>
                      <m:limLow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groupChr>
                      </m:e>
                      <m:lim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lim>
                    </m:limLow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 </m:t>
                    </m:r>
                    <m:limLow>
                      <m:limLow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groupChr>
                      </m:e>
                      <m:lim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lim>
                    </m:limLow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den>
                    </m:f>
                  </m:oMath>
                </a14:m>
                <a:endParaRPr lang="en-US" altLang="zh-CN" sz="2000" dirty="0" smtClean="0"/>
              </a:p>
              <a:p>
                <a:pPr lvl="8"/>
                <a:r>
                  <a:rPr lang="en-US" altLang="zh-CN" sz="1000" dirty="0"/>
                  <a:t>·</a:t>
                </a:r>
                <a:endParaRPr lang="en-US" altLang="zh-CN" sz="1000" dirty="0" smtClean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1125"/>
                <a:ext cx="10515600" cy="4795838"/>
              </a:xfrm>
              <a:blipFill>
                <a:blip r:embed="rId2"/>
                <a:stretch>
                  <a:fillRect l="-522" t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536" y="3122275"/>
            <a:ext cx="5132344" cy="2495426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6278880" y="3492137"/>
            <a:ext cx="1001486" cy="61830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596052" y="2907354"/>
            <a:ext cx="4258491" cy="3084144"/>
            <a:chOff x="7596052" y="2907354"/>
            <a:chExt cx="4258491" cy="30841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596052" y="2907354"/>
                  <a:ext cx="4258491" cy="308414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1600" dirty="0" smtClean="0"/>
                    <a:t>Stochastic algorithm is stable</a:t>
                  </a:r>
                </a:p>
                <a:p>
                  <a:pPr algn="ctr"/>
                  <a:endParaRPr lang="en-US" dirty="0" smtClean="0"/>
                </a:p>
                <a:p>
                  <a:r>
                    <a:rPr lang="en-US" sz="1600" dirty="0" smtClean="0"/>
                    <a:t>Corresponding deterministic algorithms converge</a:t>
                  </a:r>
                </a:p>
                <a:p>
                  <a:pPr algn="ctr"/>
                  <a:endParaRPr lang="en-US" sz="1600" dirty="0" smtClean="0"/>
                </a:p>
                <a:p>
                  <a:r>
                    <a:rPr lang="en-US" sz="1600" dirty="0" smtClean="0"/>
                    <a:t>A matrix has a full set of eigenvalues and real parts are positive </a:t>
                  </a:r>
                </a:p>
                <a:p>
                  <a:endParaRPr lang="en-US" sz="1600" dirty="0"/>
                </a:p>
                <a:p>
                  <a:r>
                    <a:rPr lang="en-US" sz="1600" dirty="0" smtClean="0"/>
                    <a:t>stochastic algorithm is stable + learning rate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600" dirty="0" smtClean="0"/>
                    <a:t>is reduce according to an appropriate schedule </a:t>
                  </a:r>
                </a:p>
                <a:p>
                  <a:endParaRPr lang="en-US" sz="1600" dirty="0"/>
                </a:p>
                <a:p>
                  <a:r>
                    <a:rPr lang="en-US" sz="1600" dirty="0" smtClean="0"/>
                    <a:t>Converge</a:t>
                  </a:r>
                  <a:r>
                    <a:rPr lang="en-US" altLang="zh-CN" sz="1600" dirty="0" smtClean="0"/>
                    <a:t>nce</a:t>
                  </a:r>
                  <a:r>
                    <a:rPr lang="en-US" sz="1600" dirty="0" smtClean="0"/>
                    <a:t> almost sure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052" y="2907354"/>
                  <a:ext cx="4258491" cy="3084144"/>
                </a:xfrm>
                <a:prstGeom prst="rect">
                  <a:avLst/>
                </a:prstGeom>
                <a:blipFill>
                  <a:blip r:embed="rId4"/>
                  <a:stretch>
                    <a:fillRect l="-571" r="-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Left-Right Arrow 13"/>
            <p:cNvSpPr/>
            <p:nvPr/>
          </p:nvSpPr>
          <p:spPr>
            <a:xfrm>
              <a:off x="8887096" y="3430642"/>
              <a:ext cx="984069" cy="117566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-Right Arrow 14"/>
            <p:cNvSpPr/>
            <p:nvPr/>
          </p:nvSpPr>
          <p:spPr>
            <a:xfrm>
              <a:off x="8887096" y="3958523"/>
              <a:ext cx="984069" cy="117566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9034597" y="5345008"/>
              <a:ext cx="689066" cy="20029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838200" y="6248143"/>
            <a:ext cx="10515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Schoknecht</a:t>
            </a:r>
            <a:r>
              <a:rPr lang="en-US" sz="1400" dirty="0"/>
              <a:t>, Ralf. "Optimality of reinforcement learning algorithms with linear function approximation." </a:t>
            </a:r>
            <a:r>
              <a:rPr lang="en-US" sz="1400" i="1" dirty="0"/>
              <a:t>NIPS</a:t>
            </a:r>
            <a:r>
              <a:rPr lang="en-US" sz="1400" dirty="0"/>
              <a:t>. Vol. 15. 2002.</a:t>
            </a:r>
          </a:p>
        </p:txBody>
      </p:sp>
    </p:spTree>
    <p:extLst>
      <p:ext uri="{BB962C8B-B14F-4D97-AF65-F5344CB8AC3E}">
        <p14:creationId xmlns:p14="http://schemas.microsoft.com/office/powerpoint/2010/main" val="30494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Off-policy LSTD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603376"/>
                <a:ext cx="10515600" cy="4351338"/>
              </a:xfrm>
            </p:spPr>
            <p:txBody>
              <a:bodyPr/>
              <a:lstStyle/>
              <a:p>
                <a:pPr marL="0" lvl="2" indent="0">
                  <a:spcBef>
                    <a:spcPts val="1000"/>
                  </a:spcBef>
                  <a:buNone/>
                </a:pPr>
                <a:r>
                  <a:rPr lang="en-US" altLang="zh-CN" dirty="0" smtClean="0">
                    <a:latin typeface="Cambria Math" panose="02040503050406030204" pitchFamily="18" charset="0"/>
                  </a:rPr>
                  <a:t>On-policy :</a:t>
                </a:r>
              </a:p>
              <a:p>
                <a:pPr marL="2286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𝑀𝑏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𝐷𝑅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 smtClean="0"/>
              </a:p>
              <a:p>
                <a:pPr marL="2286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→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i="1" dirty="0" smtClean="0">
                    <a:latin typeface="Cambria Math" panose="02040503050406030204" pitchFamily="18" charset="0"/>
                  </a:rPr>
                  <a:t>	</a:t>
                </a:r>
              </a:p>
              <a:p>
                <a:pPr marL="2286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𝐷𝑅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228600" lvl="2">
                  <a:spcBef>
                    <a:spcPts val="1000"/>
                  </a:spcBef>
                </a:pPr>
                <a:endParaRPr lang="en-US" altLang="zh-CN" dirty="0" smtClean="0"/>
              </a:p>
              <a:p>
                <a:pPr marL="0" lvl="2" indent="0">
                  <a:spcBef>
                    <a:spcPts val="1000"/>
                  </a:spcBef>
                  <a:buNone/>
                </a:pPr>
                <a:r>
                  <a:rPr lang="en-US" altLang="zh-CN" dirty="0">
                    <a:latin typeface="Cambria Math" panose="02040503050406030204" pitchFamily="18" charset="0"/>
                  </a:rPr>
                  <a:t>Off-policy : 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lvl="2" indent="0">
                  <a:spcBef>
                    <a:spcPts val="1000"/>
                  </a:spcBef>
                  <a:buNone/>
                </a:pP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2286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marL="2286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603376"/>
                <a:ext cx="10515600" cy="4351338"/>
              </a:xfrm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28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eligibility traces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8492" y="1778000"/>
                <a:ext cx="10515600" cy="480159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nary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20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𝛻</m:t>
                    </m:r>
                    <m:acc>
                      <m:accPr>
                        <m:chr m:val="̂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:endParaRPr lang="en-US" altLang="zh-CN" sz="2000" dirty="0"/>
              </a:p>
              <a:p>
                <a:endParaRPr lang="en-US" altLang="zh-CN" sz="2000" dirty="0" smtClean="0"/>
              </a:p>
              <a:p>
                <a:endParaRPr lang="en-US" altLang="zh-CN" sz="2000" dirty="0"/>
              </a:p>
              <a:p>
                <a:endParaRPr lang="en-US" altLang="zh-CN" sz="2000" dirty="0" smtClean="0"/>
              </a:p>
              <a:p>
                <a:endParaRPr lang="en-US" altLang="zh-CN" sz="2000" dirty="0"/>
              </a:p>
              <a:p>
                <a:endParaRPr lang="en-US" altLang="zh-CN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𝛻</m:t>
                    </m:r>
                    <m:acc>
                      <m:accPr>
                        <m:chr m:val="̂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𝛾𝜆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       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0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𝛾</m:t>
                    </m:r>
                    <m:acc>
                      <m:accPr>
                        <m:chr m:val="̂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 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492" y="1778000"/>
                <a:ext cx="10515600" cy="4801598"/>
              </a:xfrm>
              <a:blipFill>
                <a:blip r:embed="rId2"/>
                <a:stretch>
                  <a:fillRect l="-522" t="-9657" b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67" y="3360601"/>
            <a:ext cx="6097769" cy="16363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195" y="3186067"/>
            <a:ext cx="4375360" cy="19854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096250" y="1514475"/>
                <a:ext cx="3928768" cy="1322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250" y="1514475"/>
                <a:ext cx="3928768" cy="1322478"/>
              </a:xfrm>
              <a:prstGeom prst="rect">
                <a:avLst/>
              </a:prstGeom>
              <a:blipFill>
                <a:blip r:embed="rId5"/>
                <a:stretch>
                  <a:fillRect l="-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67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标题 1"/>
              <p:cNvSpPr>
                <a:spLocks noGrp="1"/>
              </p:cNvSpPr>
              <p:nvPr/>
            </p:nvSpPr>
            <p:spPr>
              <a:xfrm>
                <a:off x="638175" y="146843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b="1" dirty="0" smtClean="0"/>
                  <a:t>Off policy with eligibility traces(TD(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altLang="zh-CN" b="1" dirty="0" smtClean="0"/>
                  <a:t>))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75" y="146843"/>
                <a:ext cx="10515600" cy="1325563"/>
              </a:xfrm>
              <a:prstGeom prst="rect">
                <a:avLst/>
              </a:prstGeo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309688"/>
            <a:ext cx="2367823" cy="7769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75" y="2080419"/>
            <a:ext cx="4727790" cy="11096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4582833"/>
            <a:ext cx="9072563" cy="17819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5275" y="2080419"/>
            <a:ext cx="3238500" cy="523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020" y="3616327"/>
            <a:ext cx="10601325" cy="94297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6210300" y="2080419"/>
            <a:ext cx="1009650" cy="54848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4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标题 1"/>
              <p:cNvSpPr>
                <a:spLocks noGrp="1"/>
              </p:cNvSpPr>
              <p:nvPr/>
            </p:nvSpPr>
            <p:spPr>
              <a:xfrm>
                <a:off x="638175" y="146843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b="1" dirty="0" smtClean="0"/>
                  <a:t>Off policy with eligibility traces(LSTD(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altLang="zh-CN" b="1" dirty="0" smtClean="0"/>
                  <a:t>))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75" y="146843"/>
                <a:ext cx="10515600" cy="1325563"/>
              </a:xfrm>
              <a:prstGeom prst="rect">
                <a:avLst/>
              </a:prstGeo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14350" y="2821057"/>
                <a:ext cx="3933825" cy="1732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lvl="2"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228600" lvl="2"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" y="2821057"/>
                <a:ext cx="3933825" cy="17320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4795837" y="2009775"/>
            <a:ext cx="6819900" cy="3086894"/>
            <a:chOff x="4795837" y="1828800"/>
            <a:chExt cx="6819900" cy="3086894"/>
          </a:xfrm>
        </p:grpSpPr>
        <p:grpSp>
          <p:nvGrpSpPr>
            <p:cNvPr id="8" name="Group 7"/>
            <p:cNvGrpSpPr/>
            <p:nvPr/>
          </p:nvGrpSpPr>
          <p:grpSpPr>
            <a:xfrm>
              <a:off x="4795837" y="1828800"/>
              <a:ext cx="6505575" cy="3086894"/>
              <a:chOff x="4795837" y="1809750"/>
              <a:chExt cx="6505575" cy="3086894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95837" y="1809750"/>
                <a:ext cx="6505575" cy="95250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95837" y="2867819"/>
                <a:ext cx="4457700" cy="2028825"/>
              </a:xfrm>
              <a:prstGeom prst="rect">
                <a:avLst/>
              </a:prstGeom>
            </p:spPr>
          </p:pic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53537" y="4219695"/>
              <a:ext cx="2362200" cy="466725"/>
            </a:xfrm>
            <a:prstGeom prst="rect">
              <a:avLst/>
            </a:prstGeom>
          </p:spPr>
        </p:pic>
      </p:grpSp>
      <p:sp>
        <p:nvSpPr>
          <p:cNvPr id="11" name="Right Arrow 10"/>
          <p:cNvSpPr/>
          <p:nvPr/>
        </p:nvSpPr>
        <p:spPr>
          <a:xfrm>
            <a:off x="3848100" y="3099594"/>
            <a:ext cx="742950" cy="78263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1526" y="1273243"/>
            <a:ext cx="2381250" cy="659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Without eligibility trace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648451" y="1277393"/>
            <a:ext cx="2381250" cy="659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With eligibility 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9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44312412"/>
                  </p:ext>
                </p:extLst>
              </p:nvPr>
            </p:nvGraphicFramePr>
            <p:xfrm>
              <a:off x="123825" y="139700"/>
              <a:ext cx="11776076" cy="6556285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734522">
                      <a:extLst>
                        <a:ext uri="{9D8B030D-6E8A-4147-A177-3AD203B41FA5}">
                          <a16:colId xmlns:a16="http://schemas.microsoft.com/office/drawing/2014/main" val="808046689"/>
                        </a:ext>
                      </a:extLst>
                    </a:gridCol>
                    <a:gridCol w="4655648">
                      <a:extLst>
                        <a:ext uri="{9D8B030D-6E8A-4147-A177-3AD203B41FA5}">
                          <a16:colId xmlns:a16="http://schemas.microsoft.com/office/drawing/2014/main" val="3304436884"/>
                        </a:ext>
                      </a:extLst>
                    </a:gridCol>
                    <a:gridCol w="3719165">
                      <a:extLst>
                        <a:ext uri="{9D8B030D-6E8A-4147-A177-3AD203B41FA5}">
                          <a16:colId xmlns:a16="http://schemas.microsoft.com/office/drawing/2014/main" val="3240583528"/>
                        </a:ext>
                      </a:extLst>
                    </a:gridCol>
                    <a:gridCol w="2666741">
                      <a:extLst>
                        <a:ext uri="{9D8B030D-6E8A-4147-A177-3AD203B41FA5}">
                          <a16:colId xmlns:a16="http://schemas.microsoft.com/office/drawing/2014/main" val="2296900317"/>
                        </a:ext>
                      </a:extLst>
                    </a:gridCol>
                  </a:tblGrid>
                  <a:tr h="241598">
                    <a:tc gridSpan="4">
                      <a:txBody>
                        <a:bodyPr/>
                        <a:lstStyle/>
                        <a:p>
                          <a:pPr marL="0" marR="0"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600" b="1" dirty="0" smtClean="0">
                              <a:effectLst/>
                              <a:latin typeface="Calibri" panose="020F0502020204030204" pitchFamily="34" charset="0"/>
                            </a:rPr>
                            <a:t>Off-Policy</a:t>
                          </a:r>
                          <a:r>
                            <a:rPr lang="en-US" altLang="zh-CN" sz="1600" b="1" baseline="0" dirty="0" smtClean="0"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  <a:endParaRPr lang="zh-CN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 anchor="ctr"/>
                    </a:tc>
                    <a:tc hMerge="1"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 hMerge="1"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 hMerge="1"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3768690693"/>
                      </a:ext>
                    </a:extLst>
                  </a:tr>
                  <a:tr h="241598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600" b="1" dirty="0">
                              <a:effectLst/>
                            </a:rPr>
                            <a:t> </a:t>
                          </a:r>
                          <a:endParaRPr lang="zh-CN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 smtClean="0">
                              <a:effectLst/>
                            </a:rPr>
                            <a:t>Proposed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Convergence 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Convergence rate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853562354"/>
                      </a:ext>
                    </a:extLst>
                  </a:tr>
                  <a:tr h="482868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LSTD(0)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 err="1">
                              <a:effectLst/>
                            </a:rPr>
                            <a:t>Bradtke</a:t>
                          </a:r>
                          <a:r>
                            <a:rPr lang="en-US" sz="1100" b="1" dirty="0">
                              <a:effectLst/>
                            </a:rPr>
                            <a:t> S J, </a:t>
                          </a:r>
                          <a:r>
                            <a:rPr lang="en-US" sz="1100" b="1" dirty="0" err="1">
                              <a:effectLst/>
                            </a:rPr>
                            <a:t>Barto</a:t>
                          </a:r>
                          <a:r>
                            <a:rPr lang="en-US" sz="1100" b="1" dirty="0">
                              <a:effectLst/>
                            </a:rPr>
                            <a:t> A G. Linear least-squares algorithms for temporal difference learning[J]. Machine learning, 1996, 22(1-3): 33-57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en-US" sz="1100" b="1" dirty="0">
                            <a:effectLst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  <a:r>
                            <a:rPr lang="en-US" altLang="zh-CN" sz="1050" b="1" dirty="0" smtClean="0">
                              <a:effectLst/>
                            </a:rPr>
                            <a:t>As</a:t>
                          </a:r>
                          <a:r>
                            <a:rPr lang="en-US" altLang="zh-CN" sz="1050" b="1" baseline="0" dirty="0" smtClean="0">
                              <a:effectLst/>
                            </a:rPr>
                            <a:t> below</a:t>
                          </a:r>
                          <a:endParaRPr lang="zh-CN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  <a:endParaRPr lang="zh-CN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3291653386"/>
                      </a:ext>
                    </a:extLst>
                  </a:tr>
                  <a:tr h="765460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LSTD(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>
                                  <a:effectLst/>
                                  <a:latin typeface="Cambria Math" panose="02040503050406030204" pitchFamily="18" charset="0"/>
                                </a:rPr>
                                <m:t>𝛌</m:t>
                              </m:r>
                            </m:oMath>
                          </a14:m>
                          <a:r>
                            <a:rPr lang="en-US" sz="1600" b="1" dirty="0">
                              <a:effectLst/>
                            </a:rPr>
                            <a:t>)</a:t>
                          </a: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 err="1">
                              <a:effectLst/>
                            </a:rPr>
                            <a:t>Bertsekas</a:t>
                          </a:r>
                          <a:r>
                            <a:rPr lang="en-US" sz="1100" b="1" dirty="0">
                              <a:effectLst/>
                            </a:rPr>
                            <a:t> D P, Yu H. Projected equation methods for approximate solution of large linear systems[J]. Journal of Computational and Applied Mathematics, 2009, 227(1): 27-50.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Yu H. Convergence of least squares temporal difference methods under general conditions[C]//Proceedings of the 27th International Conference on Machine Learning (ICML-10). 2010: 1207-1214.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  <a:endParaRPr lang="zh-CN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 smtClean="0">
                              <a:effectLst/>
                            </a:rPr>
                            <a:t>no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4338838"/>
                      </a:ext>
                    </a:extLst>
                  </a:tr>
                  <a:tr h="782287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GTD(0)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Sutton R S, </a:t>
                          </a:r>
                          <a:r>
                            <a:rPr lang="en-US" sz="1100" b="1" dirty="0" err="1">
                              <a:effectLst/>
                            </a:rPr>
                            <a:t>Maei</a:t>
                          </a:r>
                          <a:r>
                            <a:rPr lang="en-US" sz="1100" b="1" dirty="0">
                              <a:effectLst/>
                            </a:rPr>
                            <a:t> H R, </a:t>
                          </a:r>
                          <a:r>
                            <a:rPr lang="en-US" sz="1100" b="1" dirty="0" err="1">
                              <a:effectLst/>
                            </a:rPr>
                            <a:t>Szepesvári</a:t>
                          </a:r>
                          <a:r>
                            <a:rPr lang="en-US" sz="1100" b="1" dirty="0">
                              <a:effectLst/>
                            </a:rPr>
                            <a:t> C. A Convergent $ O (n) $ Temporal-difference Algorithm for Off-policy Learning with Linear Function Approximation[C]//Advances in neural information processing systems. 2009: 1609-1616.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>
                              <a:effectLst/>
                            </a:rPr>
                            <a:t>As left</a:t>
                          </a:r>
                          <a:endParaRPr lang="en-US" sz="1050" b="1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Liu B, Liu J, </a:t>
                          </a:r>
                          <a:r>
                            <a:rPr lang="en-US" sz="1100" b="1" dirty="0" err="1">
                              <a:effectLst/>
                            </a:rPr>
                            <a:t>Ghavamzadeh</a:t>
                          </a:r>
                          <a:r>
                            <a:rPr lang="en-US" sz="1100" b="1" dirty="0">
                              <a:effectLst/>
                            </a:rPr>
                            <a:t> M, et al. Finite-Sample Analysis of Proximal Gradient TD Algorithms[C]//UAI. 2015: 504-513.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4056577437"/>
                      </a:ext>
                    </a:extLst>
                  </a:tr>
                  <a:tr h="782287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GTD2(0)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Sutton R S, </a:t>
                          </a:r>
                          <a:r>
                            <a:rPr lang="en-US" sz="1100" b="1" dirty="0" err="1">
                              <a:effectLst/>
                            </a:rPr>
                            <a:t>Maei</a:t>
                          </a:r>
                          <a:r>
                            <a:rPr lang="en-US" sz="1100" b="1" dirty="0">
                              <a:effectLst/>
                            </a:rPr>
                            <a:t> H R, </a:t>
                          </a:r>
                          <a:r>
                            <a:rPr lang="en-US" sz="1100" b="1" dirty="0" err="1">
                              <a:effectLst/>
                            </a:rPr>
                            <a:t>Precup</a:t>
                          </a:r>
                          <a:r>
                            <a:rPr lang="en-US" sz="1100" b="1" dirty="0">
                              <a:effectLst/>
                            </a:rPr>
                            <a:t> D, et al. Fast gradient-descent methods for temporal-difference learning with linear function approximation[C]//Proceedings of the 26th Annual International Conference on Machine Learning. ACM, 2009: 993-1000.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As above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3870736785"/>
                      </a:ext>
                    </a:extLst>
                  </a:tr>
                  <a:tr h="734278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GQ(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>
                                  <a:effectLst/>
                                  <a:latin typeface="Cambria Math" panose="02040503050406030204" pitchFamily="18" charset="0"/>
                                </a:rPr>
                                <m:t>𝛌</m:t>
                              </m:r>
                            </m:oMath>
                          </a14:m>
                          <a:r>
                            <a:rPr lang="en-US" sz="1600" b="1" dirty="0">
                              <a:effectLst/>
                            </a:rPr>
                            <a:t>)</a:t>
                          </a: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 err="1">
                              <a:effectLst/>
                            </a:rPr>
                            <a:t>Maei</a:t>
                          </a:r>
                          <a:r>
                            <a:rPr lang="en-US" sz="1100" b="1" dirty="0">
                              <a:effectLst/>
                            </a:rPr>
                            <a:t> H R, Sutton R S. GQ (</a:t>
                          </a:r>
                          <a:r>
                            <a:rPr lang="zh-CN" sz="1100" b="1" dirty="0">
                              <a:effectLst/>
                            </a:rPr>
                            <a:t>λ</a:t>
                          </a:r>
                          <a:r>
                            <a:rPr lang="en-US" sz="1100" b="1" dirty="0">
                              <a:effectLst/>
                            </a:rPr>
                            <a:t>): A general gradient algorithm for temporal-difference prediction learning with eligibility traces[C]//Proceedings of the Third Conference on Artificial General Intelligence. 2010, 1: 91-96.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</a:t>
                          </a:r>
                          <a:endParaRPr lang="en-US" sz="1050" b="1" dirty="0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Not find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693984"/>
                      </a:ext>
                    </a:extLst>
                  </a:tr>
                  <a:tr h="920925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ETD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Sutton R S, Mahmood A R, White M. An emphatic approach to the problem of off-policy temporal-difference learning[J]. The Journal of Machine Learning Research, 2015, 17: 1-29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  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Yu H. On Convergence of Emphatic Temporal-Difference Learning[C]//COLT. 2015: 1724-1751.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5425738"/>
                      </a:ext>
                    </a:extLst>
                  </a:tr>
                  <a:tr h="583088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ELSTD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Yu H. On Convergence of Emphatic Temporal-Difference Learning[C]//COLT. 2015: 1724-1751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Yu H. On Convergence of Emphatic Temporal-Difference Learning[C]//COLT. 2015: 1724-1751.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1005119"/>
                      </a:ext>
                    </a:extLst>
                  </a:tr>
                  <a:tr h="510811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ATD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Pan Y, White A, White M. Accelerated Gradient Temporal Difference Learning[J]. </a:t>
                          </a:r>
                          <a:r>
                            <a:rPr lang="en-US" sz="1100" b="1" dirty="0" err="1">
                              <a:effectLst/>
                            </a:rPr>
                            <a:t>arXiv</a:t>
                          </a:r>
                          <a:r>
                            <a:rPr lang="en-US" sz="1100" b="1" dirty="0">
                              <a:effectLst/>
                            </a:rPr>
                            <a:t> preprint arXiv:1611.09328, 2016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As left</a:t>
                          </a:r>
                          <a:endParaRPr lang="en-US" sz="1100" b="1" dirty="0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41909838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44312412"/>
                  </p:ext>
                </p:extLst>
              </p:nvPr>
            </p:nvGraphicFramePr>
            <p:xfrm>
              <a:off x="123825" y="139700"/>
              <a:ext cx="11776076" cy="6556285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734522">
                      <a:extLst>
                        <a:ext uri="{9D8B030D-6E8A-4147-A177-3AD203B41FA5}">
                          <a16:colId xmlns:a16="http://schemas.microsoft.com/office/drawing/2014/main" val="808046689"/>
                        </a:ext>
                      </a:extLst>
                    </a:gridCol>
                    <a:gridCol w="4655648">
                      <a:extLst>
                        <a:ext uri="{9D8B030D-6E8A-4147-A177-3AD203B41FA5}">
                          <a16:colId xmlns:a16="http://schemas.microsoft.com/office/drawing/2014/main" val="3304436884"/>
                        </a:ext>
                      </a:extLst>
                    </a:gridCol>
                    <a:gridCol w="3719165">
                      <a:extLst>
                        <a:ext uri="{9D8B030D-6E8A-4147-A177-3AD203B41FA5}">
                          <a16:colId xmlns:a16="http://schemas.microsoft.com/office/drawing/2014/main" val="3240583528"/>
                        </a:ext>
                      </a:extLst>
                    </a:gridCol>
                    <a:gridCol w="2666741">
                      <a:extLst>
                        <a:ext uri="{9D8B030D-6E8A-4147-A177-3AD203B41FA5}">
                          <a16:colId xmlns:a16="http://schemas.microsoft.com/office/drawing/2014/main" val="2296900317"/>
                        </a:ext>
                      </a:extLst>
                    </a:gridCol>
                  </a:tblGrid>
                  <a:tr h="265580">
                    <a:tc gridSpan="4">
                      <a:txBody>
                        <a:bodyPr/>
                        <a:lstStyle/>
                        <a:p>
                          <a:pPr marL="0" marR="0"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600" b="1" dirty="0" smtClean="0">
                              <a:effectLst/>
                              <a:latin typeface="Calibri" panose="020F0502020204030204" pitchFamily="34" charset="0"/>
                            </a:rPr>
                            <a:t>Off-Policy</a:t>
                          </a:r>
                          <a:r>
                            <a:rPr lang="en-US" altLang="zh-CN" sz="1600" b="1" baseline="0" dirty="0" smtClean="0"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  <a:endParaRPr lang="zh-CN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 anchor="ctr"/>
                    </a:tc>
                    <a:tc hMerge="1"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 hMerge="1"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 hMerge="1"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3768690693"/>
                      </a:ext>
                    </a:extLst>
                  </a:tr>
                  <a:tr h="265580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600" b="1" dirty="0">
                              <a:effectLst/>
                            </a:rPr>
                            <a:t> </a:t>
                          </a:r>
                          <a:endParaRPr lang="zh-CN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 smtClean="0">
                              <a:effectLst/>
                            </a:rPr>
                            <a:t>Proposed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Convergence 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Convergence rate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853562354"/>
                      </a:ext>
                    </a:extLst>
                  </a:tr>
                  <a:tr h="482868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LSTD(0)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 err="1">
                              <a:effectLst/>
                            </a:rPr>
                            <a:t>Bradtke</a:t>
                          </a:r>
                          <a:r>
                            <a:rPr lang="en-US" sz="1100" b="1" dirty="0">
                              <a:effectLst/>
                            </a:rPr>
                            <a:t> S J, </a:t>
                          </a:r>
                          <a:r>
                            <a:rPr lang="en-US" sz="1100" b="1" dirty="0" err="1">
                              <a:effectLst/>
                            </a:rPr>
                            <a:t>Barto</a:t>
                          </a:r>
                          <a:r>
                            <a:rPr lang="en-US" sz="1100" b="1" dirty="0">
                              <a:effectLst/>
                            </a:rPr>
                            <a:t> A G. Linear least-squares algorithms for temporal difference learning[J]. Machine learning, 1996, 22(1-3): 33-57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en-US" sz="1100" b="1" dirty="0">
                            <a:effectLst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  <a:r>
                            <a:rPr lang="en-US" altLang="zh-CN" sz="1050" b="1" dirty="0" smtClean="0">
                              <a:effectLst/>
                            </a:rPr>
                            <a:t>As</a:t>
                          </a:r>
                          <a:r>
                            <a:rPr lang="en-US" altLang="zh-CN" sz="1050" b="1" baseline="0" dirty="0" smtClean="0">
                              <a:effectLst/>
                            </a:rPr>
                            <a:t> below</a:t>
                          </a:r>
                          <a:endParaRPr lang="zh-CN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  <a:endParaRPr lang="zh-CN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3291653386"/>
                      </a:ext>
                    </a:extLst>
                  </a:tr>
                  <a:tr h="981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6305" marR="16305" marT="10870" marB="10870">
                        <a:blipFill>
                          <a:blip r:embed="rId2"/>
                          <a:stretch>
                            <a:fillRect l="-826" t="-108696" r="-1499174" b="-466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 err="1">
                              <a:effectLst/>
                            </a:rPr>
                            <a:t>Bertsekas</a:t>
                          </a:r>
                          <a:r>
                            <a:rPr lang="en-US" sz="1100" b="1" dirty="0">
                              <a:effectLst/>
                            </a:rPr>
                            <a:t> D P, Yu H. Projected equation methods for approximate solution of large linear systems[J]. Journal of Computational and Applied Mathematics, 2009, 227(1): 27-50.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Yu H. Convergence of least squares temporal difference methods under general conditions[C]//Proceedings of the 27th International Conference on Machine Learning (ICML-10). 2010: 1207-1214.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  <a:endParaRPr lang="zh-CN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 smtClean="0">
                              <a:effectLst/>
                            </a:rPr>
                            <a:t>no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4338838"/>
                      </a:ext>
                    </a:extLst>
                  </a:tr>
                  <a:tr h="859940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GTD(0)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Sutton R S, </a:t>
                          </a:r>
                          <a:r>
                            <a:rPr lang="en-US" sz="1100" b="1" dirty="0" err="1">
                              <a:effectLst/>
                            </a:rPr>
                            <a:t>Maei</a:t>
                          </a:r>
                          <a:r>
                            <a:rPr lang="en-US" sz="1100" b="1" dirty="0">
                              <a:effectLst/>
                            </a:rPr>
                            <a:t> H R, </a:t>
                          </a:r>
                          <a:r>
                            <a:rPr lang="en-US" sz="1100" b="1" dirty="0" err="1">
                              <a:effectLst/>
                            </a:rPr>
                            <a:t>Szepesvári</a:t>
                          </a:r>
                          <a:r>
                            <a:rPr lang="en-US" sz="1100" b="1" dirty="0">
                              <a:effectLst/>
                            </a:rPr>
                            <a:t> C. A Convergent $ O (n) $ Temporal-difference Algorithm for Off-policy Learning with Linear Function Approximation[C]//Advances in neural information processing systems. 2009: 1609-1616.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>
                              <a:effectLst/>
                            </a:rPr>
                            <a:t>As left</a:t>
                          </a:r>
                          <a:endParaRPr lang="en-US" sz="1050" b="1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Liu B, Liu J, </a:t>
                          </a:r>
                          <a:r>
                            <a:rPr lang="en-US" sz="1100" b="1" dirty="0" err="1">
                              <a:effectLst/>
                            </a:rPr>
                            <a:t>Ghavamzadeh</a:t>
                          </a:r>
                          <a:r>
                            <a:rPr lang="en-US" sz="1100" b="1" dirty="0">
                              <a:effectLst/>
                            </a:rPr>
                            <a:t> M, et al. Finite-Sample Analysis of Proximal Gradient TD Algorithms[C]//UAI. 2015: 504-513.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4056577437"/>
                      </a:ext>
                    </a:extLst>
                  </a:tr>
                  <a:tr h="859940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GTD2(0)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Sutton R S, </a:t>
                          </a:r>
                          <a:r>
                            <a:rPr lang="en-US" sz="1100" b="1" dirty="0" err="1">
                              <a:effectLst/>
                            </a:rPr>
                            <a:t>Maei</a:t>
                          </a:r>
                          <a:r>
                            <a:rPr lang="en-US" sz="1100" b="1" dirty="0">
                              <a:effectLst/>
                            </a:rPr>
                            <a:t> H R, </a:t>
                          </a:r>
                          <a:r>
                            <a:rPr lang="en-US" sz="1100" b="1" dirty="0" err="1">
                              <a:effectLst/>
                            </a:rPr>
                            <a:t>Precup</a:t>
                          </a:r>
                          <a:r>
                            <a:rPr lang="en-US" sz="1100" b="1" dirty="0">
                              <a:effectLst/>
                            </a:rPr>
                            <a:t> D, et al. Fast gradient-descent methods for temporal-difference learning with linear function approximation[C]//Proceedings of the 26th Annual International Conference on Machine Learning. ACM, 2009: 993-1000.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As above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3870736785"/>
                      </a:ext>
                    </a:extLst>
                  </a:tr>
                  <a:tr h="7342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6305" marR="16305" marT="10870" marB="10870">
                        <a:blipFill>
                          <a:blip r:embed="rId2"/>
                          <a:stretch>
                            <a:fillRect l="-826" t="-510744" r="-1499174" b="-2876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 err="1">
                              <a:effectLst/>
                            </a:rPr>
                            <a:t>Maei</a:t>
                          </a:r>
                          <a:r>
                            <a:rPr lang="en-US" sz="1100" b="1" dirty="0">
                              <a:effectLst/>
                            </a:rPr>
                            <a:t> H R, Sutton R S. GQ (</a:t>
                          </a:r>
                          <a:r>
                            <a:rPr lang="zh-CN" sz="1100" b="1" dirty="0">
                              <a:effectLst/>
                            </a:rPr>
                            <a:t>λ</a:t>
                          </a:r>
                          <a:r>
                            <a:rPr lang="en-US" sz="1100" b="1" dirty="0">
                              <a:effectLst/>
                            </a:rPr>
                            <a:t>): A general gradient algorithm for temporal-difference prediction learning with eligibility traces[C]//Proceedings of the Third Conference on Artificial General Intelligence. 2010, 1: 91-96.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</a:t>
                          </a:r>
                          <a:endParaRPr lang="en-US" sz="1050" b="1" dirty="0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Not find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693984"/>
                      </a:ext>
                    </a:extLst>
                  </a:tr>
                  <a:tr h="1012340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ETD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Sutton R S, Mahmood A R, White M. An emphatic approach to the problem of off-policy temporal-difference learning[J]. The Journal of Machine Learning Research, 2015, 17: 1-29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  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Yu H. On Convergence of Emphatic Temporal-Difference Learning[C]//COLT. 2015: 1724-1751.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5425738"/>
                      </a:ext>
                    </a:extLst>
                  </a:tr>
                  <a:tr h="583088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ELSTD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Yu H. On Convergence of Emphatic Temporal-Difference Learning[C]//COLT. 2015: 1724-1751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Yu H. On Convergence of Emphatic Temporal-Difference Learning[C]//COLT. 2015: 1724-1751.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1005119"/>
                      </a:ext>
                    </a:extLst>
                  </a:tr>
                  <a:tr h="510811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ATD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Pan Y, White A, White M. Accelerated Gradient Temporal Difference Learning[J]. </a:t>
                          </a:r>
                          <a:r>
                            <a:rPr lang="en-US" sz="1100" b="1" dirty="0" err="1">
                              <a:effectLst/>
                            </a:rPr>
                            <a:t>arXiv</a:t>
                          </a:r>
                          <a:r>
                            <a:rPr lang="en-US" sz="1100" b="1" dirty="0">
                              <a:effectLst/>
                            </a:rPr>
                            <a:t> preprint arXiv:1611.09328, 2016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As left</a:t>
                          </a:r>
                          <a:endParaRPr lang="en-US" sz="1100" b="1" dirty="0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41909838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325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11436435"/>
                  </p:ext>
                </p:extLst>
              </p:nvPr>
            </p:nvGraphicFramePr>
            <p:xfrm>
              <a:off x="204694" y="235495"/>
              <a:ext cx="11630253" cy="6443688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725728">
                      <a:extLst>
                        <a:ext uri="{9D8B030D-6E8A-4147-A177-3AD203B41FA5}">
                          <a16:colId xmlns:a16="http://schemas.microsoft.com/office/drawing/2014/main" val="2596977963"/>
                        </a:ext>
                      </a:extLst>
                    </a:gridCol>
                    <a:gridCol w="3779257">
                      <a:extLst>
                        <a:ext uri="{9D8B030D-6E8A-4147-A177-3AD203B41FA5}">
                          <a16:colId xmlns:a16="http://schemas.microsoft.com/office/drawing/2014/main" val="1215057538"/>
                        </a:ext>
                      </a:extLst>
                    </a:gridCol>
                    <a:gridCol w="4015544">
                      <a:extLst>
                        <a:ext uri="{9D8B030D-6E8A-4147-A177-3AD203B41FA5}">
                          <a16:colId xmlns:a16="http://schemas.microsoft.com/office/drawing/2014/main" val="612635897"/>
                        </a:ext>
                      </a:extLst>
                    </a:gridCol>
                    <a:gridCol w="3109724">
                      <a:extLst>
                        <a:ext uri="{9D8B030D-6E8A-4147-A177-3AD203B41FA5}">
                          <a16:colId xmlns:a16="http://schemas.microsoft.com/office/drawing/2014/main" val="2630129219"/>
                        </a:ext>
                      </a:extLst>
                    </a:gridCol>
                  </a:tblGrid>
                  <a:tr h="565363">
                    <a:tc gridSpan="4"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05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On-Policy</a:t>
                          </a:r>
                          <a:endParaRPr lang="zh-CN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 anchor="ctr"/>
                    </a:tc>
                    <a:tc hMerge="1"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/>
                    </a:tc>
                    <a:tc hMerge="1"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/>
                    </a:tc>
                    <a:tc hMerge="1"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3968647524"/>
                      </a:ext>
                    </a:extLst>
                  </a:tr>
                  <a:tr h="565363"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Propose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Convergence 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Convergence rate</a:t>
                          </a: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433541719"/>
                      </a:ext>
                    </a:extLst>
                  </a:tr>
                  <a:tr h="928981"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TD(0)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Sutton R S. Learning to predict by the methods of temporal differences[J]. Machine learning, 1988, 3(1): 9-44.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As left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r>
                            <a:rPr lang="en-US" altLang="zh-CN" sz="105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As below</a:t>
                          </a:r>
                          <a:endParaRPr lang="zh-CN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1022141769"/>
                      </a:ext>
                    </a:extLst>
                  </a:tr>
                  <a:tr h="1433373"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TD(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050" b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λ</m:t>
                              </m:r>
                            </m:oMath>
                          </a14:m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As above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Tsitsiklis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J N, Van Roy B. An analysis of temporal-difference learning with function approximation[J]. IEEE transactions on automatic control, 1997, 42(5): 674-690.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Actor-Critic </a:t>
                          </a:r>
                          <a:r>
                            <a:rPr lang="en-US" sz="105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Algorithms?</a:t>
                          </a:r>
                          <a:endParaRPr lang="en-US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2762905234"/>
                      </a:ext>
                    </a:extLst>
                  </a:tr>
                  <a:tr h="1753827"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LSTD(0)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Bradtke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S J,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Barto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A G. Linear least-squares algorithms for temporal difference learning[J]. Machine learning, 1996, 22(1-3): 33-57.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As below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Lazaric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A,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Ghavamzadeh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M,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Munos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R. Finite-sample analysis of LSTD[C]//ICML-27th International Conference on Machine Learning. 2010: 615-622.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Lazaric</a:t>
                          </a:r>
                          <a:r>
                            <a:rPr lang="en-US" sz="105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Ghavamzadeh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M,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Munos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R. Finite-sample analysis of least-squares policy iteration[J]. Journal of Machine Learning Research, 2012, 13(Oct): 3041-3074.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2596896269"/>
                      </a:ext>
                    </a:extLst>
                  </a:tr>
                  <a:tr h="1196781"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LSTD(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050" b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λ</m:t>
                              </m:r>
                            </m:oMath>
                          </a14:m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Boyan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J A. Technical update: Least-squares temporal difference learning[J]. Machine Learning, 2002, 49(2-3): 233-246.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Boyan</a:t>
                          </a:r>
                          <a:r>
                            <a:rPr lang="en-US" sz="105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 A. Least-squares temporal difference learning[C]//ICML. 1999: 49-56.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Nedić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A,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Bertsekas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 P. Least squares policy evaluation algorithms with linear function approximation[J]. Discrete Event Dynamic Systems, 2003, 13(1): 79-110.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Tagorti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M,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Scherrer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B. On the Rate of Convergence and Error Bounds for LSTD (</a:t>
                          </a: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λ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)[C]//ICML. 2015: 1521-1529.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36425668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11436435"/>
                  </p:ext>
                </p:extLst>
              </p:nvPr>
            </p:nvGraphicFramePr>
            <p:xfrm>
              <a:off x="204694" y="235495"/>
              <a:ext cx="11630253" cy="6443688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725728">
                      <a:extLst>
                        <a:ext uri="{9D8B030D-6E8A-4147-A177-3AD203B41FA5}">
                          <a16:colId xmlns:a16="http://schemas.microsoft.com/office/drawing/2014/main" val="2596977963"/>
                        </a:ext>
                      </a:extLst>
                    </a:gridCol>
                    <a:gridCol w="3779257">
                      <a:extLst>
                        <a:ext uri="{9D8B030D-6E8A-4147-A177-3AD203B41FA5}">
                          <a16:colId xmlns:a16="http://schemas.microsoft.com/office/drawing/2014/main" val="1215057538"/>
                        </a:ext>
                      </a:extLst>
                    </a:gridCol>
                    <a:gridCol w="4015544">
                      <a:extLst>
                        <a:ext uri="{9D8B030D-6E8A-4147-A177-3AD203B41FA5}">
                          <a16:colId xmlns:a16="http://schemas.microsoft.com/office/drawing/2014/main" val="612635897"/>
                        </a:ext>
                      </a:extLst>
                    </a:gridCol>
                    <a:gridCol w="3109724">
                      <a:extLst>
                        <a:ext uri="{9D8B030D-6E8A-4147-A177-3AD203B41FA5}">
                          <a16:colId xmlns:a16="http://schemas.microsoft.com/office/drawing/2014/main" val="2630129219"/>
                        </a:ext>
                      </a:extLst>
                    </a:gridCol>
                  </a:tblGrid>
                  <a:tr h="565363">
                    <a:tc gridSpan="4"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05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On-Policy</a:t>
                          </a:r>
                          <a:endParaRPr lang="zh-CN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 anchor="ctr"/>
                    </a:tc>
                    <a:tc hMerge="1"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/>
                    </a:tc>
                    <a:tc hMerge="1"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/>
                    </a:tc>
                    <a:tc hMerge="1"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3968647524"/>
                      </a:ext>
                    </a:extLst>
                  </a:tr>
                  <a:tr h="565363"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Propose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Convergence 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Convergence rate</a:t>
                          </a: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433541719"/>
                      </a:ext>
                    </a:extLst>
                  </a:tr>
                  <a:tr h="928981"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TD(0)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Sutton R S. Learning to predict by the methods of temporal differences[J]. Machine learning, 1988, 3(1): 9-44.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As left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r>
                            <a:rPr lang="en-US" altLang="zh-CN" sz="105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As below</a:t>
                          </a:r>
                          <a:endParaRPr lang="zh-CN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1022141769"/>
                      </a:ext>
                    </a:extLst>
                  </a:tr>
                  <a:tr h="14333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874" marR="28874" marT="28874" marB="28874">
                        <a:blipFill>
                          <a:blip r:embed="rId2"/>
                          <a:stretch>
                            <a:fillRect l="-840" t="-143644" r="-1505882" b="-2059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As above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Tsitsiklis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J N, Van Roy B. An analysis of temporal-difference learning with function approximation[J]. IEEE transactions on automatic control, 1997, 42(5): 674-690.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Actor-Critic </a:t>
                          </a:r>
                          <a:r>
                            <a:rPr lang="en-US" sz="105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Algorithms?</a:t>
                          </a:r>
                          <a:endParaRPr lang="en-US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2762905234"/>
                      </a:ext>
                    </a:extLst>
                  </a:tr>
                  <a:tr h="1753827"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LSTD(0)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Bradtke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S J,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Barto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A G. Linear least-squares algorithms for temporal difference learning[J]. Machine learning, 1996, 22(1-3): 33-57.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As below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Lazaric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A,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Ghavamzadeh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M,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Munos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R. Finite-sample analysis of LSTD[C]//ICML-27th International Conference on Machine Learning. 2010: 615-622.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Lazaric</a:t>
                          </a:r>
                          <a:r>
                            <a:rPr lang="en-US" sz="105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Ghavamzadeh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M,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Munos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R. Finite-sample analysis of least-squares policy iteration[J]. Journal of Machine Learning Research, 2012, 13(Oct): 3041-3074.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2596896269"/>
                      </a:ext>
                    </a:extLst>
                  </a:tr>
                  <a:tr h="11967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874" marR="28874" marT="28874" marB="28874">
                        <a:blipFill>
                          <a:blip r:embed="rId2"/>
                          <a:stretch>
                            <a:fillRect l="-840" t="-437563" r="-1505882" b="-10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Boyan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J A. Technical update: Least-squares temporal difference learning[J]. Machine Learning, 2002, 49(2-3): 233-246.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Boyan</a:t>
                          </a:r>
                          <a:r>
                            <a:rPr lang="en-US" sz="105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 A. Least-squares temporal difference learning[C]//ICML. 1999: 49-56.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Nedić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A,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Bertsekas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 P. Least squares policy evaluation algorithms with linear function approximation[J]. Discrete Event Dynamic Systems, 2003, 13(1): 79-110.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Tagorti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M,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Scherrer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B. On the Rate of Convergence and Error Bounds for LSTD (</a:t>
                          </a: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λ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)[C]//ICML. 2015: 1521-1529.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364256685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56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5344" y="365125"/>
                <a:ext cx="11878056" cy="1325563"/>
              </a:xfrm>
            </p:spPr>
            <p:txBody>
              <a:bodyPr>
                <a:normAutofit/>
              </a:bodyPr>
              <a:lstStyle/>
              <a:p>
                <a:pPr algn="r"/>
                <a:r>
                  <a:rPr lang="en-US" altLang="zh-CN" sz="4000" dirty="0"/>
                  <a:t>On the rate of convergence and error bounds for LSTD(</a:t>
                </a:r>
                <a14:m>
                  <m:oMath xmlns:m="http://schemas.openxmlformats.org/officeDocument/2006/math">
                    <m:r>
                      <a:rPr lang="en-US" altLang="zh-CN" sz="4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4000" dirty="0" smtClean="0"/>
                  <a:t>)</a:t>
                </a:r>
                <a:br>
                  <a:rPr lang="en-US" altLang="zh-CN" sz="4000" dirty="0" smtClean="0"/>
                </a:br>
                <a:r>
                  <a:rPr lang="en-US" altLang="zh-CN" sz="2400" dirty="0" smtClean="0"/>
                  <a:t>2015 ICML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5344" y="365125"/>
                <a:ext cx="11878056" cy="1325563"/>
              </a:xfrm>
              <a:blipFill>
                <a:blip r:embed="rId2"/>
                <a:stretch>
                  <a:fillRect l="-872" r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9852" y="1178432"/>
                <a:ext cx="11496548" cy="5501767"/>
              </a:xfrm>
            </p:spPr>
            <p:txBody>
              <a:bodyPr/>
              <a:lstStyle/>
              <a:p>
                <a:r>
                  <a:rPr lang="en-US" altLang="zh-CN" dirty="0" smtClean="0"/>
                  <a:t>On-policy, policy evolution, LSTD(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 smtClean="0"/>
                  <a:t>)</a:t>
                </a:r>
              </a:p>
              <a:p>
                <a:endParaRPr lang="en-US" dirty="0" smtClean="0"/>
              </a:p>
              <a:p>
                <a:r>
                  <a:rPr lang="en-US" altLang="zh-CN" dirty="0" smtClean="0"/>
                  <a:t>Theorem :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9852" y="1178432"/>
                <a:ext cx="11496548" cy="5501767"/>
              </a:xfrm>
              <a:blipFill>
                <a:blip r:embed="rId3"/>
                <a:stretch>
                  <a:fillRect l="-954" t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4425" y="1832294"/>
            <a:ext cx="4498975" cy="484790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876800" y="5181600"/>
            <a:ext cx="17049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24125" y="5676900"/>
            <a:ext cx="350024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57450" y="5410200"/>
            <a:ext cx="504825" cy="952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10075" y="5410200"/>
            <a:ext cx="93345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7908" y="1942431"/>
            <a:ext cx="3686175" cy="6381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6623" y="3470524"/>
            <a:ext cx="4892802" cy="206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4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5344" y="365125"/>
                <a:ext cx="11878056" cy="1325563"/>
              </a:xfrm>
            </p:spPr>
            <p:txBody>
              <a:bodyPr>
                <a:normAutofit/>
              </a:bodyPr>
              <a:lstStyle/>
              <a:p>
                <a:pPr algn="r"/>
                <a:r>
                  <a:rPr lang="en-US" altLang="zh-CN" sz="4000" dirty="0"/>
                  <a:t>On the rate of convergence and error bounds for LSTD(</a:t>
                </a:r>
                <a14:m>
                  <m:oMath xmlns:m="http://schemas.openxmlformats.org/officeDocument/2006/math">
                    <m:r>
                      <a:rPr lang="en-US" altLang="zh-CN" sz="4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4000" dirty="0" smtClean="0"/>
                  <a:t>)</a:t>
                </a:r>
                <a:br>
                  <a:rPr lang="en-US" altLang="zh-CN" sz="4000" dirty="0" smtClean="0"/>
                </a:br>
                <a:r>
                  <a:rPr lang="en-US" altLang="zh-CN" sz="2400" dirty="0" smtClean="0"/>
                  <a:t>2015 ICML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5344" y="365125"/>
                <a:ext cx="11878056" cy="1325563"/>
              </a:xfrm>
              <a:blipFill>
                <a:blip r:embed="rId2"/>
                <a:stretch>
                  <a:fillRect l="-872" r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9852" y="1178432"/>
                <a:ext cx="11496548" cy="5501767"/>
              </a:xfrm>
            </p:spPr>
            <p:txBody>
              <a:bodyPr/>
              <a:lstStyle/>
              <a:p>
                <a:r>
                  <a:rPr lang="en-US" altLang="zh-CN" dirty="0" smtClean="0"/>
                  <a:t>On-policy, policy evolution, LSTD(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 smtClean="0"/>
                  <a:t>)</a:t>
                </a:r>
              </a:p>
              <a:p>
                <a:endParaRPr lang="en-US" dirty="0" smtClean="0"/>
              </a:p>
              <a:p>
                <a:r>
                  <a:rPr lang="en-US" altLang="zh-CN" dirty="0" smtClean="0"/>
                  <a:t>Future work:</a:t>
                </a:r>
              </a:p>
              <a:p>
                <a:pPr lvl="1"/>
                <a:r>
                  <a:rPr lang="en-US" altLang="zh-CN" dirty="0" smtClean="0"/>
                  <a:t>Extend to policy iteration scheme</a:t>
                </a:r>
              </a:p>
              <a:p>
                <a:pPr lvl="1"/>
                <a:r>
                  <a:rPr lang="en-US" dirty="0" smtClean="0"/>
                  <a:t>LSTD(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) for off-policy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9852" y="1178432"/>
                <a:ext cx="11496548" cy="5501767"/>
              </a:xfrm>
              <a:blipFill>
                <a:blip r:embed="rId3"/>
                <a:stretch>
                  <a:fillRect l="-954" t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73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" y="365125"/>
            <a:ext cx="11878056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sz="4000" dirty="0"/>
              <a:t>Finite-Sample Analysis of Proximal Gradient TD Algorithms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2400" dirty="0" smtClean="0"/>
              <a:t>2015 UAL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52" y="1178432"/>
            <a:ext cx="11496548" cy="5501767"/>
          </a:xfrm>
        </p:spPr>
        <p:txBody>
          <a:bodyPr/>
          <a:lstStyle/>
          <a:p>
            <a:r>
              <a:rPr lang="en-US" altLang="zh-CN" dirty="0" smtClean="0"/>
              <a:t>On/Off-policy, policy evolution, GTD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02" y="1627355"/>
            <a:ext cx="4371975" cy="2400301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92002" y="4027656"/>
            <a:ext cx="4600575" cy="2809875"/>
            <a:chOff x="6024372" y="1690688"/>
            <a:chExt cx="4600575" cy="28098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24372" y="1690688"/>
              <a:ext cx="4600575" cy="105727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24372" y="2652713"/>
              <a:ext cx="4038600" cy="1847850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479" y="2401876"/>
            <a:ext cx="4087994" cy="275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0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notation</a:t>
            </a:r>
          </a:p>
          <a:p>
            <a:r>
              <a:rPr lang="en-US" dirty="0" smtClean="0"/>
              <a:t>Evaluation problem</a:t>
            </a:r>
          </a:p>
          <a:p>
            <a:pPr lvl="1"/>
            <a:r>
              <a:rPr lang="en-US" dirty="0" smtClean="0"/>
              <a:t>Objective function</a:t>
            </a:r>
          </a:p>
          <a:p>
            <a:pPr lvl="1"/>
            <a:r>
              <a:rPr lang="en-US" dirty="0" smtClean="0"/>
              <a:t>Optimization  techniques </a:t>
            </a:r>
          </a:p>
          <a:p>
            <a:pPr lvl="1"/>
            <a:r>
              <a:rPr lang="en-US" dirty="0" smtClean="0"/>
              <a:t>Extend to  off-policy and eligibility trace</a:t>
            </a:r>
          </a:p>
          <a:p>
            <a:pPr lvl="1"/>
            <a:r>
              <a:rPr lang="en-US" dirty="0" smtClean="0"/>
              <a:t>Paper</a:t>
            </a: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Control </a:t>
            </a:r>
            <a:r>
              <a:rPr lang="en-US" sz="2800" dirty="0" smtClean="0"/>
              <a:t>problem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relationship and difference </a:t>
            </a:r>
            <a:r>
              <a:rPr lang="en-US" sz="2400" dirty="0" smtClean="0"/>
              <a:t>between control and evaluation problem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paper</a:t>
            </a:r>
          </a:p>
          <a:p>
            <a:pPr marL="685800" lvl="2">
              <a:spcBef>
                <a:spcPts val="1000"/>
              </a:spcBef>
            </a:pPr>
            <a:endParaRPr lang="en-US" sz="2400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65091" y="516192"/>
                <a:ext cx="11826909" cy="61454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sz="14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γ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ϕ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ϕ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ϕ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effectLst/>
                    <a:latin typeface="Calibri" panose="020F0502020204030204" pitchFamily="34" charset="0"/>
                    <a:ea typeface="DengXian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𝑑𝑖𝑎𝑔</m:t>
                    </m:r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[</m:t>
                    </m:r>
                    <m:sSup>
                      <m:sSupPr>
                        <m:ctrlP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dirty="0" smtClean="0">
                                <a:effectLst/>
                                <a:latin typeface="Cambria Math" panose="02040503050406030204" pitchFamily="18" charset="0"/>
                                <a:ea typeface="DengXian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effectLst/>
                                <a:latin typeface="Cambria Math" panose="02040503050406030204" pitchFamily="18" charset="0"/>
                                <a:ea typeface="DengXian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b="0" i="1" dirty="0" smtClean="0">
                                <a:effectLst/>
                                <a:latin typeface="Cambria Math" panose="02040503050406030204" pitchFamily="18" charset="0"/>
                                <a:ea typeface="DengXian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,…]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p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𝜋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Monte-Carlo</a:t>
                </a:r>
                <a:endParaRPr lang="en-US" sz="1400" b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𝑀𝑆𝐵𝐸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b>
                        </m:sSub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𝑝</m:t>
                                            </m:r>
                                            <m:r>
                                              <a:rPr lang="en-US" sz="140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𝜋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𝛾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sz="14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+1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p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π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r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s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Double sampling</a:t>
                </a:r>
                <a:endParaRPr lang="en-US" sz="1400" b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𝑀𝑆𝑇𝐷𝐸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lvl="2" indent="-228600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Residual TD learning </a:t>
                </a:r>
                <a:endParaRPr lang="en-US" sz="1400" i="1" dirty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𝑀𝑆𝑃𝐵𝐸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LSTD, GTD2, TDC</a:t>
                </a: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𝑁𝐸𝑈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𝛿𝜙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𝛿𝜙</m:t>
                        </m:r>
                      </m:e>
                    </m:d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GTD</a:t>
                </a: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:r>
                  <a:rPr lang="en-US" sz="1400" dirty="0" smtClean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OPE-FPE</a:t>
                </a:r>
                <a:endParaRPr lang="en-US" sz="1400" dirty="0" smtClean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89125" lvl="1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tabLst>
                    <a:tab pos="914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x-IV_mathan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x-IV_matha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m:rPr>
                          <m:sty m:val="p"/>
                        </m:rPr>
                        <a:rPr lang="x-IV_mathan">
                          <a:latin typeface="Cambria Math" panose="02040503050406030204" pitchFamily="18" charset="0"/>
                        </a:rPr>
                        <m:t>OPE</m:t>
                      </m:r>
                      <m:d>
                        <m:d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  <m:r>
                        <a:rPr lang="x-IV_matha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sSup>
                            <m:sSup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‖"/>
                          <m:endChr m:val="‖"/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x-IV_matha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x-IV_mathan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x-IV_mathan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TV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 smtClean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889125" lvl="1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tabLst>
                    <a:tab pos="914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x-IV_mathan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x-IV_matha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m:rPr>
                          <m:sty m:val="p"/>
                        </m:rPr>
                        <a:rPr lang="x-IV_mathan">
                          <a:latin typeface="Cambria Math" panose="02040503050406030204" pitchFamily="18" charset="0"/>
                        </a:rPr>
                        <m:t>FPE</m:t>
                      </m:r>
                      <m:d>
                        <m:d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x-IV_matha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d>
                        <m:dPr>
                          <m:begChr m:val="‖"/>
                          <m:endChr m:val="‖"/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TV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lvl="2" indent="-228600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TD learning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91" y="516192"/>
                <a:ext cx="11826909" cy="61454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471517" y="100484"/>
            <a:ext cx="3322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Objective function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6807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1252"/>
            <a:ext cx="5219700" cy="49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69638"/>
            <a:ext cx="4724400" cy="600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7650" y="1084812"/>
                <a:ext cx="11372850" cy="15500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𝑀𝑆𝑃𝐵𝐸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4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 sz="14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4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sub>
                      <m:sup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1400" dirty="0"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LSTD, GTD2, TDC</a:t>
                </a: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𝑁𝐸𝑈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𝛿𝜙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𝛿𝜙</m:t>
                        </m:r>
                      </m:e>
                    </m:d>
                  </m:oMath>
                </a14:m>
                <a:endParaRPr lang="en-US" sz="1400" dirty="0"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GTD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1084812"/>
                <a:ext cx="11372850" cy="1550040"/>
              </a:xfrm>
              <a:prstGeom prst="rect">
                <a:avLst/>
              </a:prstGeom>
              <a:blipFill>
                <a:blip r:embed="rId4"/>
                <a:stretch>
                  <a:fillRect b="-2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04850" y="2778097"/>
                <a:ext cx="10023513" cy="411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𝐺𝑇𝐷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𝐺𝑇𝐷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" y="2778097"/>
                <a:ext cx="10023513" cy="411075"/>
              </a:xfrm>
              <a:prstGeom prst="rect">
                <a:avLst/>
              </a:prstGeom>
              <a:blipFill>
                <a:blip r:embed="rId5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850" y="5724525"/>
            <a:ext cx="46101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506" y="4904231"/>
            <a:ext cx="4581525" cy="485775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1544" y="-2017"/>
            <a:ext cx="12030456" cy="1325563"/>
          </a:xfrm>
        </p:spPr>
        <p:txBody>
          <a:bodyPr>
            <a:normAutofit/>
          </a:bodyPr>
          <a:lstStyle/>
          <a:p>
            <a:pPr algn="r"/>
            <a:r>
              <a:rPr lang="en-US" altLang="zh-CN" sz="4000" dirty="0"/>
              <a:t>Finite-Sample Analysis of Proximal Gradient TD </a:t>
            </a:r>
            <a:r>
              <a:rPr lang="en-US" altLang="zh-CN" sz="4000" dirty="0" smtClean="0"/>
              <a:t>Algorithms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4987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" y="365125"/>
            <a:ext cx="11878056" cy="1325563"/>
          </a:xfrm>
        </p:spPr>
        <p:txBody>
          <a:bodyPr>
            <a:normAutofit/>
          </a:bodyPr>
          <a:lstStyle/>
          <a:p>
            <a:pPr algn="r"/>
            <a:r>
              <a:rPr lang="en-US" altLang="zh-CN" sz="2800" dirty="0"/>
              <a:t>An emphatic approach to the problem of off-policy temporal-difference learning</a:t>
            </a:r>
            <a:br>
              <a:rPr lang="en-US" altLang="zh-CN" sz="2800" dirty="0"/>
            </a:br>
            <a:r>
              <a:rPr lang="en-US" altLang="zh-CN" sz="1800" dirty="0" smtClean="0"/>
              <a:t>2016 JMLR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64" y="1356233"/>
            <a:ext cx="11496548" cy="5501767"/>
          </a:xfrm>
        </p:spPr>
        <p:txBody>
          <a:bodyPr/>
          <a:lstStyle/>
          <a:p>
            <a:r>
              <a:rPr lang="en-US" altLang="zh-CN" dirty="0" smtClean="0"/>
              <a:t>Off-policy, policy evolution,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altLang="zh-CN" dirty="0"/>
              <a:t>Future work:</a:t>
            </a:r>
            <a:endParaRPr lang="zh-CN" altLang="en-US" dirty="0"/>
          </a:p>
          <a:p>
            <a:pPr lvl="1"/>
            <a:r>
              <a:rPr lang="en-US" altLang="zh-CN" dirty="0"/>
              <a:t>Extend to </a:t>
            </a:r>
            <a:r>
              <a:rPr lang="en-US" altLang="zh-CN" dirty="0" smtClean="0"/>
              <a:t>control setting</a:t>
            </a:r>
          </a:p>
          <a:p>
            <a:pPr lvl="1"/>
            <a:r>
              <a:rPr lang="en-US" dirty="0" smtClean="0"/>
              <a:t>Extend to weighted importance sampling</a:t>
            </a:r>
          </a:p>
          <a:p>
            <a:pPr lvl="1"/>
            <a:r>
              <a:rPr lang="en-US" dirty="0" smtClean="0"/>
              <a:t>Extend to action-value function 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28" y="2011816"/>
            <a:ext cx="60769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5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" y="365125"/>
            <a:ext cx="11878056" cy="1325563"/>
          </a:xfrm>
        </p:spPr>
        <p:txBody>
          <a:bodyPr>
            <a:normAutofit/>
          </a:bodyPr>
          <a:lstStyle/>
          <a:p>
            <a:pPr algn="r"/>
            <a:r>
              <a:rPr lang="en-US" altLang="zh-CN" sz="2800" dirty="0"/>
              <a:t>Generalized Emphatic Temporal Difference Learning: Bias-Variance Analysis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1800" dirty="0" smtClean="0"/>
              <a:t>2016 AAAI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8264" y="1356233"/>
                <a:ext cx="11496548" cy="5501767"/>
              </a:xfrm>
            </p:spPr>
            <p:txBody>
              <a:bodyPr/>
              <a:lstStyle/>
              <a:p>
                <a:r>
                  <a:rPr lang="en-US" altLang="zh-CN" dirty="0" smtClean="0"/>
                  <a:t>Off-policy, policy evolution, ETD</a:t>
                </a:r>
              </a:p>
              <a:p>
                <a:r>
                  <a:rPr lang="en-US" sz="2000" dirty="0" smtClean="0"/>
                  <a:t>ETD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sz="2000" dirty="0" smtClean="0"/>
                  <a:t>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b="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Define :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+…=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2000" b="0" i="1" dirty="0" smtClean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</m:t>
                        </m:r>
                      </m:lim>
                    </m:limLow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    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0,1−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i="1" dirty="0" smtClean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	</a:t>
                </a:r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/>
                  <a:t>Bias analysis: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264" y="1356233"/>
                <a:ext cx="11496548" cy="5501767"/>
              </a:xfrm>
              <a:blipFill>
                <a:blip r:embed="rId2"/>
                <a:stretch>
                  <a:fillRect l="-1060" t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4416299" y="3802161"/>
            <a:ext cx="6669712" cy="2737977"/>
            <a:chOff x="192642" y="3741201"/>
            <a:chExt cx="6669712" cy="273797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642" y="3741201"/>
              <a:ext cx="6669712" cy="1284401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3626" y="5161358"/>
              <a:ext cx="4524962" cy="13178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213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" y="365125"/>
            <a:ext cx="11878056" cy="1325563"/>
          </a:xfrm>
        </p:spPr>
        <p:txBody>
          <a:bodyPr>
            <a:normAutofit/>
          </a:bodyPr>
          <a:lstStyle/>
          <a:p>
            <a:pPr algn="r"/>
            <a:r>
              <a:rPr lang="en-US" altLang="zh-CN" sz="2800" dirty="0"/>
              <a:t>Generalized Emphatic Temporal Difference Learning: Bias-Variance Analysis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1800" dirty="0" smtClean="0"/>
              <a:t>2016 AAAI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8264" y="1356233"/>
                <a:ext cx="11496548" cy="5501767"/>
              </a:xfrm>
            </p:spPr>
            <p:txBody>
              <a:bodyPr/>
              <a:lstStyle/>
              <a:p>
                <a:r>
                  <a:rPr lang="en-US" altLang="zh-CN" dirty="0" smtClean="0"/>
                  <a:t>Off-policy, policy evolution, ETD</a:t>
                </a:r>
              </a:p>
              <a:p>
                <a:r>
                  <a:rPr lang="en-US" sz="2000" dirty="0" smtClean="0"/>
                  <a:t>ETD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sz="2000" dirty="0" smtClean="0"/>
                  <a:t>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b="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Define :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+…=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2000" b="0" i="1" dirty="0" smtClean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</m:t>
                        </m:r>
                      </m:lim>
                    </m:limLow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    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0,1−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Variance analysis :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264" y="1356233"/>
                <a:ext cx="11496548" cy="5501767"/>
              </a:xfrm>
              <a:blipFill>
                <a:blip r:embed="rId2"/>
                <a:stretch>
                  <a:fillRect l="-1060" t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380" y="3911355"/>
            <a:ext cx="6389162" cy="22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9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Bellman operator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b="0" dirty="0" smtClean="0"/>
                  <a:t>		fix point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endParaRPr lang="en-US" altLang="zh-CN" b="0" dirty="0" smtClean="0"/>
              </a:p>
              <a:p>
                <a:r>
                  <a:rPr lang="en-US" dirty="0" smtClean="0"/>
                  <a:t>Bellman optimality operator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func>
                  </m:oMath>
                </a14:m>
                <a:r>
                  <a:rPr lang="en-US" dirty="0" smtClean="0"/>
                  <a:t>	fix point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Two ways to find fix point of bellman optimality operator:</a:t>
                </a:r>
              </a:p>
              <a:p>
                <a:pPr lvl="1"/>
                <a:r>
                  <a:rPr lang="en-US" dirty="0" smtClean="0"/>
                  <a:t>Policy iteration (</a:t>
                </a:r>
                <a:r>
                  <a:rPr lang="en-US" dirty="0"/>
                  <a:t>evaluation -&gt;  improvement -&gt; evaluation -&gt; </a:t>
                </a:r>
                <a:r>
                  <a:rPr lang="en-US" dirty="0" smtClean="0"/>
                  <a:t>…)</a:t>
                </a:r>
              </a:p>
              <a:p>
                <a:pPr lvl="1"/>
                <a:r>
                  <a:rPr lang="en-US" dirty="0" smtClean="0"/>
                  <a:t>Value iteration(directly use bellman optimality operator)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78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" y="365125"/>
            <a:ext cx="11878056" cy="1325563"/>
          </a:xfrm>
        </p:spPr>
        <p:txBody>
          <a:bodyPr>
            <a:normAutofit/>
          </a:bodyPr>
          <a:lstStyle/>
          <a:p>
            <a:pPr algn="r"/>
            <a:r>
              <a:rPr lang="en-US" altLang="zh-CN" sz="4000" dirty="0"/>
              <a:t>Safe and efficient off-policy reinforcement </a:t>
            </a:r>
            <a:r>
              <a:rPr lang="en-US" altLang="zh-CN" sz="4000" dirty="0" smtClean="0"/>
              <a:t>learning</a:t>
            </a:r>
            <a:br>
              <a:rPr lang="en-US" altLang="zh-CN" sz="4000" dirty="0" smtClean="0"/>
            </a:br>
            <a:r>
              <a:rPr lang="en-US" altLang="zh-CN" sz="2400" dirty="0" smtClean="0"/>
              <a:t>2016 NIPS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8264" y="1356233"/>
                <a:ext cx="12196136" cy="550176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 smtClean="0"/>
                  <a:t>Off-policy, policy evolution/control,</a:t>
                </a:r>
              </a:p>
              <a:p>
                <a:endParaRPr lang="en-US" altLang="zh-CN" sz="2400" dirty="0"/>
              </a:p>
              <a:p>
                <a:endParaRPr lang="en-US" altLang="zh-CN" sz="2400" dirty="0" smtClean="0"/>
              </a:p>
              <a:p>
                <a:r>
                  <a:rPr lang="en-US" altLang="zh-CN" sz="2400" dirty="0" smtClean="0"/>
                  <a:t>Importance sampling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400" b="0" dirty="0" smtClean="0"/>
                  <a:t> 	suffer from large variance</a:t>
                </a:r>
              </a:p>
              <a:p>
                <a:r>
                  <a:rPr lang="en-US" altLang="zh-CN" sz="2400" dirty="0" smtClean="0"/>
                  <a:t>Off-policy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400" b="0" dirty="0" smtClean="0"/>
                  <a:t>			note safe</a:t>
                </a:r>
                <a:r>
                  <a:rPr lang="zh-CN" altLang="en-US" sz="2400" b="0" dirty="0" smtClean="0"/>
                  <a:t>（</a:t>
                </a:r>
                <a:r>
                  <a:rPr lang="en-US" altLang="zh-CN" sz="2400" b="0" dirty="0" smtClean="0"/>
                  <a:t>not converge for arbitrary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sz="2400" b="0" dirty="0" smtClean="0"/>
                  <a:t>）</a:t>
                </a:r>
                <a:endParaRPr lang="en-US" altLang="zh-CN" sz="2400" b="0" dirty="0" smtClean="0"/>
              </a:p>
              <a:p>
                <a:r>
                  <a:rPr lang="en-US" altLang="zh-CN" sz="2400" dirty="0" smtClean="0"/>
                  <a:t>Tree-backup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𝜆𝜋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dirty="0" smtClean="0"/>
                  <a:t>	not efficient(even on policy, unnecessarily cuts the traces)</a:t>
                </a:r>
              </a:p>
              <a:p>
                <a:r>
                  <a:rPr lang="en-US" altLang="zh-CN" sz="2400" dirty="0" smtClean="0"/>
                  <a:t>Retrace(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400" dirty="0" smtClean="0"/>
                  <a:t>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f>
                              <m:f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sz="2400" dirty="0" smtClean="0"/>
                  <a:t>	safe and efficient  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 smtClean="0"/>
                  <a:t>)</a:t>
                </a:r>
              </a:p>
              <a:p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264" y="1356233"/>
                <a:ext cx="12196136" cy="5501767"/>
              </a:xfrm>
              <a:blipFill>
                <a:blip r:embed="rId2"/>
                <a:stretch>
                  <a:fillRect l="-650" t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097" y="1804987"/>
            <a:ext cx="82105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77" y="1388768"/>
            <a:ext cx="10277475" cy="1266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77" y="2919413"/>
            <a:ext cx="10163175" cy="325755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5344" y="365125"/>
            <a:ext cx="118780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4000" dirty="0" smtClean="0"/>
              <a:t>Safe and efficient off-policy reinforcement learning</a:t>
            </a:r>
            <a:br>
              <a:rPr lang="en-US" altLang="zh-CN" sz="4000" dirty="0" smtClean="0"/>
            </a:br>
            <a:r>
              <a:rPr lang="en-US" altLang="zh-CN" sz="2400" dirty="0" smtClean="0"/>
              <a:t>2016 NIPS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6880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172700" cy="40100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5344" y="365125"/>
            <a:ext cx="118780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4000" smtClean="0"/>
              <a:t>Safe and efficient off-policy reinforcement learning</a:t>
            </a:r>
            <a:br>
              <a:rPr lang="en-US" altLang="zh-CN" sz="4000" smtClean="0"/>
            </a:br>
            <a:r>
              <a:rPr lang="en-US" altLang="zh-CN" sz="2400" smtClean="0"/>
              <a:t>2016 NIPS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1526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085" y="8450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Finite-sample analysis of least-squares policy iteration</a:t>
            </a:r>
            <a:br>
              <a:rPr lang="en-US" sz="2800" b="1" dirty="0" smtClean="0"/>
            </a:br>
            <a:r>
              <a:rPr lang="en-US" sz="2800" b="1" dirty="0" smtClean="0"/>
              <a:t>									</a:t>
            </a:r>
            <a:r>
              <a:rPr lang="en-US" sz="2000" dirty="0" smtClean="0"/>
              <a:t>JMLR2012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2570" y="1288145"/>
            <a:ext cx="6686000" cy="13314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239794" y="1410065"/>
            <a:ext cx="2566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the performance is evaluated only at the states visited by the Markov chain and no generalization on other states is possible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22568" y="2766221"/>
                <a:ext cx="99078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1−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𝑓𝑎𝑚𝑖𝑙𝑦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𝑓𝑒𝑎𝑡𝑢𝑟𝑒𝑠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𝑙𝑖𝑛𝑒𝑎𝑟𝑙𝑦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𝑖𝑛𝑑𝑒𝑝𝑒𝑛𝑑𝑒𝑛𝑡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𝑠𝑚𝑎𝑙𝑙𝑒𝑠𝑡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𝑒𝑖𝑔𝑒𝑛𝑣𝑎𝑙𝑢𝑒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568" y="2766221"/>
                <a:ext cx="9907803" cy="584775"/>
              </a:xfrm>
              <a:prstGeom prst="rect">
                <a:avLst/>
              </a:prstGeom>
              <a:blipFill>
                <a:blip r:embed="rId3"/>
                <a:stretch>
                  <a:fillRect l="-62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21300" y="3557278"/>
                <a:ext cx="9907803" cy="1137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𝑙𝑒𝑡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𝑔𝑒𝑛𝑒𝑟𝑎𝑡𝑒𝑑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𝑠𝑡𝑎𝑡𝑖𝑜𝑛𝑎𝑟𝑦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𝑚𝑖𝑥𝑖𝑛𝑔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𝑝𝑟𝑜𝑐𝑒𝑠𝑠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probability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1−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6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300" y="3557278"/>
                <a:ext cx="9907803" cy="11374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22569" y="4869035"/>
                <a:ext cx="9907803" cy="1392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𝑙𝑒𝑡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𝑠𝑒𝑞𝑢𝑒𝑛𝑐𝑒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𝑔𝑒𝑛𝑒𝑟𝑎𝑡𝑒𝑑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𝐿𝑆𝑃𝐼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𝑎𝑓𝑡𝑒𝑟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𝑖𝑡𝑒𝑟𝑎𝑡𝑖𝑜𝑛𝑠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𝑔𝑟𝑒𝑒𝑑𝑦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𝑝𝑜𝑙𝑖𝑐𝑦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𝑡𝑟𝑢𝑛𝑐𝑎𝑡𝑒𝑑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1−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6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ad>
                                    <m:radPr>
                                      <m:degHide m:val="on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  <m:limLow>
                                <m:limLow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sup</m:t>
                                  </m:r>
                                </m:e>
                                <m:li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𝒢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ℱ</m:t>
                                          </m:r>
                                        </m:e>
                                      </m:acc>
                                    </m:e>
                                  </m:d>
                                </m:lim>
                              </m:limLow>
                            </m:fName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inf</m:t>
                                      </m:r>
                                    </m:e>
                                    <m:lim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ℱ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e>
                              </m:func>
                            </m:e>
                          </m:func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569" y="4869035"/>
                <a:ext cx="9907803" cy="13927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1557944"/>
            <a:ext cx="16981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Error bound of LSTD on assumption of</a:t>
            </a:r>
          </a:p>
          <a:p>
            <a:r>
              <a:rPr lang="en-US" sz="1100" dirty="0" smtClean="0"/>
              <a:t>Markov chain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3960464"/>
                <a:ext cx="183750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Error bound of LSTD on assumption of</a:t>
                </a:r>
              </a:p>
              <a:p>
                <a:r>
                  <a:rPr lang="en-US" sz="1100" dirty="0" smtClean="0"/>
                  <a:t>Markov chain </a:t>
                </a:r>
                <a:r>
                  <a:rPr lang="en-US" altLang="zh-CN" sz="1100" dirty="0" smtClean="0"/>
                  <a:t>with stationary distribution </a:t>
                </a:r>
                <a14:m>
                  <m:oMath xmlns:m="http://schemas.openxmlformats.org/officeDocument/2006/math"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11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60464"/>
                <a:ext cx="1837509" cy="769441"/>
              </a:xfrm>
              <a:prstGeom prst="rect">
                <a:avLst/>
              </a:prstGeom>
              <a:blipFill>
                <a:blip r:embed="rId6"/>
                <a:stretch>
                  <a:fillRect t="-794" r="-1329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5228503"/>
                <a:ext cx="183750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Error bound of LSPI on assumption of</a:t>
                </a:r>
              </a:p>
              <a:p>
                <a:r>
                  <a:rPr lang="en-US" sz="1100" dirty="0" smtClean="0"/>
                  <a:t>Markov chain </a:t>
                </a:r>
                <a:r>
                  <a:rPr lang="en-US" altLang="zh-CN" sz="1100" dirty="0" smtClean="0"/>
                  <a:t>with stationary distribution </a:t>
                </a:r>
                <a14:m>
                  <m:oMath xmlns:m="http://schemas.openxmlformats.org/officeDocument/2006/math"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11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28503"/>
                <a:ext cx="1837509" cy="769441"/>
              </a:xfrm>
              <a:prstGeom prst="rect">
                <a:avLst/>
              </a:prstGeom>
              <a:blipFill>
                <a:blip r:embed="rId7"/>
                <a:stretch>
                  <a:fillRect t="-794" r="-1329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0" y="6365737"/>
            <a:ext cx="11974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Farahmand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Amir-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massoud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Csaba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Szepesvári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and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Rémi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Munos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. "Error propagation for approximate policy and value iteration." </a:t>
            </a:r>
            <a:r>
              <a:rPr lang="en-US" sz="1050" i="1" dirty="0">
                <a:solidFill>
                  <a:srgbClr val="222222"/>
                </a:solidFill>
                <a:latin typeface="Arial" panose="020B0604020202020204" pitchFamily="34" charset="0"/>
              </a:rPr>
              <a:t>Advances in Neural Information Processing Systems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. 2010.</a:t>
            </a:r>
            <a:endParaRPr lang="en-US" sz="105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8001" y="5452853"/>
            <a:ext cx="7516454" cy="72898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69670" y="2850502"/>
            <a:ext cx="1837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Uniqueness of LSTD solution</a:t>
            </a:r>
            <a:endParaRPr lang="en-US" sz="11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915888" y="1026870"/>
            <a:ext cx="0" cy="53388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13211" y="2619635"/>
            <a:ext cx="118610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13211" y="3412552"/>
            <a:ext cx="118610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13211" y="4869035"/>
            <a:ext cx="118610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59223" y="6366735"/>
            <a:ext cx="118610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99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7088" y="911223"/>
                <a:ext cx="10515600" cy="535392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sz="2000" dirty="0" smtClean="0"/>
                  <a:t>Discounted Markov decision process(MDP)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en-US" altLang="zh-CN" sz="2000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zh-CN" sz="1600" dirty="0" smtClean="0"/>
                  <a:t>r : 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CN" sz="1600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𝑑𝑖𝑠𝑡𝑟𝑖𝑏𝑢𝑡𝑖𝑜𝑛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𝑜𝑣𝑒𝑟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endParaRPr lang="en-US" altLang="zh-CN" sz="160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zh-CN" sz="1600" b="0" dirty="0" smtClean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→(0,1)</m:t>
                    </m:r>
                  </m:oMath>
                </a14:m>
                <a:endParaRPr lang="en-US" altLang="zh-CN" sz="2000" dirty="0" smtClean="0"/>
              </a:p>
              <a:p>
                <a:r>
                  <a:rPr lang="en-US" altLang="zh-CN" sz="2000" dirty="0" smtClean="0"/>
                  <a:t>State-value </a:t>
                </a:r>
                <a:r>
                  <a:rPr lang="en-US" altLang="zh-CN" sz="2000" dirty="0"/>
                  <a:t>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endParaRPr lang="en-US" altLang="zh-CN" sz="200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1600" dirty="0" smtClean="0"/>
              </a:p>
              <a:p>
                <a:r>
                  <a:rPr lang="en-US" altLang="zh-CN" sz="2000" dirty="0" smtClean="0"/>
                  <a:t>Action-value </a:t>
                </a:r>
                <a:r>
                  <a:rPr lang="en-US" altLang="zh-CN" sz="2000" dirty="0"/>
                  <a:t>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endParaRPr lang="en-US" altLang="zh-CN" sz="200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d>
                  </m:oMath>
                </a14:m>
                <a:endParaRPr lang="en-US" altLang="zh-CN" sz="1600" dirty="0" smtClean="0"/>
              </a:p>
              <a:p>
                <a:r>
                  <a:rPr lang="en-US" altLang="zh-CN" sz="2000" dirty="0"/>
                  <a:t>Bellman </a:t>
                </a:r>
                <a:r>
                  <a:rPr lang="en-US" altLang="zh-CN" sz="2000" dirty="0" smtClean="0"/>
                  <a:t>operator 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limLoc m:val="undOvr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𝑑𝑎𝑑𝑥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nary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∬"/>
                        <m:limLoc m:val="undOvr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′)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𝑑𝑎𝑑𝑥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r>
                  <a:rPr lang="en-US" altLang="zh-CN" sz="1600" dirty="0"/>
                  <a:t>	</a:t>
                </a:r>
                <a:endParaRPr lang="en-US" altLang="zh-CN" sz="160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2000" dirty="0"/>
                  <a:t>Function </a:t>
                </a:r>
                <a:r>
                  <a:rPr lang="en-US" altLang="zh-CN" sz="2000" dirty="0" smtClean="0"/>
                  <a:t>approximation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CN" sz="1600" b="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2000" dirty="0"/>
                  <a:t>Simplify </a:t>
                </a:r>
                <a:r>
                  <a:rPr lang="en-US" altLang="zh-CN" sz="2000" dirty="0" smtClean="0"/>
                  <a:t>notation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as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𝑑𝑖𝑚𝑠𝑛𝑠𝑖𝑜𝑛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𝑣𝑒𝑟𝑐𝑡𝑜𝑟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𝑑𝑖𝑚𝑠𝑛𝑠𝑖𝑜𝑛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𝑣𝑒𝑟𝑐𝑡𝑜𝑟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𝑤𝑖𝑡h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sz="1600" dirty="0" smtClean="0"/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𝑑𝑖𝑚𝑠𝑛𝑠𝑖𝑜𝑛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𝑣𝑒𝑟𝑐𝑡𝑜𝑟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each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row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repersent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state</m:t>
                    </m:r>
                  </m:oMath>
                </a14:m>
                <a:endParaRPr lang="en-US" altLang="zh-CN" sz="1600" dirty="0" smtClean="0"/>
              </a:p>
              <a:p>
                <a:pPr marL="685800" lvl="2">
                  <a:spcBef>
                    <a:spcPts val="1000"/>
                  </a:spcBef>
                </a:pPr>
                <a:endParaRPr lang="en-US" altLang="zh-CN" sz="1600" dirty="0"/>
              </a:p>
              <a:p>
                <a:pPr marL="685800" lvl="2">
                  <a:spcBef>
                    <a:spcPts val="1000"/>
                  </a:spcBef>
                </a:pPr>
                <a:endParaRPr lang="en-US" altLang="zh-CN" sz="1600" b="0" dirty="0" smtClean="0"/>
              </a:p>
              <a:p>
                <a:pPr marL="685800" lvl="2">
                  <a:spcBef>
                    <a:spcPts val="1000"/>
                  </a:spcBef>
                </a:pPr>
                <a:endParaRPr lang="en-US" altLang="zh-CN" sz="1600" dirty="0"/>
              </a:p>
              <a:p>
                <a:pPr lvl="1"/>
                <a:endParaRPr lang="en-US" altLang="zh-CN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088" y="911223"/>
                <a:ext cx="10515600" cy="5353923"/>
              </a:xfrm>
              <a:blipFill>
                <a:blip r:embed="rId2"/>
                <a:stretch>
                  <a:fillRect l="-464" t="-1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560588" y="133350"/>
            <a:ext cx="2608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Basic notation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6447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RL </a:t>
            </a:r>
            <a:r>
              <a:rPr lang="en-US" altLang="zh-CN" dirty="0" smtClean="0"/>
              <a:t>notation and setting</a:t>
            </a:r>
          </a:p>
          <a:p>
            <a:pPr lvl="1"/>
            <a:r>
              <a:rPr lang="en-US" altLang="zh-CN" dirty="0" smtClean="0"/>
              <a:t>Focus on linear function approximation and value function based algorithms.</a:t>
            </a:r>
          </a:p>
          <a:p>
            <a:r>
              <a:rPr lang="en-US" dirty="0" smtClean="0"/>
              <a:t>Evaluation problem</a:t>
            </a:r>
          </a:p>
          <a:p>
            <a:pPr lvl="1"/>
            <a:r>
              <a:rPr lang="en-US" dirty="0" smtClean="0"/>
              <a:t>Objective function</a:t>
            </a:r>
          </a:p>
          <a:p>
            <a:pPr lvl="1"/>
            <a:r>
              <a:rPr lang="en-US" dirty="0"/>
              <a:t>optimization techniques</a:t>
            </a:r>
          </a:p>
          <a:p>
            <a:pPr lvl="1"/>
            <a:r>
              <a:rPr lang="en-US" dirty="0" smtClean="0"/>
              <a:t>Extension to off-policy case and eligibility trace</a:t>
            </a:r>
          </a:p>
          <a:p>
            <a:pPr lvl="1"/>
            <a:r>
              <a:rPr lang="en-US" dirty="0" smtClean="0"/>
              <a:t>Analysis about algorithms’ convergence, convergence rate, bias and variance</a:t>
            </a:r>
          </a:p>
          <a:p>
            <a:r>
              <a:rPr lang="en-US" dirty="0" smtClean="0"/>
              <a:t>Control problem</a:t>
            </a:r>
          </a:p>
          <a:p>
            <a:pPr lvl="1"/>
            <a:r>
              <a:rPr lang="en-US" dirty="0"/>
              <a:t>Two ways to find fix point of bellman optimality </a:t>
            </a:r>
            <a:r>
              <a:rPr lang="en-US" dirty="0" smtClean="0"/>
              <a:t>operator</a:t>
            </a:r>
          </a:p>
          <a:p>
            <a:pPr lvl="1"/>
            <a:endParaRPr lang="en-US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Plan 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2400" dirty="0" smtClean="0"/>
              <a:t>A papers list about other topic related to RL algorithms analysis in </a:t>
            </a:r>
            <a:r>
              <a:rPr lang="en-US" sz="2400" dirty="0" err="1" smtClean="0"/>
              <a:t>icml</a:t>
            </a:r>
            <a:r>
              <a:rPr lang="en-US" sz="2400" dirty="0" smtClean="0"/>
              <a:t> and nips from 2014 to 2016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2400" dirty="0" smtClean="0"/>
              <a:t>Select some of these papers for next seminar. Concentrate on story.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7084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4543" y="2237469"/>
            <a:ext cx="4700452" cy="1325563"/>
          </a:xfrm>
        </p:spPr>
        <p:txBody>
          <a:bodyPr>
            <a:noAutofit/>
          </a:bodyPr>
          <a:lstStyle/>
          <a:p>
            <a:r>
              <a:rPr lang="en-US" altLang="zh-CN" sz="9600" b="1" dirty="0" smtClean="0"/>
              <a:t>Thanks 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64714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Importance sampling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Off policy learning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en-US" dirty="0" smtClean="0"/>
                  <a:t>Importance sampling</a:t>
                </a:r>
              </a:p>
              <a:p>
                <a:pPr lvl="1"/>
                <a:r>
                  <a:rPr lang="en-US" dirty="0" smtClean="0"/>
                  <a:t>Weighted IS</a:t>
                </a:r>
              </a:p>
              <a:p>
                <a:pPr lvl="2"/>
                <a:r>
                  <a:rPr lang="en-US" dirty="0" smtClean="0"/>
                  <a:t>Look-up table</a:t>
                </a:r>
              </a:p>
              <a:p>
                <a:pPr lvl="2"/>
                <a:r>
                  <a:rPr lang="en-US" dirty="0" smtClean="0"/>
                  <a:t>Function approximation</a:t>
                </a:r>
              </a:p>
              <a:p>
                <a:pPr lvl="1"/>
                <a:r>
                  <a:rPr lang="en-US" dirty="0" smtClean="0"/>
                  <a:t>No IS</a:t>
                </a:r>
              </a:p>
              <a:p>
                <a:pPr lvl="2"/>
                <a:r>
                  <a:rPr lang="en-US" dirty="0" smtClean="0"/>
                  <a:t>Look-up table</a:t>
                </a:r>
              </a:p>
              <a:p>
                <a:pPr lvl="2"/>
                <a:r>
                  <a:rPr lang="en-US" dirty="0" smtClean="0"/>
                  <a:t>Function approximation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477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</a:t>
            </a:r>
            <a:r>
              <a:rPr lang="en-US" altLang="zh-CN" dirty="0" smtClean="0"/>
              <a:t>useful theorem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Almost sure convergence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Converge in probability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endParaRPr lang="en-US" b="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 err="1"/>
                  <a:t>Khintchine</a:t>
                </a:r>
                <a:r>
                  <a:rPr lang="en-US" sz="2800" dirty="0"/>
                  <a:t> strong law of large </a:t>
                </a:r>
                <a:r>
                  <a:rPr lang="en-US" sz="2800" dirty="0" smtClean="0"/>
                  <a:t>number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𝑖𝑖𝑑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Kolmogorov strong law of large </a:t>
                </a:r>
                <a:r>
                  <a:rPr lang="en-US" sz="2800" dirty="0" smtClean="0"/>
                  <a:t>numbers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𝑖𝑛𝑑𝑒𝑝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𝑒𝑛𝑑𝑒𝑛𝑡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𝑏𝑜𝑢𝑛𝑑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𝑣𝑎𝑟𝑖𝑎𝑛𝑐𝑒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𝑠𝑎𝑚𝑒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Weak law of large </a:t>
                </a:r>
                <a:r>
                  <a:rPr lang="en-US" sz="2800" dirty="0" smtClean="0"/>
                  <a:t>numbers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𝑖𝑖𝑑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&lt;∞,  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𝑝𝑟𝑜𝑏𝑎𝑏𝑖𝑙𝑖𝑡𝑦</m:t>
                    </m:r>
                  </m:oMath>
                </a14:m>
                <a:endParaRPr lang="en-US" sz="2400" dirty="0"/>
              </a:p>
              <a:p>
                <a:pPr marL="685800" lvl="2">
                  <a:spcBef>
                    <a:spcPts val="1000"/>
                  </a:spcBef>
                </a:pPr>
                <a:endParaRPr lang="en-US" sz="2400" dirty="0"/>
              </a:p>
              <a:p>
                <a:pPr marL="685800" lvl="2">
                  <a:spcBef>
                    <a:spcPts val="1000"/>
                  </a:spcBef>
                </a:pPr>
                <a:endParaRPr lang="en-US" sz="2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 b="-15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5621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mportance sampling</a:t>
            </a:r>
            <a:r>
              <a:rPr lang="en-US" dirty="0"/>
              <a:t> </a:t>
            </a:r>
            <a:r>
              <a:rPr lang="en-US" sz="2400" dirty="0"/>
              <a:t>(for Monte carol method)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𝐼𝑆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Unbiased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Consistent</a:t>
                </a:r>
              </a:p>
              <a:p>
                <a:pPr lvl="1"/>
                <a:endParaRPr lang="en-US" dirty="0" smtClean="0"/>
              </a:p>
              <a:p>
                <a:endParaRPr lang="en-US" b="0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23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importance sampling</a:t>
            </a:r>
            <a:r>
              <a:rPr lang="en-US" dirty="0"/>
              <a:t> </a:t>
            </a:r>
            <a:r>
              <a:rPr lang="en-US" sz="2400" dirty="0"/>
              <a:t>(for Monte carol method)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𝑊𝐼𝑆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dirty="0" smtClean="0"/>
                  <a:t>Variance analysis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𝑊𝐼𝑆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)→0</m:t>
                    </m:r>
                  </m:oMath>
                </a14:m>
                <a:endParaRPr lang="en-US" b="0" dirty="0" smtClean="0"/>
              </a:p>
              <a:p>
                <a:pPr lvl="2"/>
                <a:r>
                  <a:rPr lang="en-US" dirty="0" smtClean="0"/>
                  <a:t>Proof :  convergence </a:t>
                </a:r>
                <a:r>
                  <a:rPr lang="en-US" dirty="0" err="1" smtClean="0"/>
                  <a:t>a.s</a:t>
                </a:r>
                <a:r>
                  <a:rPr lang="en-US" dirty="0" smtClean="0"/>
                  <a:t>.  imply variance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  0</m:t>
                    </m:r>
                  </m:oMath>
                </a14:m>
                <a:r>
                  <a:rPr lang="en-US" b="0" dirty="0" smtClean="0"/>
                  <a:t> </a:t>
                </a:r>
              </a:p>
              <a:p>
                <a:r>
                  <a:rPr lang="en-US" dirty="0" smtClean="0"/>
                  <a:t>Biased</a:t>
                </a:r>
                <a:endParaRPr lang="en-US" dirty="0"/>
              </a:p>
              <a:p>
                <a:r>
                  <a:rPr lang="en-US" dirty="0" smtClean="0"/>
                  <a:t>Consistent</a:t>
                </a:r>
              </a:p>
              <a:p>
                <a:endParaRPr lang="en-US" dirty="0" smtClean="0"/>
              </a:p>
              <a:p>
                <a:endParaRPr lang="en-US" b="0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52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378" y="1816917"/>
                <a:ext cx="12043954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200" dirty="0" smtClean="0"/>
              </a:p>
              <a:p>
                <a:endParaRPr lang="en-US" sz="2200" dirty="0" smtClean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𝑀𝑆𝐵𝐸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dirty="0" smtClean="0"/>
                  <a:t> </a:t>
                </a:r>
              </a:p>
              <a:p>
                <a:endParaRPr lang="en-US" sz="2200" dirty="0" smtClean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𝑀𝑆𝑇𝐷𝐸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 smtClean="0"/>
              </a:p>
              <a:p>
                <a:endParaRPr lang="en-US" sz="2200" dirty="0" smtClean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𝑀𝑆𝑃𝐵𝐸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 b="0" i="0" smtClean="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 smtClean="0"/>
              </a:p>
              <a:p>
                <a:endParaRPr lang="en-US" sz="2200" dirty="0" smtClean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𝑁𝐸𝑈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 b="0" i="0" smtClean="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𝛿𝜙</m:t>
                            </m:r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𝛿𝜙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 smtClean="0"/>
              </a:p>
              <a:p>
                <a:endParaRPr lang="en-US" sz="2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378" y="1816917"/>
                <a:ext cx="12043954" cy="4351338"/>
              </a:xfrm>
              <a:blipFill>
                <a:blip r:embed="rId3"/>
                <a:stretch>
                  <a:fillRect l="-607" t="-13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83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8512" y="6486144"/>
            <a:ext cx="527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On converge of emphatic temporal difference 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37125" y="3014505"/>
                <a:ext cx="20117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5AFF26A2-156A-4FA5-A7EB-DB0857E25EBF}" type="mathplaceholder">
                        <a:rPr lang="en-US" altLang="zh-CN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125" y="3014505"/>
                <a:ext cx="2011769" cy="276999"/>
              </a:xfrm>
              <a:prstGeom prst="rect">
                <a:avLst/>
              </a:prstGeom>
              <a:blipFill>
                <a:blip r:embed="rId2"/>
                <a:stretch>
                  <a:fillRect l="-3939" r="-272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18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Relationship with evaluation problem</a:t>
                </a:r>
              </a:p>
              <a:p>
                <a:pPr lvl="1"/>
                <a:r>
                  <a:rPr lang="en-US" dirty="0" smtClean="0"/>
                  <a:t>Policy iteration algorithms(evaluation -&gt;  improvement -&gt; evaluation -&gt; …)</a:t>
                </a:r>
              </a:p>
              <a:p>
                <a:pPr lvl="1"/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Difference with evaluation problem</a:t>
                </a:r>
              </a:p>
              <a:p>
                <a:pPr lvl="1"/>
                <a:r>
                  <a:rPr lang="en-US" dirty="0" smtClean="0"/>
                  <a:t>A sequence Q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and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	other than a fixed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4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51619582"/>
                  </p:ext>
                </p:extLst>
              </p:nvPr>
            </p:nvGraphicFramePr>
            <p:xfrm>
              <a:off x="139335" y="95793"/>
              <a:ext cx="11540600" cy="65662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0883">
                      <a:extLst>
                        <a:ext uri="{9D8B030D-6E8A-4147-A177-3AD203B41FA5}">
                          <a16:colId xmlns:a16="http://schemas.microsoft.com/office/drawing/2014/main" val="871530562"/>
                        </a:ext>
                      </a:extLst>
                    </a:gridCol>
                    <a:gridCol w="2171683">
                      <a:extLst>
                        <a:ext uri="{9D8B030D-6E8A-4147-A177-3AD203B41FA5}">
                          <a16:colId xmlns:a16="http://schemas.microsoft.com/office/drawing/2014/main" val="204028638"/>
                        </a:ext>
                      </a:extLst>
                    </a:gridCol>
                    <a:gridCol w="3841168">
                      <a:extLst>
                        <a:ext uri="{9D8B030D-6E8A-4147-A177-3AD203B41FA5}">
                          <a16:colId xmlns:a16="http://schemas.microsoft.com/office/drawing/2014/main" val="3980710981"/>
                        </a:ext>
                      </a:extLst>
                    </a:gridCol>
                    <a:gridCol w="3846866">
                      <a:extLst>
                        <a:ext uri="{9D8B030D-6E8A-4147-A177-3AD203B41FA5}">
                          <a16:colId xmlns:a16="http://schemas.microsoft.com/office/drawing/2014/main" val="658785983"/>
                        </a:ext>
                      </a:extLst>
                    </a:gridCol>
                  </a:tblGrid>
                  <a:tr h="596933"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b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Evaluation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Control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82054914"/>
                      </a:ext>
                    </a:extLst>
                  </a:tr>
                  <a:tr h="596933">
                    <a:tc rowSpan="3" gridSpan="2"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200" dirty="0" smtClean="0">
                              <a:effectLst/>
                            </a:rPr>
                            <a:t>Look-up </a:t>
                          </a:r>
                          <a:r>
                            <a:rPr lang="en-US" sz="1200" kern="1200" dirty="0" smtClean="0">
                              <a:effectLst/>
                            </a:rPr>
                            <a:t>table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rowSpan="3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TD(0) with importance sampling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Q-learning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5018932"/>
                      </a:ext>
                    </a:extLst>
                  </a:tr>
                  <a:tr h="596933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Retrace(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1200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sz="1200" kern="1200" dirty="0" smtClean="0">
                              <a:effectLst/>
                            </a:rPr>
                            <a:t>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Retrace(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1200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sz="1200" kern="1200" dirty="0" smtClean="0">
                              <a:effectLst/>
                            </a:rPr>
                            <a:t>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0256111"/>
                      </a:ext>
                    </a:extLst>
                  </a:tr>
                  <a:tr h="596933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Q(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1200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sz="1200" kern="1200" dirty="0" smtClean="0">
                              <a:effectLst/>
                            </a:rPr>
                            <a:t>) with off policy correction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Q(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1200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sz="1200" kern="1200" dirty="0" smtClean="0">
                              <a:effectLst/>
                            </a:rPr>
                            <a:t>) with off policy correction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31718645"/>
                      </a:ext>
                    </a:extLst>
                  </a:tr>
                  <a:tr h="596933">
                    <a:tc rowSpan="7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Linear function approximation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Semi-gradient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Semi-gradient TD(0) 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Semi-gradient Q-learning</a:t>
                          </a:r>
                        </a:p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3913304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Gradient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R-TD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Greedy-GQ</a:t>
                          </a:r>
                        </a:p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7623841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GTD(GTD2,TDC)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4538905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GQ(\lambda)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6756534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effectLst/>
                            </a:rPr>
                            <a:t>Emphatic TD</a:t>
                          </a:r>
                          <a:endParaRPr lang="en-US" sz="1200" b="0" kern="120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0577286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Least square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LSTD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9293053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0" dirty="0" smtClean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Emphatic LSTD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887822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51619582"/>
                  </p:ext>
                </p:extLst>
              </p:nvPr>
            </p:nvGraphicFramePr>
            <p:xfrm>
              <a:off x="139335" y="95793"/>
              <a:ext cx="11540600" cy="65662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0883">
                      <a:extLst>
                        <a:ext uri="{9D8B030D-6E8A-4147-A177-3AD203B41FA5}">
                          <a16:colId xmlns:a16="http://schemas.microsoft.com/office/drawing/2014/main" val="871530562"/>
                        </a:ext>
                      </a:extLst>
                    </a:gridCol>
                    <a:gridCol w="2171683">
                      <a:extLst>
                        <a:ext uri="{9D8B030D-6E8A-4147-A177-3AD203B41FA5}">
                          <a16:colId xmlns:a16="http://schemas.microsoft.com/office/drawing/2014/main" val="204028638"/>
                        </a:ext>
                      </a:extLst>
                    </a:gridCol>
                    <a:gridCol w="3841168">
                      <a:extLst>
                        <a:ext uri="{9D8B030D-6E8A-4147-A177-3AD203B41FA5}">
                          <a16:colId xmlns:a16="http://schemas.microsoft.com/office/drawing/2014/main" val="3980710981"/>
                        </a:ext>
                      </a:extLst>
                    </a:gridCol>
                    <a:gridCol w="3846866">
                      <a:extLst>
                        <a:ext uri="{9D8B030D-6E8A-4147-A177-3AD203B41FA5}">
                          <a16:colId xmlns:a16="http://schemas.microsoft.com/office/drawing/2014/main" val="658785983"/>
                        </a:ext>
                      </a:extLst>
                    </a:gridCol>
                  </a:tblGrid>
                  <a:tr h="596933"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b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Evaluation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Control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82054914"/>
                      </a:ext>
                    </a:extLst>
                  </a:tr>
                  <a:tr h="596933">
                    <a:tc rowSpan="3" gridSpan="2"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200" dirty="0" smtClean="0">
                              <a:effectLst/>
                            </a:rPr>
                            <a:t>Look-up </a:t>
                          </a:r>
                          <a:r>
                            <a:rPr lang="en-US" sz="1200" kern="1200" dirty="0" smtClean="0">
                              <a:effectLst/>
                            </a:rPr>
                            <a:t>table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rowSpan="3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TD(0) with importance sampling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Q-learning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5018932"/>
                      </a:ext>
                    </a:extLst>
                  </a:tr>
                  <a:tr h="596933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17" t="-201020" r="-100792" b="-8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17" t="-201020" r="-792" b="-8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0256111"/>
                      </a:ext>
                    </a:extLst>
                  </a:tr>
                  <a:tr h="596933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17" t="-301020" r="-100792" b="-7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17" t="-301020" r="-792" b="-7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1718645"/>
                      </a:ext>
                    </a:extLst>
                  </a:tr>
                  <a:tr h="596933">
                    <a:tc rowSpan="7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Linear function approximation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Semi-gradient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Semi-gradient TD(0) 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Semi-gradient Q-learning</a:t>
                          </a:r>
                        </a:p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3913304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Gradient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R-TD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Greedy-GQ</a:t>
                          </a:r>
                        </a:p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7623841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GTD(GTD2,TDC)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4538905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GQ(\lambda)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6756534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effectLst/>
                            </a:rPr>
                            <a:t>Emphatic TD</a:t>
                          </a:r>
                          <a:endParaRPr lang="en-US" sz="1200" b="0" kern="120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0577286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Least square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LSTD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9293053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0" dirty="0" smtClean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Emphatic LSTD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887822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4401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Evaluation problem</a:t>
                </a:r>
              </a:p>
              <a:p>
                <a:pPr lvl="1"/>
                <a:r>
                  <a:rPr lang="en-US" dirty="0"/>
                  <a:t>B</a:t>
                </a:r>
                <a:r>
                  <a:rPr lang="en-US" dirty="0" smtClean="0"/>
                  <a:t>ehavior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(data generated from)</a:t>
                </a:r>
              </a:p>
              <a:p>
                <a:pPr lvl="1"/>
                <a:r>
                  <a:rPr lang="en-US" dirty="0" smtClean="0"/>
                  <a:t>Target policy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to evaluate</a:t>
                </a:r>
                <a:r>
                  <a:rPr lang="zh-CN" altLang="en-US" dirty="0" smtClean="0"/>
                  <a:t>）</a:t>
                </a:r>
                <a:endParaRPr lang="en-US" dirty="0" smtClean="0"/>
              </a:p>
              <a:p>
                <a:r>
                  <a:rPr lang="en-US" dirty="0" smtClean="0"/>
                  <a:t>Control problem</a:t>
                </a:r>
              </a:p>
              <a:p>
                <a:pPr lvl="1"/>
                <a:r>
                  <a:rPr lang="en-US" dirty="0" smtClean="0"/>
                  <a:t>Sequence of policy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Sequence of value function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Seek an optimal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7375490" y="1969476"/>
            <a:ext cx="3707842" cy="1356528"/>
            <a:chOff x="4481565" y="1979525"/>
            <a:chExt cx="3707842" cy="1165609"/>
          </a:xfrm>
        </p:grpSpPr>
        <p:sp>
          <p:nvSpPr>
            <p:cNvPr id="4" name="Left Brace 3"/>
            <p:cNvSpPr/>
            <p:nvPr/>
          </p:nvSpPr>
          <p:spPr>
            <a:xfrm>
              <a:off x="4481565" y="2110154"/>
              <a:ext cx="231112" cy="103498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/>
                <p:cNvSpPr/>
                <p:nvPr/>
              </p:nvSpPr>
              <p:spPr>
                <a:xfrm>
                  <a:off x="5144756" y="1979525"/>
                  <a:ext cx="3044651" cy="116560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On policy    :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a14:m>
                  <a:endParaRPr lang="en-US" dirty="0" smtClean="0"/>
                </a:p>
                <a:p>
                  <a:pPr algn="ctr"/>
                  <a:r>
                    <a:rPr lang="en-US" altLang="zh-CN" dirty="0" smtClean="0"/>
                    <a:t>Off </a:t>
                  </a:r>
                  <a:r>
                    <a:rPr lang="en-US" altLang="zh-CN" dirty="0"/>
                    <a:t>policy    :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𝜋</m:t>
                      </m:r>
                    </m:oMath>
                  </a14:m>
                  <a:r>
                    <a:rPr lang="en-US" dirty="0" smtClean="0"/>
                    <a:t>  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" name="Rounded 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4756" y="1979525"/>
                  <a:ext cx="3044651" cy="1165609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/>
          <p:cNvSpPr txBox="1"/>
          <p:nvPr/>
        </p:nvSpPr>
        <p:spPr>
          <a:xfrm>
            <a:off x="4560588" y="133350"/>
            <a:ext cx="3937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Two class of problems</a:t>
            </a:r>
          </a:p>
        </p:txBody>
      </p:sp>
    </p:spTree>
    <p:extLst>
      <p:ext uri="{BB962C8B-B14F-4D97-AF65-F5344CB8AC3E}">
        <p14:creationId xmlns:p14="http://schemas.microsoft.com/office/powerpoint/2010/main" val="292932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882179"/>
              </p:ext>
            </p:extLst>
          </p:nvPr>
        </p:nvGraphicFramePr>
        <p:xfrm>
          <a:off x="313944" y="0"/>
          <a:ext cx="10515600" cy="823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2024">
                  <a:extLst>
                    <a:ext uri="{9D8B030D-6E8A-4147-A177-3AD203B41FA5}">
                      <a16:colId xmlns:a16="http://schemas.microsoft.com/office/drawing/2014/main" val="2493732561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64079135"/>
                    </a:ext>
                  </a:extLst>
                </a:gridCol>
                <a:gridCol w="780288">
                  <a:extLst>
                    <a:ext uri="{9D8B030D-6E8A-4147-A177-3AD203B41FA5}">
                      <a16:colId xmlns:a16="http://schemas.microsoft.com/office/drawing/2014/main" val="197059963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2060861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4521242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65212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079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H. Yu JANEYHZYU, “On Convergence of Emphatic Temporal-Difference Learning *,” 2015.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08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R. S. Sutton, A. R. Mahmood, and M. White, “An Emphatic Approach to the Problem of Off-policy Temporal-Difference Learning,” </a:t>
                      </a:r>
                      <a:r>
                        <a:rPr lang="en-US" sz="1400" i="1" dirty="0" smtClean="0">
                          <a:effectLst/>
                        </a:rPr>
                        <a:t>J. Mach. Learn. Res.</a:t>
                      </a:r>
                      <a:r>
                        <a:rPr lang="en-US" sz="1400" dirty="0" smtClean="0">
                          <a:effectLst/>
                        </a:rPr>
                        <a:t>, vol. 17, pp. 1–29, 2016.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2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A. </a:t>
                      </a:r>
                      <a:r>
                        <a:rPr lang="en-US" sz="1400" dirty="0" err="1" smtClean="0">
                          <a:effectLst/>
                        </a:rPr>
                        <a:t>Hallak</a:t>
                      </a:r>
                      <a:r>
                        <a:rPr lang="en-US" sz="1400" dirty="0" smtClean="0">
                          <a:effectLst/>
                        </a:rPr>
                        <a:t>, A. Tamar, R. </a:t>
                      </a:r>
                      <a:r>
                        <a:rPr lang="en-US" sz="1400" dirty="0" err="1" smtClean="0">
                          <a:effectLst/>
                        </a:rPr>
                        <a:t>Munos</a:t>
                      </a:r>
                      <a:r>
                        <a:rPr lang="en-US" sz="1400" dirty="0" smtClean="0">
                          <a:effectLst/>
                        </a:rPr>
                        <a:t>, and S. </a:t>
                      </a:r>
                      <a:r>
                        <a:rPr lang="en-US" sz="1400" dirty="0" err="1" smtClean="0">
                          <a:effectLst/>
                        </a:rPr>
                        <a:t>Mannor</a:t>
                      </a:r>
                      <a:r>
                        <a:rPr lang="en-US" sz="1400" dirty="0" smtClean="0">
                          <a:effectLst/>
                        </a:rPr>
                        <a:t>, “Generalized Emphatic Temporal Difference Learning: Bias-Variance Analysis,” in </a:t>
                      </a:r>
                      <a:r>
                        <a:rPr lang="en-US" sz="1400" i="1" dirty="0" smtClean="0">
                          <a:effectLst/>
                        </a:rPr>
                        <a:t>Proceedings of the 30th Conference on Artificial Intelligence (AAAI 2016)</a:t>
                      </a:r>
                      <a:r>
                        <a:rPr lang="en-US" sz="1400" dirty="0" smtClean="0">
                          <a:effectLst/>
                        </a:rPr>
                        <a:t>, 2016, no. Yu, pp. 1–17.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380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A. </a:t>
                      </a:r>
                      <a:r>
                        <a:rPr lang="en-US" sz="1400" dirty="0" err="1" smtClean="0">
                          <a:effectLst/>
                        </a:rPr>
                        <a:t>Harutyunyan</a:t>
                      </a:r>
                      <a:r>
                        <a:rPr lang="en-US" sz="1400" dirty="0" smtClean="0">
                          <a:effectLst/>
                        </a:rPr>
                        <a:t>, M. G. </a:t>
                      </a:r>
                      <a:r>
                        <a:rPr lang="en-US" sz="1400" dirty="0" err="1" smtClean="0">
                          <a:effectLst/>
                        </a:rPr>
                        <a:t>Bellemare</a:t>
                      </a:r>
                      <a:r>
                        <a:rPr lang="en-US" sz="1400" dirty="0" smtClean="0">
                          <a:effectLst/>
                        </a:rPr>
                        <a:t>, T. </a:t>
                      </a:r>
                      <a:r>
                        <a:rPr lang="en-US" sz="1400" dirty="0" err="1" smtClean="0">
                          <a:effectLst/>
                        </a:rPr>
                        <a:t>Stepleton</a:t>
                      </a:r>
                      <a:r>
                        <a:rPr lang="en-US" sz="1400" dirty="0" smtClean="0">
                          <a:effectLst/>
                        </a:rPr>
                        <a:t>, and R. </a:t>
                      </a:r>
                      <a:r>
                        <a:rPr lang="en-US" sz="1400" dirty="0" err="1" smtClean="0">
                          <a:effectLst/>
                        </a:rPr>
                        <a:t>Munos</a:t>
                      </a:r>
                      <a:r>
                        <a:rPr lang="en-US" sz="1400" dirty="0" smtClean="0">
                          <a:effectLst/>
                        </a:rPr>
                        <a:t>, “Q(??) with off-policy corrections,” </a:t>
                      </a:r>
                      <a:r>
                        <a:rPr lang="en-US" sz="1400" i="1" dirty="0" smtClean="0">
                          <a:effectLst/>
                        </a:rPr>
                        <a:t>Lect. Notes </a:t>
                      </a:r>
                      <a:r>
                        <a:rPr lang="en-US" sz="1400" i="1" dirty="0" err="1" smtClean="0">
                          <a:effectLst/>
                        </a:rPr>
                        <a:t>Comput</a:t>
                      </a:r>
                      <a:r>
                        <a:rPr lang="en-US" sz="1400" i="1" dirty="0" smtClean="0">
                          <a:effectLst/>
                        </a:rPr>
                        <a:t>. Sci. (including </a:t>
                      </a:r>
                      <a:r>
                        <a:rPr lang="en-US" sz="1400" i="1" dirty="0" err="1" smtClean="0">
                          <a:effectLst/>
                        </a:rPr>
                        <a:t>Subser</a:t>
                      </a:r>
                      <a:r>
                        <a:rPr lang="en-US" sz="1400" i="1" dirty="0" smtClean="0">
                          <a:effectLst/>
                        </a:rPr>
                        <a:t>. Lect. Notes </a:t>
                      </a:r>
                      <a:r>
                        <a:rPr lang="en-US" sz="1400" i="1" dirty="0" err="1" smtClean="0">
                          <a:effectLst/>
                        </a:rPr>
                        <a:t>Artif</a:t>
                      </a:r>
                      <a:r>
                        <a:rPr lang="en-US" sz="1400" i="1" dirty="0" smtClean="0">
                          <a:effectLst/>
                        </a:rPr>
                        <a:t>. </a:t>
                      </a:r>
                      <a:r>
                        <a:rPr lang="en-US" sz="1400" i="1" dirty="0" err="1" smtClean="0">
                          <a:effectLst/>
                        </a:rPr>
                        <a:t>Intell</a:t>
                      </a:r>
                      <a:r>
                        <a:rPr lang="en-US" sz="1400" i="1" dirty="0" smtClean="0">
                          <a:effectLst/>
                        </a:rPr>
                        <a:t>. Lect. Notes Bioinformatics)</a:t>
                      </a:r>
                      <a:r>
                        <a:rPr lang="en-US" sz="1400" dirty="0" smtClean="0">
                          <a:effectLst/>
                        </a:rPr>
                        <a:t>, vol. 9925 LNAI, pp. 305–320, 2016.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9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R. </a:t>
                      </a:r>
                      <a:r>
                        <a:rPr lang="en-US" sz="1400" dirty="0" err="1" smtClean="0">
                          <a:effectLst/>
                        </a:rPr>
                        <a:t>Munos</a:t>
                      </a:r>
                      <a:r>
                        <a:rPr lang="en-US" sz="1400" dirty="0" smtClean="0">
                          <a:effectLst/>
                        </a:rPr>
                        <a:t>, T. </a:t>
                      </a:r>
                      <a:r>
                        <a:rPr lang="en-US" sz="1400" dirty="0" err="1" smtClean="0">
                          <a:effectLst/>
                        </a:rPr>
                        <a:t>Stepleton</a:t>
                      </a:r>
                      <a:r>
                        <a:rPr lang="en-US" sz="1400" dirty="0" smtClean="0">
                          <a:effectLst/>
                        </a:rPr>
                        <a:t>, A. </a:t>
                      </a:r>
                      <a:r>
                        <a:rPr lang="en-US" sz="1400" dirty="0" err="1" smtClean="0">
                          <a:effectLst/>
                        </a:rPr>
                        <a:t>Harutyunyan</a:t>
                      </a:r>
                      <a:r>
                        <a:rPr lang="en-US" sz="1400" dirty="0" smtClean="0">
                          <a:effectLst/>
                        </a:rPr>
                        <a:t>, and M. </a:t>
                      </a:r>
                      <a:r>
                        <a:rPr lang="en-US" sz="1400" dirty="0" err="1" smtClean="0">
                          <a:effectLst/>
                        </a:rPr>
                        <a:t>Bellemare</a:t>
                      </a:r>
                      <a:r>
                        <a:rPr lang="en-US" sz="1400" dirty="0" smtClean="0">
                          <a:effectLst/>
                        </a:rPr>
                        <a:t>, “Safe and Efficient Off-Policy Reinforcement Learning,” </a:t>
                      </a:r>
                      <a:r>
                        <a:rPr lang="en-US" sz="1400" i="1" dirty="0" smtClean="0">
                          <a:effectLst/>
                        </a:rPr>
                        <a:t>Nips</a:t>
                      </a:r>
                      <a:r>
                        <a:rPr lang="en-US" sz="1400" dirty="0" smtClean="0">
                          <a:effectLst/>
                        </a:rPr>
                        <a:t>, pp. 1046–1054, 2016.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05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B. Liu, J. Liu, M. </a:t>
                      </a:r>
                      <a:r>
                        <a:rPr lang="en-US" sz="1400" dirty="0" err="1" smtClean="0">
                          <a:effectLst/>
                        </a:rPr>
                        <a:t>Ghavamzadeh</a:t>
                      </a:r>
                      <a:r>
                        <a:rPr lang="en-US" sz="1400" dirty="0" smtClean="0">
                          <a:effectLst/>
                        </a:rPr>
                        <a:t>, S. </a:t>
                      </a:r>
                      <a:r>
                        <a:rPr lang="en-US" sz="1400" dirty="0" err="1" smtClean="0">
                          <a:effectLst/>
                        </a:rPr>
                        <a:t>Mahadevan</a:t>
                      </a:r>
                      <a:r>
                        <a:rPr lang="en-US" sz="1400" dirty="0" smtClean="0">
                          <a:effectLst/>
                        </a:rPr>
                        <a:t>, and M. </a:t>
                      </a:r>
                      <a:r>
                        <a:rPr lang="en-US" sz="1400" dirty="0" err="1" smtClean="0">
                          <a:effectLst/>
                        </a:rPr>
                        <a:t>Petrik</a:t>
                      </a:r>
                      <a:r>
                        <a:rPr lang="en-US" sz="1400" dirty="0" smtClean="0">
                          <a:effectLst/>
                        </a:rPr>
                        <a:t>, “Finite-Sample Analysis of Proximal Gradient TD Algorithms,” </a:t>
                      </a:r>
                      <a:r>
                        <a:rPr lang="en-US" sz="1400" i="1" dirty="0" err="1" smtClean="0">
                          <a:effectLst/>
                        </a:rPr>
                        <a:t>Uai</a:t>
                      </a:r>
                      <a:r>
                        <a:rPr lang="en-US" sz="1400" dirty="0" smtClean="0">
                          <a:effectLst/>
                        </a:rPr>
                        <a:t>, 2015.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30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I. </a:t>
                      </a:r>
                      <a:r>
                        <a:rPr lang="en-US" sz="1400" dirty="0" err="1" smtClean="0">
                          <a:effectLst/>
                        </a:rPr>
                        <a:t>Osband</a:t>
                      </a:r>
                      <a:r>
                        <a:rPr lang="en-US" sz="1400" dirty="0" smtClean="0">
                          <a:effectLst/>
                        </a:rPr>
                        <a:t> and B. Van Roy, “On Lower Bounds for Regret in Reinforcement Learning,” pp. 1–10, 2016.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960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M. </a:t>
                      </a:r>
                      <a:r>
                        <a:rPr lang="en-US" sz="1400" dirty="0" err="1" smtClean="0">
                          <a:effectLst/>
                        </a:rPr>
                        <a:t>Tagorti</a:t>
                      </a:r>
                      <a:r>
                        <a:rPr lang="en-US" sz="1400" dirty="0" smtClean="0">
                          <a:effectLst/>
                        </a:rPr>
                        <a:t> and B. </a:t>
                      </a:r>
                      <a:r>
                        <a:rPr lang="en-US" sz="1400" dirty="0" err="1" smtClean="0">
                          <a:effectLst/>
                        </a:rPr>
                        <a:t>Scherrer</a:t>
                      </a:r>
                      <a:r>
                        <a:rPr lang="en-US" sz="1400" dirty="0" smtClean="0">
                          <a:effectLst/>
                        </a:rPr>
                        <a:t>, “On the Rate of Convergence and Error Bounds for LSTD (λ).,” </a:t>
                      </a:r>
                      <a:r>
                        <a:rPr lang="en-US" sz="1400" i="1" dirty="0" smtClean="0">
                          <a:effectLst/>
                        </a:rPr>
                        <a:t>ICML</a:t>
                      </a:r>
                      <a:r>
                        <a:rPr lang="en-US" sz="1400" dirty="0" smtClean="0">
                          <a:effectLst/>
                        </a:rPr>
                        <a:t>, 2015.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65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A. R. Mahmood, H. van Hasselt, and R. S. Sutton, “Weighted importance sampling for off-policy learning with linear function approximation,” </a:t>
                      </a:r>
                      <a:r>
                        <a:rPr lang="en-US" sz="1400" i="1" dirty="0" smtClean="0">
                          <a:effectLst/>
                        </a:rPr>
                        <a:t>Proc. Adv. Neural Inf. Process. Syst.</a:t>
                      </a:r>
                      <a:r>
                        <a:rPr lang="en-US" sz="1400" dirty="0" smtClean="0">
                          <a:effectLst/>
                        </a:rPr>
                        <a:t>, pp. 1–12, 2014.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699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64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up table setting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4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4325" y="504672"/>
                <a:ext cx="12239625" cy="2008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𝑀𝑆𝑃𝐵𝐸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	</a:t>
                </a:r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	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" y="504672"/>
                <a:ext cx="12239625" cy="20084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6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sampling </a:t>
            </a:r>
            <a:r>
              <a:rPr lang="en-US" sz="3600" dirty="0" smtClean="0"/>
              <a:t>(for Monte carol method)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d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Upper and lower bound</a:t>
                </a:r>
              </a:p>
              <a:p>
                <a:endParaRPr lang="en-US" dirty="0"/>
              </a:p>
              <a:p>
                <a:r>
                  <a:rPr lang="en-US" dirty="0" smtClean="0"/>
                  <a:t>Unbiasedness </a:t>
                </a:r>
              </a:p>
              <a:p>
                <a:endParaRPr lang="en-US" dirty="0"/>
              </a:p>
              <a:p>
                <a:r>
                  <a:rPr lang="en-US" dirty="0" smtClean="0"/>
                  <a:t>Consistency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83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sampling ratio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distribution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For MDP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85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Evaluation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 for evaluation : 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	Objection function + optimization techniques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65091" y="516192"/>
                <a:ext cx="11826909" cy="61454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sz="14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γ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ϕ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ϕ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ϕ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effectLst/>
                    <a:latin typeface="Calibri" panose="020F0502020204030204" pitchFamily="34" charset="0"/>
                    <a:ea typeface="DengXian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𝑑𝑖𝑎𝑔</m:t>
                    </m:r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[</m:t>
                    </m:r>
                    <m:sSup>
                      <m:sSupPr>
                        <m:ctrlP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dirty="0" smtClean="0">
                                <a:effectLst/>
                                <a:latin typeface="Cambria Math" panose="02040503050406030204" pitchFamily="18" charset="0"/>
                                <a:ea typeface="DengXian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effectLst/>
                                <a:latin typeface="Cambria Math" panose="02040503050406030204" pitchFamily="18" charset="0"/>
                                <a:ea typeface="DengXian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b="0" i="1" dirty="0" smtClean="0">
                                <a:effectLst/>
                                <a:latin typeface="Cambria Math" panose="02040503050406030204" pitchFamily="18" charset="0"/>
                                <a:ea typeface="DengXian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,…]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p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𝜋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Monte-Carlo</a:t>
                </a:r>
                <a:endParaRPr lang="en-US" sz="1400" b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𝑀𝑆𝐵𝐸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b>
                        </m:sSub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𝑝</m:t>
                                            </m:r>
                                            <m:r>
                                              <a:rPr lang="en-US" sz="140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𝜋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𝛾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sz="14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+1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p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π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r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s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Double sampling</a:t>
                </a:r>
                <a:endParaRPr lang="en-US" sz="1400" b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𝑀𝑆𝑇𝐷𝐸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lvl="2" indent="-228600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Residual TD learning </a:t>
                </a:r>
                <a:endParaRPr lang="en-US" sz="1400" i="1" dirty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𝑀𝑆𝑃𝐵𝐸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LSTD, GTD2, TDC</a:t>
                </a: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𝑁𝐸𝑈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𝛿𝜙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𝛿𝜙</m:t>
                        </m:r>
                      </m:e>
                    </m:d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GTD</a:t>
                </a: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:r>
                  <a:rPr lang="en-US" sz="1400" dirty="0" smtClean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OPE-FPE</a:t>
                </a:r>
                <a:endParaRPr lang="en-US" sz="1400" dirty="0" smtClean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89125" lvl="1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tabLst>
                    <a:tab pos="914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x-IV_mathan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θ</m:t>
                      </m:r>
                      <m:r>
                        <a:rPr lang="x-IV_mathan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argmin</m:t>
                          </m:r>
                        </m:e>
                        <m:sub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m:rPr>
                          <m:sty m:val="p"/>
                        </m:rPr>
                        <a:rPr lang="x-IV_mathan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OPE</m:t>
                      </m:r>
                      <m:d>
                        <m:dPr>
                          <m:ctrlP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</m:d>
                      <m:r>
                        <a:rPr lang="x-IV_mathan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argmin</m:t>
                          </m:r>
                        </m:e>
                        <m:sub>
                          <m:sSup>
                            <m:sSupPr>
                              <m:ctrl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‖"/>
                          <m:endChr m:val="‖"/>
                          <m:ctrlP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V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x-IV_mathan" sz="1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x-IV_mathan" sz="1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x-IV_mathan" sz="1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TV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89125" lvl="1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tabLst>
                    <a:tab pos="914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x-IV_mathan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w</m:t>
                      </m:r>
                      <m:r>
                        <a:rPr lang="x-IV_mathan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m:rPr>
                          <m:sty m:val="p"/>
                        </m:rPr>
                        <a:rPr lang="x-IV_mathan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FPE</m:t>
                      </m:r>
                      <m:d>
                        <m:dPr>
                          <m:ctrlP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  <m: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  <m: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d>
                      <m:r>
                        <a:rPr lang="x-IV_mathan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argmin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  <m: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b>
                      </m:sSub>
                      <m:d>
                        <m:dPr>
                          <m:begChr m:val="‖"/>
                          <m:endChr m:val="‖"/>
                          <m:ctrlP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sub>
                          </m:sSub>
                          <m: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TV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  <m: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0" lvl="2" indent="-228600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TD learning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91" y="516192"/>
                <a:ext cx="11826909" cy="61454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471517" y="100484"/>
            <a:ext cx="3322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Objective function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2864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210" t="14199" r="3016" b="3228"/>
          <a:stretch/>
        </p:blipFill>
        <p:spPr>
          <a:xfrm>
            <a:off x="0" y="4034414"/>
            <a:ext cx="3959051" cy="28235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71517" y="100484"/>
            <a:ext cx="3322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Objective function</a:t>
            </a:r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639" t="10888" r="1427" b="2329"/>
          <a:stretch/>
        </p:blipFill>
        <p:spPr>
          <a:xfrm>
            <a:off x="4105106" y="4446749"/>
            <a:ext cx="7837715" cy="21905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9370" t="2097" r="3005" b="2414"/>
          <a:stretch/>
        </p:blipFill>
        <p:spPr>
          <a:xfrm>
            <a:off x="7353454" y="685259"/>
            <a:ext cx="4589367" cy="31990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6858" y="1334256"/>
                <a:ext cx="7231916" cy="1785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𝑀𝑆𝐵𝐸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lim>
                      </m:limLow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𝑀𝑆𝐵𝐸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𝑀𝑆𝑃𝐵𝐸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𝑀𝑆𝑇𝐷𝐸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MSBE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𝑣𝑎𝑟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)]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58" y="1334256"/>
                <a:ext cx="7231916" cy="1785745"/>
              </a:xfrm>
              <a:prstGeom prst="rect">
                <a:avLst/>
              </a:prstGeom>
              <a:blipFill>
                <a:blip r:embed="rId5"/>
                <a:stretch>
                  <a:fillRect l="-1180" b="-3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481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71517" y="100484"/>
            <a:ext cx="4301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optimization techniques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7174" y="2346959"/>
                <a:ext cx="11715750" cy="42957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Gradient based</a:t>
                </a:r>
              </a:p>
              <a:p>
                <a:pPr lvl="1"/>
                <a:r>
                  <a:rPr lang="en-US" dirty="0"/>
                  <a:t>Semi-gradient </a:t>
                </a:r>
                <a:r>
                  <a:rPr lang="en-US" dirty="0" smtClean="0"/>
                  <a:t>based</a:t>
                </a:r>
              </a:p>
              <a:p>
                <a:pPr marL="1200150" lvl="2" indent="-285750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:r>
                  <a:rPr lang="en-US" sz="15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OPE-FPE</a:t>
                </a:r>
              </a:p>
              <a:p>
                <a:pPr marL="2346325" lvl="2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x-IV_mathan" sz="1700" i="1">
                        <a:latin typeface="Cambria Math" panose="02040503050406030204" pitchFamily="18" charset="0"/>
                      </a:rPr>
                      <m:t>θ</m:t>
                    </m:r>
                    <m:r>
                      <a:rPr lang="x-IV_mathan" sz="1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700" i="1">
                            <a:latin typeface="Cambria Math" panose="02040503050406030204" pitchFamily="18" charset="0"/>
                          </a:rPr>
                          <m:t>argmin</m:t>
                        </m:r>
                      </m:e>
                      <m:sub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m:rPr>
                        <m:sty m:val="p"/>
                      </m:rPr>
                      <a:rPr lang="x-IV_mathan" sz="1700" i="1">
                        <a:latin typeface="Cambria Math" panose="02040503050406030204" pitchFamily="18" charset="0"/>
                      </a:rPr>
                      <m:t>OPE</m:t>
                    </m:r>
                    <m:d>
                      <m:dPr>
                        <m:ctrlPr>
                          <a:rPr lang="x-IV_mathan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x-IV_mathan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x-IV_mathan" sz="1700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p>
                            <m:r>
                              <a:rPr lang="x-IV_mathan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x-IV_mathan" sz="1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x-IV_mathan" sz="17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d>
                    <m:r>
                      <a:rPr lang="x-IV_mathan" sz="1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x-IV_matha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x-IV_mathan" sz="1700" i="1">
                            <a:latin typeface="Cambria Math" panose="02040503050406030204" pitchFamily="18" charset="0"/>
                          </a:rPr>
                          <m:t>argmin</m:t>
                        </m:r>
                      </m:e>
                      <m:sub>
                        <m:sSup>
                          <m:sSupPr>
                            <m:ctrlPr>
                              <a:rPr lang="x-IV_mathan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x-IV_mathan" sz="1700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p>
                            <m:r>
                              <a:rPr lang="x-IV_mathan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begChr m:val="‖"/>
                        <m:endChr m:val="‖"/>
                        <m:ctrlPr>
                          <a:rPr lang="x-IV_mathan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x-IV_mathan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x-IV_mathan" sz="1700" i="1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sSup>
                              <m:sSupPr>
                                <m:ctrlPr>
                                  <a:rPr lang="x-IV_mathan" sz="17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x-IV_mathan" sz="1700" i="1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p>
                                <m:r>
                                  <a:rPr lang="x-IV_mathan" sz="17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x-IV_mathan" sz="17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x-IV_mathan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x-IV_mathan" sz="1700" i="1">
                                <a:latin typeface="Cambria Math" panose="02040503050406030204" pitchFamily="18" charset="0"/>
                              </a:rPr>
                              <m:t>TV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x-IV_mathan" sz="1700" i="1">
                                <a:latin typeface="Cambria Math" panose="02040503050406030204" pitchFamily="18" charset="0"/>
                              </a:rPr>
                              <m:t>w</m:t>
                            </m:r>
                          </m:sub>
                        </m:sSub>
                      </m:e>
                    </m:d>
                  </m:oMath>
                </a14:m>
                <a:endParaRPr lang="en-US" sz="1700" i="1" dirty="0">
                  <a:latin typeface="Cambria Math" panose="02040503050406030204" pitchFamily="18" charset="0"/>
                </a:endParaRPr>
              </a:p>
              <a:p>
                <a:pPr marL="2346325" lvl="2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x-IV_mathan" sz="1700">
                        <a:latin typeface="Cambria Math" panose="02040503050406030204" pitchFamily="18" charset="0"/>
                      </a:rPr>
                      <m:t>w</m:t>
                    </m:r>
                    <m:r>
                      <a:rPr lang="x-IV_mathan" sz="17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m:rPr>
                        <m:sty m:val="p"/>
                      </m:rPr>
                      <a:rPr lang="x-IV_mathan" sz="1700">
                        <a:latin typeface="Cambria Math" panose="02040503050406030204" pitchFamily="18" charset="0"/>
                      </a:rPr>
                      <m:t>FPE</m:t>
                    </m:r>
                    <m:d>
                      <m:dPr>
                        <m:ctrlPr>
                          <a:rPr lang="x-IV_mathan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x-IV_mathan" sz="170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x-IV_mathan" sz="17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x-IV_mathan" sz="170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x-IV_mathan" sz="170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x-IV_mathan" sz="17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x-IV_matha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x-IV_mathan" sz="1700">
                            <a:latin typeface="Cambria Math" panose="02040503050406030204" pitchFamily="18" charset="0"/>
                          </a:rPr>
                          <m:t>argmin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x-IV_mathan" sz="170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x-IV_mathan" sz="170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d>
                      <m:dPr>
                        <m:begChr m:val="‖"/>
                        <m:endChr m:val="‖"/>
                        <m:ctrlPr>
                          <a:rPr lang="x-IV_mathan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x-IV_mathan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x-IV_mathan" sz="170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x-IV_mathan" sz="1700">
                                <a:latin typeface="Cambria Math" panose="02040503050406030204" pitchFamily="18" charset="0"/>
                              </a:rPr>
                              <m:t>θ</m:t>
                            </m:r>
                          </m:sub>
                        </m:sSub>
                        <m:r>
                          <a:rPr lang="x-IV_mathan" sz="17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x-IV_mathan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x-IV_mathan" sz="1700">
                                <a:latin typeface="Cambria Math" panose="02040503050406030204" pitchFamily="18" charset="0"/>
                              </a:rPr>
                              <m:t>TV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x-IV_mathan" sz="1700"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x-IV_mathan" sz="17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2"/>
                <a:endParaRPr lang="en-US" dirty="0" smtClean="0"/>
              </a:p>
              <a:p>
                <a:pPr lvl="1"/>
                <a:r>
                  <a:rPr lang="en-US" dirty="0" smtClean="0"/>
                  <a:t>True-gradient based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𝑀𝑆𝑃𝐵𝐸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Least </a:t>
                </a:r>
                <a:r>
                  <a:rPr lang="en-US" dirty="0"/>
                  <a:t>square </a:t>
                </a:r>
                <a:r>
                  <a:rPr lang="en-US" dirty="0" smtClean="0"/>
                  <a:t>based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𝑀𝑏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𝐷𝑅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   →    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 	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𝐷𝑅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     →     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2"/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174" y="2346959"/>
                <a:ext cx="11715750" cy="4295775"/>
              </a:xfrm>
              <a:blipFill>
                <a:blip r:embed="rId2"/>
                <a:stretch>
                  <a:fillRect l="-780" t="-3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0" y="685259"/>
                <a:ext cx="11972924" cy="14157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2"/>
                <a14:m>
                  <m:oMath xmlns:m="http://schemas.openxmlformats.org/officeDocument/2006/math">
                    <m:r>
                      <a:rPr lang="en-US" sz="170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𝑀𝑆𝑃𝐵𝐸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7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7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7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7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7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7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7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7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 sz="17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7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0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70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7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7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sub>
                      <m:sup>
                        <m:r>
                          <a:rPr lang="en-US" sz="17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7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=‖</m:t>
                    </m:r>
                    <m:sSup>
                      <m:sSup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70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zh-CN" sz="17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7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170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70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zh-CN" sz="17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sz="17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m:rPr>
                            <m:sty m:val="p"/>
                          </m:rPr>
                          <a:rPr lang="en-US" altLang="zh-CN" sz="170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7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sSub>
                      <m:sSubPr>
                        <m:ctrlP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‖"/>
                            <m:ctrlPr>
                              <a:rPr lang="en-US" altLang="zh-CN" sz="1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700" i="1" smtClean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  <m:r>
                      <a:rPr lang="en-US" sz="17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70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17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sz="1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70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70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altLang="zh-CN" sz="1700" b="0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70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altLang="zh-CN" sz="17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17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sz="1700" dirty="0" smtClean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	</a:t>
                </a:r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	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85259"/>
                <a:ext cx="11972924" cy="1415772"/>
              </a:xfrm>
              <a:prstGeom prst="rect">
                <a:avLst/>
              </a:prstGeom>
              <a:blipFill>
                <a:blip r:embed="rId3"/>
                <a:stretch>
                  <a:fillRect t="-26609" b="-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208373" y="5548720"/>
                <a:ext cx="3655553" cy="7159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373" y="5548720"/>
                <a:ext cx="3655553" cy="7159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722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Off policy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Importance sampling(most used)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Weighted importance sampling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4"/>
              <p:cNvSpPr/>
              <p:nvPr/>
            </p:nvSpPr>
            <p:spPr>
              <a:xfrm>
                <a:off x="5029827" y="407988"/>
                <a:ext cx="3044651" cy="135652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On policy   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 smtClean="0"/>
              </a:p>
              <a:p>
                <a:pPr algn="ctr"/>
                <a:r>
                  <a:rPr lang="en-US" altLang="zh-CN" dirty="0" smtClean="0"/>
                  <a:t>Off </a:t>
                </a:r>
                <a:r>
                  <a:rPr lang="en-US" altLang="zh-CN" dirty="0"/>
                  <a:t>policy   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   </a:t>
                </a:r>
                <a:endParaRPr lang="en-US" dirty="0"/>
              </a:p>
            </p:txBody>
          </p:sp>
        </mc:Choice>
        <mc:Fallback xmlns="">
          <p:sp>
            <p:nvSpPr>
              <p:cNvPr id="4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827" y="407988"/>
                <a:ext cx="3044651" cy="135652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23301" y="5807631"/>
            <a:ext cx="119453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Mahmood, A.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Rupam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Hado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P. van Hasselt, and Richard S. Sutton. "Weighted importance sampling for off-policy learning with linear function approximation." Advances in Neural Information Processing Systems. 2014.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Mahmood,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Ashique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Rupam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, and Richard S. Sutton. "Off-policy learning based on weighted importance sampling with linear computational complexity." UAI. 2015.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4077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4141</TotalTime>
  <Words>1364</Words>
  <Application>Microsoft Office PowerPoint</Application>
  <PresentationFormat>宽屏</PresentationFormat>
  <Paragraphs>458</Paragraphs>
  <Slides>44</Slides>
  <Notes>1</Notes>
  <HiddenSlides>7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6" baseType="lpstr">
      <vt:lpstr>等线</vt:lpstr>
      <vt:lpstr>等线</vt:lpstr>
      <vt:lpstr>等线 Light</vt:lpstr>
      <vt:lpstr>Microsoft YaHei</vt:lpstr>
      <vt:lpstr>Arial</vt:lpstr>
      <vt:lpstr>Calibri</vt:lpstr>
      <vt:lpstr>Calibri Light</vt:lpstr>
      <vt:lpstr>Cambria Math</vt:lpstr>
      <vt:lpstr>Courier New</vt:lpstr>
      <vt:lpstr>Symbol</vt:lpstr>
      <vt:lpstr>Times New Roman</vt:lpstr>
      <vt:lpstr>Office Theme</vt:lpstr>
      <vt:lpstr>RL algorithms analysis</vt:lpstr>
      <vt:lpstr>Content </vt:lpstr>
      <vt:lpstr>PowerPoint 演示文稿</vt:lpstr>
      <vt:lpstr>PowerPoint 演示文稿</vt:lpstr>
      <vt:lpstr>Evaluation problem</vt:lpstr>
      <vt:lpstr>PowerPoint 演示文稿</vt:lpstr>
      <vt:lpstr>PowerPoint 演示文稿</vt:lpstr>
      <vt:lpstr>PowerPoint 演示文稿</vt:lpstr>
      <vt:lpstr>Off policy</vt:lpstr>
      <vt:lpstr>Off-policy TD learning</vt:lpstr>
      <vt:lpstr>Off-policy LSTD</vt:lpstr>
      <vt:lpstr>eligibility traces</vt:lpstr>
      <vt:lpstr>PowerPoint 演示文稿</vt:lpstr>
      <vt:lpstr>PowerPoint 演示文稿</vt:lpstr>
      <vt:lpstr>PowerPoint 演示文稿</vt:lpstr>
      <vt:lpstr>PowerPoint 演示文稿</vt:lpstr>
      <vt:lpstr>On the rate of convergence and error bounds for LSTD(λ) 2015 ICML</vt:lpstr>
      <vt:lpstr>On the rate of convergence and error bounds for LSTD(λ) 2015 ICML</vt:lpstr>
      <vt:lpstr>Finite-Sample Analysis of Proximal Gradient TD Algorithms 2015 UAL</vt:lpstr>
      <vt:lpstr>PowerPoint 演示文稿</vt:lpstr>
      <vt:lpstr>Finite-Sample Analysis of Proximal Gradient TD Algorithms</vt:lpstr>
      <vt:lpstr>An emphatic approach to the problem of off-policy temporal-difference learning 2016 JMLR</vt:lpstr>
      <vt:lpstr>Generalized Emphatic Temporal Difference Learning: Bias-Variance Analysis 2016 AAAI</vt:lpstr>
      <vt:lpstr>Generalized Emphatic Temporal Difference Learning: Bias-Variance Analysis 2016 AAAI</vt:lpstr>
      <vt:lpstr>Control problem</vt:lpstr>
      <vt:lpstr>Safe and efficient off-policy reinforcement learning 2016 NIPS</vt:lpstr>
      <vt:lpstr>PowerPoint 演示文稿</vt:lpstr>
      <vt:lpstr>PowerPoint 演示文稿</vt:lpstr>
      <vt:lpstr>Finite-sample analysis of least-squares policy iteration          JMLR2012</vt:lpstr>
      <vt:lpstr>Summary </vt:lpstr>
      <vt:lpstr>Thanks </vt:lpstr>
      <vt:lpstr>Importance sampling</vt:lpstr>
      <vt:lpstr>Some useful theorem</vt:lpstr>
      <vt:lpstr>Importance sampling (for Monte carol method)</vt:lpstr>
      <vt:lpstr>Weighted importance sampling (for Monte carol method)</vt:lpstr>
      <vt:lpstr>PowerPoint 演示文稿</vt:lpstr>
      <vt:lpstr>PowerPoint 演示文稿</vt:lpstr>
      <vt:lpstr>Control problem</vt:lpstr>
      <vt:lpstr>PowerPoint 演示文稿</vt:lpstr>
      <vt:lpstr>PowerPoint 演示文稿</vt:lpstr>
      <vt:lpstr>Evaluation problem</vt:lpstr>
      <vt:lpstr>PowerPoint 演示文稿</vt:lpstr>
      <vt:lpstr>Importance sampling (for Monte carol method)</vt:lpstr>
      <vt:lpstr>Importance sampling ratio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 algorithms analysis</dc:title>
  <dc:creator>Yue Wang (MSR Student-Person Consulting)</dc:creator>
  <cp:lastModifiedBy>wang wang</cp:lastModifiedBy>
  <cp:revision>202</cp:revision>
  <dcterms:created xsi:type="dcterms:W3CDTF">2017-02-24T01:46:15Z</dcterms:created>
  <dcterms:modified xsi:type="dcterms:W3CDTF">2017-03-14T15:12:06Z</dcterms:modified>
</cp:coreProperties>
</file>