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7" r:id="rId4"/>
    <p:sldId id="283" r:id="rId5"/>
    <p:sldId id="284" r:id="rId6"/>
    <p:sldId id="269" r:id="rId7"/>
    <p:sldId id="271" r:id="rId8"/>
    <p:sldId id="270" r:id="rId9"/>
    <p:sldId id="285" r:id="rId10"/>
    <p:sldId id="286" r:id="rId11"/>
    <p:sldId id="260" r:id="rId12"/>
    <p:sldId id="261" r:id="rId13"/>
    <p:sldId id="275" r:id="rId14"/>
    <p:sldId id="274" r:id="rId15"/>
    <p:sldId id="265" r:id="rId16"/>
    <p:sldId id="273" r:id="rId17"/>
    <p:sldId id="268" r:id="rId18"/>
    <p:sldId id="266" r:id="rId19"/>
    <p:sldId id="277" r:id="rId20"/>
    <p:sldId id="267" r:id="rId21"/>
    <p:sldId id="282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C5B7-5C31-480F-8D3A-5D5FDAA4301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B48D-70DC-4126-93BC-167FBF92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934-816A-443E-88A8-5006FA4D66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4724" TargetMode="External"/><Relationship Id="rId2" Type="http://schemas.openxmlformats.org/officeDocument/2006/relationships/hyperlink" Target="https://doi.org/10.1162/neco.1995.7.2.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.1994.6.6.1185" TargetMode="External"/><Relationship Id="rId2" Type="http://schemas.openxmlformats.org/officeDocument/2006/relationships/hyperlink" Target="https://doi.org/10.1137/S0363012997331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effectLst/>
                  </a:rPr>
                  <a:t>Bertsekas, D. P. (1995). A Counterexample to Temporal Differences Learning. </a:t>
                </a:r>
                <a:r>
                  <a:rPr lang="en-US" sz="2000" i="1" dirty="0" smtClean="0">
                    <a:effectLst/>
                  </a:rPr>
                  <a:t>Neural Computation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i="1" dirty="0" smtClean="0">
                    <a:effectLst/>
                  </a:rPr>
                  <a:t>7</a:t>
                </a:r>
                <a:r>
                  <a:rPr lang="en-US" sz="2000" dirty="0" smtClean="0">
                    <a:effectLst/>
                  </a:rPr>
                  <a:t>(2), 270–279. </a:t>
                </a:r>
                <a:r>
                  <a:rPr lang="en-US" sz="2000" dirty="0" smtClean="0">
                    <a:effectLst/>
                    <a:hlinkClick r:id="rId2"/>
                  </a:rPr>
                  <a:t>https://doi.org/10.1162/neco.1995.7.2.270</a:t>
                </a:r>
                <a:endParaRPr lang="en-US" sz="2000" dirty="0" smtClean="0">
                  <a:effectLst/>
                </a:endParaRPr>
              </a:p>
              <a:p>
                <a:r>
                  <a:rPr lang="en-US" sz="2000" dirty="0" err="1"/>
                  <a:t>Tsitsiklis</a:t>
                </a:r>
                <a:r>
                  <a:rPr lang="en-US" sz="2000" dirty="0"/>
                  <a:t>, J. N., &amp; Van Roy, B. (1996). Feature-based methods for large scale dynamic programming. Machine Learning, 22(1–3), 59–94. </a:t>
                </a:r>
                <a:r>
                  <a:rPr lang="en-US" sz="2000" dirty="0">
                    <a:hlinkClick r:id="rId3"/>
                  </a:rPr>
                  <a:t>https://</a:t>
                </a:r>
                <a:r>
                  <a:rPr lang="en-US" sz="2000" dirty="0" smtClean="0">
                    <a:hlinkClick r:id="rId3"/>
                  </a:rPr>
                  <a:t>doi.org/10.1007/BF00114724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Q-learning</a:t>
                </a:r>
                <a:endParaRPr lang="en-US" dirty="0" smtClean="0"/>
              </a:p>
              <a:p>
                <a:r>
                  <a:rPr lang="en-US" altLang="zh-CN" dirty="0" smtClean="0"/>
                  <a:t>Converge but bad</a:t>
                </a:r>
              </a:p>
              <a:p>
                <a:r>
                  <a:rPr lang="en-US" altLang="zh-CN" dirty="0" smtClean="0"/>
                  <a:t>Even the linear approximation to value function is exact.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6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with an arbitrary initial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Convergence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 smtClean="0"/>
              </a:p>
              <a:p>
                <a:r>
                  <a:rPr lang="en-US" sz="1900" dirty="0" err="1"/>
                  <a:t>Tsitsiklis</a:t>
                </a:r>
                <a:r>
                  <a:rPr lang="en-US" sz="1900" dirty="0"/>
                  <a:t>, J. N., &amp; Van Roy, B. (1996). Feature-based methods for large scale dynamic programming. Machine Learning, 22(1–3), 59–94. https://doi.org/10.1007/BF00114724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  <a:blipFill>
                <a:blip r:embed="rId2"/>
                <a:stretch>
                  <a:fillRect l="-9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2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evaluation:  calculate the value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Policy improvement </a:t>
                </a:r>
              </a:p>
              <a:p>
                <a:r>
                  <a:rPr lang="en-US" dirty="0" smtClean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 </a:t>
                </a:r>
              </a:p>
              <a:p>
                <a:pPr lvl="1"/>
                <a:r>
                  <a:rPr lang="en-US" dirty="0" smtClean="0"/>
                  <a:t>Monotonicity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Finite numbers of policy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Q-learning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Borkar</a:t>
            </a:r>
            <a:r>
              <a:rPr lang="en-US" sz="1800" dirty="0"/>
              <a:t>, V. S., &amp; </a:t>
            </a:r>
            <a:r>
              <a:rPr lang="en-US" sz="1800" dirty="0" err="1"/>
              <a:t>Meyn</a:t>
            </a:r>
            <a:r>
              <a:rPr lang="en-US" sz="1800" dirty="0"/>
              <a:t>, S. P. (2000). The O.D.E. Method for Convergence of Stochastic Approximation and Reinforcement Learning. SIAM Journal on Control and Optimization, 38(2), 447–469.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doi.org/10.1137/S0363012997331639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Jaakkola</a:t>
            </a:r>
            <a:r>
              <a:rPr lang="en-US" sz="1800" dirty="0"/>
              <a:t>, T., Jordan, M. I., &amp; Singh, S. P. (1994). On the Convergence of Stochastic Iterative Dynamic Programming Algorithms. Neural Computation.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doi.org/10.1162/neco.1994.6.6.1185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2" y="3822700"/>
            <a:ext cx="795753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Singh, S., </a:t>
            </a:r>
            <a:r>
              <a:rPr lang="en-US" sz="1800" dirty="0" err="1"/>
              <a:t>Jaakkola</a:t>
            </a:r>
            <a:r>
              <a:rPr lang="en-US" sz="1800" dirty="0"/>
              <a:t>, T., Littman, M. L., &amp; </a:t>
            </a:r>
            <a:r>
              <a:rPr lang="en-US" sz="1800" dirty="0" err="1"/>
              <a:t>Szepesvári</a:t>
            </a:r>
            <a:r>
              <a:rPr lang="en-US" sz="1800" dirty="0"/>
              <a:t>, C. (2000). Convergence results for single-step on-policy reinforcement-learning algorithms. Machine Learning, 38(3), 287–308. https://doi.org/10.1023/A:1007678930559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0" y="2832281"/>
            <a:ext cx="80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A is positive definition</a:t>
                </a:r>
              </a:p>
              <a:p>
                <a:pPr lvl="1"/>
                <a:r>
                  <a:rPr lang="en-US" altLang="zh-CN" dirty="0" smtClean="0"/>
                  <a:t>Contract mapping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3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Gordon, G. J. (2001). Reinforcement learning with function approximation converges to a region. </a:t>
                </a:r>
                <a:r>
                  <a:rPr lang="en-US" sz="2400" i="1" dirty="0" smtClean="0"/>
                  <a:t>Advances in Neural Information Processing Systems</a:t>
                </a:r>
                <a:r>
                  <a:rPr lang="en-US" sz="2400" dirty="0" smtClean="0"/>
                  <a:t>, 1040--1046. https://doi.org/10.1.1.32.7458</a:t>
                </a:r>
              </a:p>
              <a:p>
                <a:pPr lvl="1"/>
                <a:r>
                  <a:rPr lang="en-US" sz="2000" dirty="0"/>
                  <a:t>If policy is fixed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pPr lvl="1"/>
                <a:r>
                  <a:rPr lang="en-US" sz="2000" dirty="0"/>
                  <a:t>If policy is changed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r>
                  <a:rPr lang="en-US" altLang="zh-CN" sz="2400" dirty="0"/>
                  <a:t>Perkins, T. J., &amp; </a:t>
                </a:r>
                <a:r>
                  <a:rPr lang="en-US" altLang="zh-CN" sz="2400" dirty="0" err="1"/>
                  <a:t>Precup</a:t>
                </a:r>
                <a:r>
                  <a:rPr lang="en-US" altLang="zh-CN" sz="2400" dirty="0"/>
                  <a:t>, D. (2002). A Convergent Form of Approximate Policy Iteration. Advances in Neural Information Processing Systems, 1595–1602.</a:t>
                </a:r>
              </a:p>
              <a:p>
                <a:pPr lvl="1"/>
                <a:r>
                  <a:rPr lang="en-US" altLang="zh-CN" sz="2000" dirty="0"/>
                  <a:t>Contraction Mapping </a:t>
                </a:r>
                <a:r>
                  <a:rPr lang="en-US" altLang="zh-CN" sz="2000" dirty="0" smtClean="0"/>
                  <a:t>Theorem</a:t>
                </a:r>
                <a:endParaRPr lang="en-US" sz="2400" dirty="0" smtClean="0"/>
              </a:p>
              <a:p>
                <a:r>
                  <a:rPr lang="en-US" sz="2400" dirty="0" err="1" smtClean="0"/>
                  <a:t>Melo</a:t>
                </a:r>
                <a:r>
                  <a:rPr lang="en-US" sz="2400" dirty="0"/>
                  <a:t>, F., </a:t>
                </a:r>
                <a:r>
                  <a:rPr lang="en-US" sz="2400" dirty="0" err="1"/>
                  <a:t>Meyn</a:t>
                </a:r>
                <a:r>
                  <a:rPr lang="en-US" sz="2400" dirty="0"/>
                  <a:t>, S., &amp; Ribeiro, I. (2008). An analysis of reinforcement learning with function approximation. Proceedings of the 25th Annual International Conference on Machine Learning (ICML 2008), 664–671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Associate with ODE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learning with linear approximation(off policy)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ODE view: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Melo</a:t>
                </a:r>
                <a:r>
                  <a:rPr lang="en-US" dirty="0"/>
                  <a:t>, F. S., &amp; Ribeiro, M. I. (2007). Convergence of Q-Learning with Linear Function Approximation.</a:t>
                </a:r>
              </a:p>
              <a:p>
                <a:r>
                  <a:rPr lang="en-US" dirty="0" err="1"/>
                  <a:t>Melo</a:t>
                </a:r>
                <a:r>
                  <a:rPr lang="en-US" dirty="0"/>
                  <a:t>, F., </a:t>
                </a:r>
                <a:r>
                  <a:rPr lang="en-US" dirty="0" err="1"/>
                  <a:t>Meyn</a:t>
                </a:r>
                <a:r>
                  <a:rPr lang="en-US" dirty="0"/>
                  <a:t>, S., &amp; Ribeiro, I. (2008). An analysis of reinforcement learning with function approximation. </a:t>
                </a:r>
                <a:r>
                  <a:rPr lang="en-US" i="1" dirty="0"/>
                  <a:t>Proceedings of the 25th Annual International Conference on Machine Learning (ICML 2008)</a:t>
                </a:r>
                <a:r>
                  <a:rPr lang="en-US" dirty="0"/>
                  <a:t>, 664–671.</a:t>
                </a:r>
              </a:p>
              <a:p>
                <a:endParaRPr lang="en-US" dirty="0"/>
              </a:p>
              <a:p>
                <a:r>
                  <a:rPr lang="en-US" dirty="0" err="1" smtClean="0">
                    <a:effectLst/>
                  </a:rPr>
                  <a:t>Hor</a:t>
                </a:r>
                <a:r>
                  <a:rPr lang="en-US" dirty="0" smtClean="0">
                    <a:effectLst/>
                  </a:rPr>
                  <a:t>, V. (1964). </a:t>
                </a:r>
                <a:r>
                  <a:rPr lang="en-US" i="1" dirty="0" smtClean="0">
                    <a:effectLst/>
                  </a:rPr>
                  <a:t>Applications of Mathematics</a:t>
                </a:r>
                <a:r>
                  <a:rPr lang="en-US" dirty="0" smtClean="0">
                    <a:effectLst/>
                  </a:rPr>
                  <a:t> (Vol. 9). https://doi.org/10.1007/978-1-4684-9305-4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376" t="-10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7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proposed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GTD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GTD2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err="1"/>
                  <a:t>Maei</a:t>
                </a:r>
                <a:r>
                  <a:rPr lang="en-US" dirty="0"/>
                  <a:t>, H., </a:t>
                </a:r>
                <a:r>
                  <a:rPr lang="en-US" dirty="0" err="1"/>
                  <a:t>Szepesvari</a:t>
                </a:r>
                <a:r>
                  <a:rPr lang="en-US" dirty="0"/>
                  <a:t>, C., </a:t>
                </a:r>
                <a:r>
                  <a:rPr lang="en-US" dirty="0" err="1"/>
                  <a:t>Bhathnagar</a:t>
                </a:r>
                <a:r>
                  <a:rPr lang="en-US" dirty="0"/>
                  <a:t>, S., Silver, D., </a:t>
                </a:r>
                <a:r>
                  <a:rPr lang="en-US" dirty="0" err="1"/>
                  <a:t>Precup</a:t>
                </a:r>
                <a:r>
                  <a:rPr lang="en-US" dirty="0"/>
                  <a:t>, D., &amp; Sutton, R. (2009). Convergent temporal-difference learning with arbitrary smooth function approximation. Advances in Neural Information </a:t>
                </a:r>
                <a:r>
                  <a:rPr lang="en-US"/>
                  <a:t>Processing </a:t>
                </a:r>
                <a:r>
                  <a:rPr lang="en-US" smtClean="0"/>
                  <a:t>Systems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  <a:blipFill>
                <a:blip r:embed="rId2"/>
                <a:stretch>
                  <a:fillRect l="-879" t="-2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93" y="3868200"/>
            <a:ext cx="3725998" cy="201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91" y="1333500"/>
            <a:ext cx="67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distributed, independent generalization error, q-learning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convergence</a:t>
            </a:r>
          </a:p>
          <a:p>
            <a:r>
              <a:rPr lang="en-US" dirty="0" smtClean="0"/>
              <a:t>Lucky </a:t>
            </a:r>
            <a:r>
              <a:rPr lang="en-US" dirty="0" err="1" smtClean="0"/>
              <a:t>convergene</a:t>
            </a:r>
            <a:endParaRPr lang="en-US" dirty="0" smtClean="0"/>
          </a:p>
          <a:p>
            <a:r>
              <a:rPr lang="en-US" dirty="0" smtClean="0"/>
              <a:t>Bad convergence </a:t>
            </a:r>
          </a:p>
          <a:p>
            <a:r>
              <a:rPr lang="en-US" dirty="0" smtClean="0"/>
              <a:t>Divergence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of approximate optimal value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algorithm convergence ?</a:t>
            </a:r>
          </a:p>
          <a:p>
            <a:r>
              <a:rPr lang="en-US" dirty="0" smtClean="0"/>
              <a:t>The algorithms convergence to where?</a:t>
            </a:r>
          </a:p>
          <a:p>
            <a:r>
              <a:rPr lang="en-US" dirty="0" smtClean="0"/>
              <a:t>How fast the algorithms converge?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464219"/>
              </p:ext>
            </p:extLst>
          </p:nvPr>
        </p:nvGraphicFramePr>
        <p:xfrm>
          <a:off x="268223" y="1825625"/>
          <a:ext cx="1141171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1">
                  <a:extLst>
                    <a:ext uri="{9D8B030D-6E8A-4147-A177-3AD203B41FA5}">
                      <a16:colId xmlns:a16="http://schemas.microsoft.com/office/drawing/2014/main" val="2727381700"/>
                    </a:ext>
                  </a:extLst>
                </a:gridCol>
                <a:gridCol w="1954723">
                  <a:extLst>
                    <a:ext uri="{9D8B030D-6E8A-4147-A177-3AD203B41FA5}">
                      <a16:colId xmlns:a16="http://schemas.microsoft.com/office/drawing/2014/main" val="422638171"/>
                    </a:ext>
                  </a:extLst>
                </a:gridCol>
                <a:gridCol w="1649543">
                  <a:extLst>
                    <a:ext uri="{9D8B030D-6E8A-4147-A177-3AD203B41FA5}">
                      <a16:colId xmlns:a16="http://schemas.microsoft.com/office/drawing/2014/main" val="1528730067"/>
                    </a:ext>
                  </a:extLst>
                </a:gridCol>
                <a:gridCol w="1160041">
                  <a:extLst>
                    <a:ext uri="{9D8B030D-6E8A-4147-A177-3AD203B41FA5}">
                      <a16:colId xmlns:a16="http://schemas.microsoft.com/office/drawing/2014/main" val="4009352690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2045577686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764622957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257842676"/>
                    </a:ext>
                  </a:extLst>
                </a:gridCol>
                <a:gridCol w="597409">
                  <a:extLst>
                    <a:ext uri="{9D8B030D-6E8A-4147-A177-3AD203B41FA5}">
                      <a16:colId xmlns:a16="http://schemas.microsoft.com/office/drawing/2014/main" val="428364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4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Convergence results for single-step on-policy reinforcement-learning algorithms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SARSA(0)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GLIE</a:t>
                      </a:r>
                    </a:p>
                    <a:p>
                      <a:pPr algn="ctr"/>
                      <a:r>
                        <a:rPr lang="en-US" dirty="0" smtClean="0"/>
                        <a:t>RRR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Look</a:t>
                      </a:r>
                      <a:r>
                        <a:rPr lang="en-US" baseline="0" dirty="0" smtClean="0"/>
                        <a:t> up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The O.D.E. Method for Convergence of Stochastic Approximation and Reinforcement Learning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</a:t>
                      </a:r>
                      <a:r>
                        <a:rPr lang="en-US" altLang="zh-CN" dirty="0" smtClean="0"/>
                        <a:t>learning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Look up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29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An analysis of reinforcement learning with function approximation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SARSA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691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learning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2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A Convergent Form of Approximate Policy Iteration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r>
                        <a:rPr lang="en-US" baseline="0" dirty="0" smtClean="0"/>
                        <a:t> and improve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Bootstrapping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6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Summarize the existence algorithms.</a:t>
            </a:r>
          </a:p>
          <a:p>
            <a:r>
              <a:rPr lang="en-US" altLang="zh-CN" dirty="0" smtClean="0"/>
              <a:t>Analysis the convergence proof.</a:t>
            </a:r>
          </a:p>
          <a:p>
            <a:r>
              <a:rPr lang="en-US" altLang="zh-CN" dirty="0" smtClean="0"/>
              <a:t>Try </a:t>
            </a:r>
            <a:r>
              <a:rPr lang="en-US" altLang="zh-CN" dirty="0"/>
              <a:t>to </a:t>
            </a:r>
            <a:r>
              <a:rPr lang="en-US" altLang="zh-CN" dirty="0" smtClean="0"/>
              <a:t>generalization the  </a:t>
            </a:r>
            <a:r>
              <a:rPr lang="en-US" altLang="zh-CN" dirty="0"/>
              <a:t>convergence</a:t>
            </a:r>
            <a:r>
              <a:rPr lang="en-US" altLang="zh-CN" dirty="0" smtClean="0"/>
              <a:t> </a:t>
            </a:r>
            <a:r>
              <a:rPr lang="en-US" altLang="zh-CN" smtClean="0"/>
              <a:t>proof to algorithms with </a:t>
            </a:r>
            <a:r>
              <a:rPr lang="en-US" altLang="zh-CN" dirty="0" smtClean="0"/>
              <a:t>nonlinear function approximation and off policy control.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the key aspect of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 smtClean="0"/>
                  <a:t>How training data  produced?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err="1" smtClean="0"/>
                  <a:t>i.i.d</a:t>
                </a:r>
                <a:r>
                  <a:rPr lang="en-US" dirty="0" smtClean="0"/>
                  <a:t>. sample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Fix policy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 smtClean="0"/>
                  <a:t>Prediction or control problem?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Prediction problem with a given(</a:t>
                </a:r>
                <a:r>
                  <a:rPr lang="en-US" altLang="zh-CN" dirty="0" smtClean="0"/>
                  <a:t>fixed</a:t>
                </a:r>
                <a:r>
                  <a:rPr lang="en-US" dirty="0" smtClean="0"/>
                  <a:t>)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fixed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/>
                  <a:t>Linear or nonlinear function approximation?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Linear function approximation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Nonlinear and smooth function approximation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/>
                  <a:t>The objective function.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Bootstrapping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Residual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Projection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t="-336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10315" y="52548"/>
              <a:ext cx="11571370" cy="680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99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2267993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913904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3459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211095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315571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algorithms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</a:t>
                          </a:r>
                          <a:r>
                            <a:rPr lang="en-US" altLang="zh-CN" dirty="0" smtClean="0"/>
                            <a:t>behavior policy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2(problem)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3(value function)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4(objective)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-dependent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dirty="0" smtClean="0">
                              <a:effectLst/>
                            </a:rPr>
                            <a:t>A Convergent O(n) Temporal-difference Algorithm for Off-policy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Residual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151758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 </a:t>
                          </a:r>
                          <a:r>
                            <a:rPr lang="en-US" altLang="zh-CN" smtClean="0"/>
                            <a:t>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10315" y="52548"/>
              <a:ext cx="11571370" cy="680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99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2267993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913904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3459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211095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315571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algorithms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</a:t>
                          </a:r>
                          <a:r>
                            <a:rPr lang="en-US" altLang="zh-CN" dirty="0" smtClean="0"/>
                            <a:t>behavior policy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2(problem)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3(value function)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4(objective)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732" t="-469027" r="-250955" b="-423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dirty="0" smtClean="0">
                              <a:effectLst/>
                            </a:rPr>
                            <a:t>A Convergent O(n) Temporal-difference Algorithm for Off-policy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Residual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151758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 </a:t>
                          </a:r>
                          <a:r>
                            <a:rPr lang="en-US" altLang="zh-CN" smtClean="0"/>
                            <a:t>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10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Policy iteration with look up table</a:t>
            </a:r>
          </a:p>
          <a:p>
            <a:r>
              <a:rPr lang="en-US" dirty="0" smtClean="0"/>
              <a:t>Value </a:t>
            </a:r>
            <a:r>
              <a:rPr lang="en-US" dirty="0"/>
              <a:t>iteration with look up table</a:t>
            </a:r>
          </a:p>
          <a:p>
            <a:r>
              <a:rPr lang="en-US" dirty="0" smtClean="0"/>
              <a:t>Td(0) with look up table</a:t>
            </a:r>
          </a:p>
          <a:p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Q-learning with look up table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Td(0</a:t>
            </a:r>
            <a:r>
              <a:rPr lang="en-US" dirty="0"/>
              <a:t>) with linear function approximation</a:t>
            </a:r>
          </a:p>
          <a:p>
            <a:r>
              <a:rPr lang="en-US" dirty="0" smtClean="0"/>
              <a:t>Q-learning </a:t>
            </a:r>
            <a:r>
              <a:rPr lang="en-US" dirty="0"/>
              <a:t>with linear function approximation</a:t>
            </a:r>
          </a:p>
          <a:p>
            <a:r>
              <a:rPr lang="en-US" dirty="0" smtClean="0"/>
              <a:t>SARSA </a:t>
            </a:r>
            <a:r>
              <a:rPr lang="en-US" dirty="0"/>
              <a:t>with linear function </a:t>
            </a:r>
            <a:r>
              <a:rPr lang="en-US" dirty="0" smtClean="0"/>
              <a:t>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Policy iteration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Value </a:t>
                </a:r>
                <a:r>
                  <a:rPr lang="en-US" dirty="0"/>
                  <a:t>iteration with look up </a:t>
                </a:r>
                <a:r>
                  <a:rPr lang="en-US" dirty="0" smtClean="0"/>
                  <a:t>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Td(0)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SARSA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Q-learning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0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Td(0</a:t>
                </a:r>
                <a:r>
                  <a:rPr lang="en-US" dirty="0"/>
                  <a:t>) with linear function </a:t>
                </a:r>
                <a:r>
                  <a:rPr lang="en-US" dirty="0" smtClean="0"/>
                  <a:t>approximation(trial based)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Q-learning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1600" dirty="0" err="1"/>
                  <a:t>Melo</a:t>
                </a:r>
                <a:r>
                  <a:rPr lang="en-US" sz="1600" dirty="0"/>
                  <a:t>, F. S., &amp; Ribeiro, M. I. (2007). Convergence of Q-Learning with Linear Function Approximation.</a:t>
                </a:r>
              </a:p>
              <a:p>
                <a:pPr lvl="1"/>
                <a:r>
                  <a:rPr lang="en-US" sz="1600" dirty="0" err="1"/>
                  <a:t>Borkar</a:t>
                </a:r>
                <a:r>
                  <a:rPr lang="en-US" sz="1600" dirty="0"/>
                  <a:t>, V. S., &amp; </a:t>
                </a:r>
                <a:r>
                  <a:rPr lang="en-US" sz="1600" dirty="0" err="1"/>
                  <a:t>Meyn</a:t>
                </a:r>
                <a:r>
                  <a:rPr lang="en-US" sz="1600" dirty="0"/>
                  <a:t>, S. P. (</a:t>
                </a:r>
                <a:r>
                  <a:rPr lang="en-US" sz="1600" dirty="0" err="1"/>
                  <a:t>n.d.</a:t>
                </a:r>
                <a:r>
                  <a:rPr lang="en-US" sz="1600" dirty="0"/>
                  <a:t>). THE O.D.E. METHOD FOR CONVERGENCE OF STOCHASTIC APPROXIMATION AND REINFORCEMENT LEARNING *, </a:t>
                </a:r>
                <a:r>
                  <a:rPr lang="en-US" sz="1600" i="1" dirty="0"/>
                  <a:t>38</a:t>
                </a:r>
                <a:r>
                  <a:rPr lang="en-US" sz="1600" dirty="0"/>
                  <a:t>(2), 447–469</a:t>
                </a:r>
                <a:r>
                  <a:rPr lang="en-US" sz="1600" dirty="0" smtClean="0"/>
                  <a:t>.</a:t>
                </a:r>
                <a:endParaRPr lang="en-US" dirty="0"/>
              </a:p>
              <a:p>
                <a:r>
                  <a:rPr lang="en-US" dirty="0"/>
                  <a:t>SARSA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/>
                  <a:t>Perkins, T. J., &amp; </a:t>
                </a:r>
                <a:r>
                  <a:rPr lang="en-US" sz="1600" dirty="0" err="1"/>
                  <a:t>Precup</a:t>
                </a:r>
                <a:r>
                  <a:rPr lang="en-US" sz="1600" dirty="0"/>
                  <a:t>, D. (2002). A Convergent Form of Approximate Policy Iteration. </a:t>
                </a:r>
                <a:r>
                  <a:rPr lang="en-US" sz="1600" i="1" dirty="0"/>
                  <a:t>Advances in Neural Information Processing Systems</a:t>
                </a:r>
                <a:r>
                  <a:rPr lang="en-US" sz="1600" dirty="0"/>
                  <a:t>, 1595–1602.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  <a:blipFill>
                <a:blip r:embed="rId2"/>
                <a:stretch>
                  <a:fillRect l="-832" t="-484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Update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Thrun</a:t>
                </a:r>
                <a:r>
                  <a:rPr lang="en-US" sz="2000" dirty="0"/>
                  <a:t>, S., &amp; Schwartz, A. (1993). Issues in using function approximation for reinforcement learning. Proceedings of the 1993 Connectionist Models Summer School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/>
                  <a:t>Q-learning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Overestimate of q value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745</Words>
  <Application>Microsoft Office PowerPoint</Application>
  <PresentationFormat>宽屏</PresentationFormat>
  <Paragraphs>248</Paragraphs>
  <Slides>23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RL Theory</vt:lpstr>
      <vt:lpstr>PowerPoint 演示文稿</vt:lpstr>
      <vt:lpstr>PowerPoint 演示文稿</vt:lpstr>
      <vt:lpstr>Overview: the key aspect of algorithms</vt:lpstr>
      <vt:lpstr>PowerPoint 演示文稿</vt:lpstr>
      <vt:lpstr>Update rule</vt:lpstr>
      <vt:lpstr>Update rule</vt:lpstr>
      <vt:lpstr>PowerPoint 演示文稿</vt:lpstr>
      <vt:lpstr>counterexample</vt:lpstr>
      <vt:lpstr>counterexample</vt:lpstr>
      <vt:lpstr>Value iteration with look-up table</vt:lpstr>
      <vt:lpstr>Policy iteration with look-up table</vt:lpstr>
      <vt:lpstr>Q-learning with look up table</vt:lpstr>
      <vt:lpstr>SARSA with look up table</vt:lpstr>
      <vt:lpstr>TD(0) with linear approximation(on policy)</vt:lpstr>
      <vt:lpstr>SARSA with linear approximation(on policy)</vt:lpstr>
      <vt:lpstr>Q learning with linear approximation(off policy)</vt:lpstr>
      <vt:lpstr>Some new proposed algorithms</vt:lpstr>
      <vt:lpstr>PowerPoint 演示文稿</vt:lpstr>
      <vt:lpstr>Upper bound of approximate optimal value functions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Wang (MSR Student-Person Consulting)</dc:creator>
  <cp:lastModifiedBy>wang wang</cp:lastModifiedBy>
  <cp:revision>98</cp:revision>
  <dcterms:created xsi:type="dcterms:W3CDTF">2016-10-25T07:27:52Z</dcterms:created>
  <dcterms:modified xsi:type="dcterms:W3CDTF">2016-11-01T15:25:57Z</dcterms:modified>
</cp:coreProperties>
</file>