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6" r:id="rId4"/>
    <p:sldId id="267" r:id="rId5"/>
    <p:sldId id="264" r:id="rId6"/>
    <p:sldId id="265" r:id="rId7"/>
    <p:sldId id="269" r:id="rId8"/>
    <p:sldId id="271" r:id="rId9"/>
    <p:sldId id="272" r:id="rId10"/>
    <p:sldId id="268" r:id="rId11"/>
    <p:sldId id="258" r:id="rId12"/>
    <p:sldId id="263" r:id="rId13"/>
    <p:sldId id="261" r:id="rId14"/>
    <p:sldId id="262" r:id="rId15"/>
    <p:sldId id="260" r:id="rId16"/>
    <p:sldId id="25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007DC-1DD7-4F7B-B841-0081D811C3C0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EFE13-971E-436B-9806-5FE5C6F9B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1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smtClean="0">
                    <a:latin typeface="Cambria Math" panose="02040503050406030204" pitchFamily="18" charset="0"/>
                  </a:rPr>
                  <a:t>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[𝑉_𝜃−𝑉^𝜋 ]^𝑇 𝐷[𝑉_𝜃−𝑉^𝜋 ]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EFE13-971E-436B-9806-5FE5C6F9BC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6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8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6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2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2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8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0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4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0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2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7AFC9-936A-416F-9F65-9CAE41157EDB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9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RL </a:t>
            </a:r>
            <a:r>
              <a:rPr lang="en-US" altLang="zh-CN" dirty="0" smtClean="0"/>
              <a:t>algorithms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6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20229599"/>
                  </p:ext>
                </p:extLst>
              </p:nvPr>
            </p:nvGraphicFramePr>
            <p:xfrm>
              <a:off x="1" y="31965"/>
              <a:ext cx="12191999" cy="6780880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757381">
                      <a:extLst>
                        <a:ext uri="{9D8B030D-6E8A-4147-A177-3AD203B41FA5}">
                          <a16:colId xmlns:a16="http://schemas.microsoft.com/office/drawing/2014/main" val="808046689"/>
                        </a:ext>
                      </a:extLst>
                    </a:gridCol>
                    <a:gridCol w="4821382">
                      <a:extLst>
                        <a:ext uri="{9D8B030D-6E8A-4147-A177-3AD203B41FA5}">
                          <a16:colId xmlns:a16="http://schemas.microsoft.com/office/drawing/2014/main" val="3304436884"/>
                        </a:ext>
                      </a:extLst>
                    </a:gridCol>
                    <a:gridCol w="3851563">
                      <a:extLst>
                        <a:ext uri="{9D8B030D-6E8A-4147-A177-3AD203B41FA5}">
                          <a16:colId xmlns:a16="http://schemas.microsoft.com/office/drawing/2014/main" val="3240583528"/>
                        </a:ext>
                      </a:extLst>
                    </a:gridCol>
                    <a:gridCol w="2761673">
                      <a:extLst>
                        <a:ext uri="{9D8B030D-6E8A-4147-A177-3AD203B41FA5}">
                          <a16:colId xmlns:a16="http://schemas.microsoft.com/office/drawing/2014/main" val="2296900317"/>
                        </a:ext>
                      </a:extLst>
                    </a:gridCol>
                  </a:tblGrid>
                  <a:tr h="257767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600" b="1">
                              <a:effectLst/>
                            </a:rPr>
                            <a:t> </a:t>
                          </a:r>
                          <a:endParaRPr lang="zh-CN" sz="1600" b="1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 smtClean="0">
                              <a:effectLst/>
                            </a:rPr>
                            <a:t>Proposed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Convergence </a:t>
                          </a:r>
                          <a:endParaRPr lang="en-US" sz="1600" b="1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Convergence rate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853562354"/>
                      </a:ext>
                    </a:extLst>
                  </a:tr>
                  <a:tr h="593767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LSTD(0)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Bradtke</a:t>
                          </a:r>
                          <a:r>
                            <a:rPr lang="en-US" sz="1100" b="1" dirty="0">
                              <a:effectLst/>
                            </a:rPr>
                            <a:t> S J, </a:t>
                          </a:r>
                          <a:r>
                            <a:rPr lang="en-US" sz="1100" b="1" dirty="0" err="1">
                              <a:effectLst/>
                            </a:rPr>
                            <a:t>Barto</a:t>
                          </a:r>
                          <a:r>
                            <a:rPr lang="en-US" sz="1100" b="1" dirty="0">
                              <a:effectLst/>
                            </a:rPr>
                            <a:t> A G. Linear least-squares algorithms for temporal difference learning[J]. Machine learning, 1996, 22(1-3): 33-57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en-US" sz="1100" b="1" dirty="0">
                            <a:effectLst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>
                              <a:effectLst/>
                            </a:rPr>
                            <a:t> </a:t>
                          </a:r>
                          <a:endParaRPr lang="zh-CN" sz="1050" b="1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  <a:endParaRPr lang="zh-CN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3291653386"/>
                      </a:ext>
                    </a:extLst>
                  </a:tr>
                  <a:tr h="941262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LSTD(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>
                                  <a:effectLst/>
                                  <a:latin typeface="Cambria Math" panose="02040503050406030204" pitchFamily="18" charset="0"/>
                                </a:rPr>
                                <m:t>𝛌</m:t>
                              </m:r>
                            </m:oMath>
                          </a14:m>
                          <a:r>
                            <a:rPr lang="en-US" sz="1600" b="1">
                              <a:effectLst/>
                            </a:rPr>
                            <a:t>)</a:t>
                          </a: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Bertsekas</a:t>
                          </a:r>
                          <a:r>
                            <a:rPr lang="en-US" sz="1100" b="1" dirty="0">
                              <a:effectLst/>
                            </a:rPr>
                            <a:t> D P, Yu H. Projected equation methods for approximate solution of large linear systems[J]. Journal of Computational and Applied Mathematics, 2009, 227(1): 27-50.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Yu H. Convergence of least squares temporal difference methods under general conditions[C]//Proceedings of the 27th International Conference on Machine Learning (ICML-10). 2010: 1207-1214.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  <a:endParaRPr lang="zh-CN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Not find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4338838"/>
                      </a:ext>
                    </a:extLst>
                  </a:tr>
                  <a:tr h="834641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GTD(0)</a:t>
                          </a:r>
                          <a:endParaRPr lang="en-US" sz="1600" b="1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</a:t>
                          </a: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</a:t>
                          </a:r>
                          <a:r>
                            <a:rPr lang="en-US" sz="1100" b="1" dirty="0" err="1">
                              <a:effectLst/>
                            </a:rPr>
                            <a:t>Szepesvári</a:t>
                          </a:r>
                          <a:r>
                            <a:rPr lang="en-US" sz="1100" b="1" dirty="0">
                              <a:effectLst/>
                            </a:rPr>
                            <a:t> C. A Convergent $ O (n) $ Temporal-difference Algorithm for Off-policy Learning with Linear Function Approximation[C]//Advances in neural information processing systems. 2009: 1609-1616.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As left</a:t>
                          </a:r>
                          <a:endParaRPr lang="en-US" sz="1050" b="1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Liu B, Liu J, </a:t>
                          </a:r>
                          <a:r>
                            <a:rPr lang="en-US" sz="1100" b="1" dirty="0" err="1">
                              <a:effectLst/>
                            </a:rPr>
                            <a:t>Ghavamzadeh</a:t>
                          </a:r>
                          <a:r>
                            <a:rPr lang="en-US" sz="1100" b="1" dirty="0">
                              <a:effectLst/>
                            </a:rPr>
                            <a:t> M, et al. Finite-Sample Analysis of Proximal Gradient TD Algorithms[C]//UAI. 2015: 504-513.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4056577437"/>
                      </a:ext>
                    </a:extLst>
                  </a:tr>
                  <a:tr h="834641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GTD2(0)</a:t>
                          </a:r>
                          <a:endParaRPr lang="en-US" sz="1600" b="1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</a:t>
                          </a: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</a:t>
                          </a:r>
                          <a:r>
                            <a:rPr lang="en-US" sz="1100" b="1" dirty="0" err="1">
                              <a:effectLst/>
                            </a:rPr>
                            <a:t>Precup</a:t>
                          </a:r>
                          <a:r>
                            <a:rPr lang="en-US" sz="1100" b="1" dirty="0">
                              <a:effectLst/>
                            </a:rPr>
                            <a:t> D, et al. Fast gradient-descent methods for temporal-difference learning with linear function approximation[C]//Proceedings of the 26th Annual International Conference on Machine Learning. ACM, 2009: 993-1000.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As above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3870736785"/>
                      </a:ext>
                    </a:extLst>
                  </a:tr>
                  <a:tr h="902918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GQ(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>
                                  <a:effectLst/>
                                  <a:latin typeface="Cambria Math" panose="02040503050406030204" pitchFamily="18" charset="0"/>
                                </a:rPr>
                                <m:t>𝛌</m:t>
                              </m:r>
                            </m:oMath>
                          </a14:m>
                          <a:r>
                            <a:rPr lang="en-US" sz="1600" b="1">
                              <a:effectLst/>
                            </a:rPr>
                            <a:t>)</a:t>
                          </a: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Sutton R S. GQ (</a:t>
                          </a:r>
                          <a:r>
                            <a:rPr lang="zh-CN" sz="1100" b="1" dirty="0">
                              <a:effectLst/>
                            </a:rPr>
                            <a:t>λ</a:t>
                          </a:r>
                          <a:r>
                            <a:rPr lang="en-US" sz="1100" b="1" dirty="0">
                              <a:effectLst/>
                            </a:rPr>
                            <a:t>): A general gradient algorithm for temporal-difference prediction learning with eligibility traces[C]//Proceedings of the Third Conference on Artificial General Intelligence. 2010, 1: 91-96.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Not find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693984"/>
                      </a:ext>
                    </a:extLst>
                  </a:tr>
                  <a:tr h="982558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ETD</a:t>
                          </a:r>
                          <a:endParaRPr lang="en-US" sz="1600" b="1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Mahmood A R, White M. An emphatic approach to the problem of off-policy temporal-difference learning[J]. The Journal of Machine Learning Research, 2015, 17: 1-29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  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5425738"/>
                      </a:ext>
                    </a:extLst>
                  </a:tr>
                  <a:tr h="717004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ELSTD</a:t>
                          </a:r>
                          <a:endParaRPr lang="en-US" sz="1600" b="1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1005119"/>
                      </a:ext>
                    </a:extLst>
                  </a:tr>
                  <a:tr h="628129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ATD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Pan Y, White A, White M. Accelerated Gradient Temporal Difference Learning[J]. </a:t>
                          </a:r>
                          <a:r>
                            <a:rPr lang="en-US" sz="1100" b="1" dirty="0" err="1">
                              <a:effectLst/>
                            </a:rPr>
                            <a:t>arXiv</a:t>
                          </a:r>
                          <a:r>
                            <a:rPr lang="en-US" sz="1100" b="1" dirty="0">
                              <a:effectLst/>
                            </a:rPr>
                            <a:t> preprint arXiv:1611.09328, 2016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>
                              <a:effectLst/>
                            </a:rPr>
                            <a:t>As left</a:t>
                          </a:r>
                          <a:endParaRPr lang="en-US" sz="1100" b="1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41909838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20229599"/>
                  </p:ext>
                </p:extLst>
              </p:nvPr>
            </p:nvGraphicFramePr>
            <p:xfrm>
              <a:off x="1" y="31965"/>
              <a:ext cx="12191999" cy="6780880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757381">
                      <a:extLst>
                        <a:ext uri="{9D8B030D-6E8A-4147-A177-3AD203B41FA5}">
                          <a16:colId xmlns:a16="http://schemas.microsoft.com/office/drawing/2014/main" val="808046689"/>
                        </a:ext>
                      </a:extLst>
                    </a:gridCol>
                    <a:gridCol w="4821382">
                      <a:extLst>
                        <a:ext uri="{9D8B030D-6E8A-4147-A177-3AD203B41FA5}">
                          <a16:colId xmlns:a16="http://schemas.microsoft.com/office/drawing/2014/main" val="3304436884"/>
                        </a:ext>
                      </a:extLst>
                    </a:gridCol>
                    <a:gridCol w="3851563">
                      <a:extLst>
                        <a:ext uri="{9D8B030D-6E8A-4147-A177-3AD203B41FA5}">
                          <a16:colId xmlns:a16="http://schemas.microsoft.com/office/drawing/2014/main" val="3240583528"/>
                        </a:ext>
                      </a:extLst>
                    </a:gridCol>
                    <a:gridCol w="2761673">
                      <a:extLst>
                        <a:ext uri="{9D8B030D-6E8A-4147-A177-3AD203B41FA5}">
                          <a16:colId xmlns:a16="http://schemas.microsoft.com/office/drawing/2014/main" val="2296900317"/>
                        </a:ext>
                      </a:extLst>
                    </a:gridCol>
                  </a:tblGrid>
                  <a:tr h="265580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600" b="1">
                              <a:effectLst/>
                            </a:rPr>
                            <a:t> </a:t>
                          </a:r>
                          <a:endParaRPr lang="zh-CN" sz="1600" b="1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 smtClean="0">
                              <a:effectLst/>
                            </a:rPr>
                            <a:t>Proposed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Convergence </a:t>
                          </a:r>
                          <a:endParaRPr lang="en-US" sz="1600" b="1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Convergence rate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853562354"/>
                      </a:ext>
                    </a:extLst>
                  </a:tr>
                  <a:tr h="593767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LSTD(0)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Bradtke</a:t>
                          </a:r>
                          <a:r>
                            <a:rPr lang="en-US" sz="1100" b="1" dirty="0">
                              <a:effectLst/>
                            </a:rPr>
                            <a:t> S J, </a:t>
                          </a:r>
                          <a:r>
                            <a:rPr lang="en-US" sz="1100" b="1" dirty="0" err="1">
                              <a:effectLst/>
                            </a:rPr>
                            <a:t>Barto</a:t>
                          </a:r>
                          <a:r>
                            <a:rPr lang="en-US" sz="1100" b="1" dirty="0">
                              <a:effectLst/>
                            </a:rPr>
                            <a:t> A G. Linear least-squares algorithms for temporal difference learning[J]. Machine learning, 1996, 22(1-3): 33-57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en-US" sz="1100" b="1" dirty="0">
                            <a:effectLst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>
                              <a:effectLst/>
                            </a:rPr>
                            <a:t> </a:t>
                          </a:r>
                          <a:endParaRPr lang="zh-CN" sz="1050" b="1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  <a:endParaRPr lang="zh-CN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3291653386"/>
                      </a:ext>
                    </a:extLst>
                  </a:tr>
                  <a:tr h="9412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305" marR="16305" marT="10870" marB="10870">
                        <a:blipFill>
                          <a:blip r:embed="rId2"/>
                          <a:stretch>
                            <a:fillRect l="-1613" t="-96129" r="-1515323" b="-52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Bertsekas</a:t>
                          </a:r>
                          <a:r>
                            <a:rPr lang="en-US" sz="1100" b="1" dirty="0">
                              <a:effectLst/>
                            </a:rPr>
                            <a:t> D P, Yu H. Projected equation methods for approximate solution of large linear systems[J]. Journal of Computational and Applied Mathematics, 2009, 227(1): 27-50.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Yu H. Convergence of least squares temporal difference methods under general conditions[C]//Proceedings of the 27th International Conference on Machine Learning (ICML-10). 2010: 1207-1214.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  <a:endParaRPr lang="zh-CN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Not find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4338838"/>
                      </a:ext>
                    </a:extLst>
                  </a:tr>
                  <a:tr h="859940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GTD(0)</a:t>
                          </a:r>
                          <a:endParaRPr lang="en-US" sz="1600" b="1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</a:t>
                          </a: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</a:t>
                          </a:r>
                          <a:r>
                            <a:rPr lang="en-US" sz="1100" b="1" dirty="0" err="1">
                              <a:effectLst/>
                            </a:rPr>
                            <a:t>Szepesvári</a:t>
                          </a:r>
                          <a:r>
                            <a:rPr lang="en-US" sz="1100" b="1" dirty="0">
                              <a:effectLst/>
                            </a:rPr>
                            <a:t> C. A Convergent $ O (n) $ Temporal-difference Algorithm for Off-policy Learning with Linear Function Approximation[C]//Advances in neural information processing systems. 2009: 1609-1616.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As left</a:t>
                          </a:r>
                          <a:endParaRPr lang="en-US" sz="1050" b="1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Liu B, Liu J, </a:t>
                          </a:r>
                          <a:r>
                            <a:rPr lang="en-US" sz="1100" b="1" dirty="0" err="1">
                              <a:effectLst/>
                            </a:rPr>
                            <a:t>Ghavamzadeh</a:t>
                          </a:r>
                          <a:r>
                            <a:rPr lang="en-US" sz="1100" b="1" dirty="0">
                              <a:effectLst/>
                            </a:rPr>
                            <a:t> M, et al. Finite-Sample Analysis of Proximal Gradient TD Algorithms[C]//UAI. 2015: 504-513.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4056577437"/>
                      </a:ext>
                    </a:extLst>
                  </a:tr>
                  <a:tr h="859940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GTD2(0)</a:t>
                          </a:r>
                          <a:endParaRPr lang="en-US" sz="1600" b="1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</a:t>
                          </a: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</a:t>
                          </a:r>
                          <a:r>
                            <a:rPr lang="en-US" sz="1100" b="1" dirty="0" err="1">
                              <a:effectLst/>
                            </a:rPr>
                            <a:t>Precup</a:t>
                          </a:r>
                          <a:r>
                            <a:rPr lang="en-US" sz="1100" b="1" dirty="0">
                              <a:effectLst/>
                            </a:rPr>
                            <a:t> D, et al. Fast gradient-descent methods for temporal-difference learning with linear function approximation[C]//Proceedings of the 26th Annual International Conference on Machine Learning. ACM, 2009: 993-1000.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As above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3870736785"/>
                      </a:ext>
                    </a:extLst>
                  </a:tr>
                  <a:tr h="9029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305" marR="16305" marT="10870" marB="10870">
                        <a:blipFill>
                          <a:blip r:embed="rId2"/>
                          <a:stretch>
                            <a:fillRect l="-1613" t="-395946" r="-1515323" b="-262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Sutton R S. GQ (</a:t>
                          </a:r>
                          <a:r>
                            <a:rPr lang="zh-CN" sz="1100" b="1" dirty="0">
                              <a:effectLst/>
                            </a:rPr>
                            <a:t>λ</a:t>
                          </a:r>
                          <a:r>
                            <a:rPr lang="en-US" sz="1100" b="1" dirty="0">
                              <a:effectLst/>
                            </a:rPr>
                            <a:t>): A general gradient algorithm for temporal-difference prediction learning with eligibility traces[C]//Proceedings of the Third Conference on Artificial General Intelligence. 2010, 1: 91-96.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Not find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693984"/>
                      </a:ext>
                    </a:extLst>
                  </a:tr>
                  <a:tr h="1012340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ETD</a:t>
                          </a:r>
                          <a:endParaRPr lang="en-US" sz="1600" b="1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Mahmood A R, White M. An emphatic approach to the problem of off-policy temporal-difference learning[J]. The Journal of Machine Learning Research, 2015, 17: 1-29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  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5425738"/>
                      </a:ext>
                    </a:extLst>
                  </a:tr>
                  <a:tr h="717004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ELSTD</a:t>
                          </a:r>
                          <a:endParaRPr lang="en-US" sz="1600" b="1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1005119"/>
                      </a:ext>
                    </a:extLst>
                  </a:tr>
                  <a:tr h="628129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ATD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Pan Y, White A, White M. Accelerated Gradient Temporal Difference Learning[J]. </a:t>
                          </a:r>
                          <a:r>
                            <a:rPr lang="en-US" sz="1100" b="1" dirty="0" err="1">
                              <a:effectLst/>
                            </a:rPr>
                            <a:t>arXiv</a:t>
                          </a:r>
                          <a:r>
                            <a:rPr lang="en-US" sz="1100" b="1" dirty="0">
                              <a:effectLst/>
                            </a:rPr>
                            <a:t> preprint arXiv:1611.09328, 2016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>
                              <a:effectLst/>
                            </a:rPr>
                            <a:t>As left</a:t>
                          </a:r>
                          <a:endParaRPr lang="en-US" sz="1100" b="1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41909838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325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51619582"/>
                  </p:ext>
                </p:extLst>
              </p:nvPr>
            </p:nvGraphicFramePr>
            <p:xfrm>
              <a:off x="139335" y="95793"/>
              <a:ext cx="11540600" cy="65662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883">
                      <a:extLst>
                        <a:ext uri="{9D8B030D-6E8A-4147-A177-3AD203B41FA5}">
                          <a16:colId xmlns:a16="http://schemas.microsoft.com/office/drawing/2014/main" val="871530562"/>
                        </a:ext>
                      </a:extLst>
                    </a:gridCol>
                    <a:gridCol w="2171683">
                      <a:extLst>
                        <a:ext uri="{9D8B030D-6E8A-4147-A177-3AD203B41FA5}">
                          <a16:colId xmlns:a16="http://schemas.microsoft.com/office/drawing/2014/main" val="204028638"/>
                        </a:ext>
                      </a:extLst>
                    </a:gridCol>
                    <a:gridCol w="3841168">
                      <a:extLst>
                        <a:ext uri="{9D8B030D-6E8A-4147-A177-3AD203B41FA5}">
                          <a16:colId xmlns:a16="http://schemas.microsoft.com/office/drawing/2014/main" val="3980710981"/>
                        </a:ext>
                      </a:extLst>
                    </a:gridCol>
                    <a:gridCol w="3846866">
                      <a:extLst>
                        <a:ext uri="{9D8B030D-6E8A-4147-A177-3AD203B41FA5}">
                          <a16:colId xmlns:a16="http://schemas.microsoft.com/office/drawing/2014/main" val="658785983"/>
                        </a:ext>
                      </a:extLst>
                    </a:gridCol>
                  </a:tblGrid>
                  <a:tr h="596933"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Evaluation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Control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82054914"/>
                      </a:ext>
                    </a:extLst>
                  </a:tr>
                  <a:tr h="596933">
                    <a:tc rowSpan="3" gridSpan="2"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200" dirty="0" smtClean="0">
                              <a:effectLst/>
                            </a:rPr>
                            <a:t>Look-up </a:t>
                          </a:r>
                          <a:r>
                            <a:rPr lang="en-US" sz="1200" kern="1200" dirty="0" smtClean="0">
                              <a:effectLst/>
                            </a:rPr>
                            <a:t>table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TD(0) with importance sampling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Q-learning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5018932"/>
                      </a:ext>
                    </a:extLst>
                  </a:tr>
                  <a:tr h="596933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Retrace(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200" kern="1200" dirty="0" smtClean="0">
                              <a:effectLst/>
                            </a:rPr>
                            <a:t>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Retrace(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200" kern="1200" dirty="0" smtClean="0">
                              <a:effectLst/>
                            </a:rPr>
                            <a:t>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0256111"/>
                      </a:ext>
                    </a:extLst>
                  </a:tr>
                  <a:tr h="596933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Q(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200" kern="1200" dirty="0" smtClean="0">
                              <a:effectLst/>
                            </a:rPr>
                            <a:t>) with off policy correction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Q(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200" kern="1200" dirty="0" smtClean="0">
                              <a:effectLst/>
                            </a:rPr>
                            <a:t>) with off policy correction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31718645"/>
                      </a:ext>
                    </a:extLst>
                  </a:tr>
                  <a:tr h="596933">
                    <a:tc rowSpan="7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Linear function approximation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Semi-gradient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Semi-gradient TD(0) 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Semi-gradient Q-learning</a:t>
                          </a:r>
                        </a:p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3913304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Gradient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R-TD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Greedy-GQ</a:t>
                          </a:r>
                        </a:p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7623841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GTD(GTD2,TDC)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4538905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GQ(\lambda)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6756534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effectLst/>
                            </a:rPr>
                            <a:t>Emphatic TD</a:t>
                          </a:r>
                          <a:endParaRPr lang="en-US" sz="1200" b="0" kern="120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0577286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Least square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LSTD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9293053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0" dirty="0" smtClean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Emphatic LSTD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8782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51619582"/>
                  </p:ext>
                </p:extLst>
              </p:nvPr>
            </p:nvGraphicFramePr>
            <p:xfrm>
              <a:off x="139335" y="95793"/>
              <a:ext cx="11540600" cy="65662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883">
                      <a:extLst>
                        <a:ext uri="{9D8B030D-6E8A-4147-A177-3AD203B41FA5}">
                          <a16:colId xmlns:a16="http://schemas.microsoft.com/office/drawing/2014/main" val="871530562"/>
                        </a:ext>
                      </a:extLst>
                    </a:gridCol>
                    <a:gridCol w="2171683">
                      <a:extLst>
                        <a:ext uri="{9D8B030D-6E8A-4147-A177-3AD203B41FA5}">
                          <a16:colId xmlns:a16="http://schemas.microsoft.com/office/drawing/2014/main" val="204028638"/>
                        </a:ext>
                      </a:extLst>
                    </a:gridCol>
                    <a:gridCol w="3841168">
                      <a:extLst>
                        <a:ext uri="{9D8B030D-6E8A-4147-A177-3AD203B41FA5}">
                          <a16:colId xmlns:a16="http://schemas.microsoft.com/office/drawing/2014/main" val="3980710981"/>
                        </a:ext>
                      </a:extLst>
                    </a:gridCol>
                    <a:gridCol w="3846866">
                      <a:extLst>
                        <a:ext uri="{9D8B030D-6E8A-4147-A177-3AD203B41FA5}">
                          <a16:colId xmlns:a16="http://schemas.microsoft.com/office/drawing/2014/main" val="658785983"/>
                        </a:ext>
                      </a:extLst>
                    </a:gridCol>
                  </a:tblGrid>
                  <a:tr h="596933"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Evaluation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Control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82054914"/>
                      </a:ext>
                    </a:extLst>
                  </a:tr>
                  <a:tr h="596933">
                    <a:tc rowSpan="3" gridSpan="2"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200" dirty="0" smtClean="0">
                              <a:effectLst/>
                            </a:rPr>
                            <a:t>Look-up </a:t>
                          </a:r>
                          <a:r>
                            <a:rPr lang="en-US" sz="1200" kern="1200" dirty="0" smtClean="0">
                              <a:effectLst/>
                            </a:rPr>
                            <a:t>table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TD(0) with importance sampling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Q-learning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5018932"/>
                      </a:ext>
                    </a:extLst>
                  </a:tr>
                  <a:tr h="596933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17" t="-201020" r="-100792" b="-8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17" t="-201020" r="-792" b="-8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256111"/>
                      </a:ext>
                    </a:extLst>
                  </a:tr>
                  <a:tr h="596933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17" t="-301020" r="-100792" b="-7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17" t="-301020" r="-792" b="-7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1718645"/>
                      </a:ext>
                    </a:extLst>
                  </a:tr>
                  <a:tr h="596933">
                    <a:tc rowSpan="7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Linear function approximation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Semi-gradient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Semi-gradient TD(0) 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Semi-gradient Q-learning</a:t>
                          </a:r>
                        </a:p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3913304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Gradient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R-TD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Greedy-GQ</a:t>
                          </a:r>
                        </a:p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7623841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GTD(GTD2,TDC)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4538905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GQ(\lambda)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6756534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effectLst/>
                            </a:rPr>
                            <a:t>Emphatic TD</a:t>
                          </a:r>
                          <a:endParaRPr lang="en-US" sz="1200" b="0" kern="120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0577286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Least square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LSTD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9293053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0" dirty="0" smtClean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Emphatic LSTD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87822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40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882179"/>
              </p:ext>
            </p:extLst>
          </p:nvPr>
        </p:nvGraphicFramePr>
        <p:xfrm>
          <a:off x="313944" y="0"/>
          <a:ext cx="10515600" cy="823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2024">
                  <a:extLst>
                    <a:ext uri="{9D8B030D-6E8A-4147-A177-3AD203B41FA5}">
                      <a16:colId xmlns:a16="http://schemas.microsoft.com/office/drawing/2014/main" val="2493732561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64079135"/>
                    </a:ext>
                  </a:extLst>
                </a:gridCol>
                <a:gridCol w="780288">
                  <a:extLst>
                    <a:ext uri="{9D8B030D-6E8A-4147-A177-3AD203B41FA5}">
                      <a16:colId xmlns:a16="http://schemas.microsoft.com/office/drawing/2014/main" val="197059963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2060861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4521242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65212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7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H. Yu JANEYHZYU, “On Convergence of Emphatic Temporal-Difference Learning *,” 2015.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8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R. S. Sutton, A. R. Mahmood, and M. White, “An Emphatic Approach to the Problem of Off-policy Temporal-Difference Learning,” </a:t>
                      </a:r>
                      <a:r>
                        <a:rPr lang="en-US" sz="1400" i="1" dirty="0" smtClean="0">
                          <a:effectLst/>
                        </a:rPr>
                        <a:t>J. Mach. Learn. Res.</a:t>
                      </a:r>
                      <a:r>
                        <a:rPr lang="en-US" sz="1400" dirty="0" smtClean="0">
                          <a:effectLst/>
                        </a:rPr>
                        <a:t>, vol. 17, pp. 1–29, 2016.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2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A. </a:t>
                      </a:r>
                      <a:r>
                        <a:rPr lang="en-US" sz="1400" dirty="0" err="1" smtClean="0">
                          <a:effectLst/>
                        </a:rPr>
                        <a:t>Hallak</a:t>
                      </a:r>
                      <a:r>
                        <a:rPr lang="en-US" sz="1400" dirty="0" smtClean="0">
                          <a:effectLst/>
                        </a:rPr>
                        <a:t>, A. Tamar, R. </a:t>
                      </a:r>
                      <a:r>
                        <a:rPr lang="en-US" sz="1400" dirty="0" err="1" smtClean="0">
                          <a:effectLst/>
                        </a:rPr>
                        <a:t>Munos</a:t>
                      </a:r>
                      <a:r>
                        <a:rPr lang="en-US" sz="1400" dirty="0" smtClean="0">
                          <a:effectLst/>
                        </a:rPr>
                        <a:t>, and S. </a:t>
                      </a:r>
                      <a:r>
                        <a:rPr lang="en-US" sz="1400" dirty="0" err="1" smtClean="0">
                          <a:effectLst/>
                        </a:rPr>
                        <a:t>Mannor</a:t>
                      </a:r>
                      <a:r>
                        <a:rPr lang="en-US" sz="1400" dirty="0" smtClean="0">
                          <a:effectLst/>
                        </a:rPr>
                        <a:t>, “Generalized Emphatic Temporal Difference Learning: Bias-Variance Analysis,” in </a:t>
                      </a:r>
                      <a:r>
                        <a:rPr lang="en-US" sz="1400" i="1" dirty="0" smtClean="0">
                          <a:effectLst/>
                        </a:rPr>
                        <a:t>Proceedings of the 30th Conference on Artificial Intelligence (AAAI 2016)</a:t>
                      </a:r>
                      <a:r>
                        <a:rPr lang="en-US" sz="1400" dirty="0" smtClean="0">
                          <a:effectLst/>
                        </a:rPr>
                        <a:t>, 2016, no. Yu, pp. 1–17.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8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A. </a:t>
                      </a:r>
                      <a:r>
                        <a:rPr lang="en-US" sz="1400" dirty="0" err="1" smtClean="0">
                          <a:effectLst/>
                        </a:rPr>
                        <a:t>Harutyunyan</a:t>
                      </a:r>
                      <a:r>
                        <a:rPr lang="en-US" sz="1400" dirty="0" smtClean="0">
                          <a:effectLst/>
                        </a:rPr>
                        <a:t>, M. G. </a:t>
                      </a:r>
                      <a:r>
                        <a:rPr lang="en-US" sz="1400" dirty="0" err="1" smtClean="0">
                          <a:effectLst/>
                        </a:rPr>
                        <a:t>Bellemare</a:t>
                      </a:r>
                      <a:r>
                        <a:rPr lang="en-US" sz="1400" dirty="0" smtClean="0">
                          <a:effectLst/>
                        </a:rPr>
                        <a:t>, T. </a:t>
                      </a:r>
                      <a:r>
                        <a:rPr lang="en-US" sz="1400" dirty="0" err="1" smtClean="0">
                          <a:effectLst/>
                        </a:rPr>
                        <a:t>Stepleton</a:t>
                      </a:r>
                      <a:r>
                        <a:rPr lang="en-US" sz="1400" dirty="0" smtClean="0">
                          <a:effectLst/>
                        </a:rPr>
                        <a:t>, and R. </a:t>
                      </a:r>
                      <a:r>
                        <a:rPr lang="en-US" sz="1400" dirty="0" err="1" smtClean="0">
                          <a:effectLst/>
                        </a:rPr>
                        <a:t>Munos</a:t>
                      </a:r>
                      <a:r>
                        <a:rPr lang="en-US" sz="1400" dirty="0" smtClean="0">
                          <a:effectLst/>
                        </a:rPr>
                        <a:t>, “Q(??) with off-policy corrections,” </a:t>
                      </a:r>
                      <a:r>
                        <a:rPr lang="en-US" sz="1400" i="1" dirty="0" smtClean="0">
                          <a:effectLst/>
                        </a:rPr>
                        <a:t>Lect. Notes </a:t>
                      </a:r>
                      <a:r>
                        <a:rPr lang="en-US" sz="1400" i="1" dirty="0" err="1" smtClean="0">
                          <a:effectLst/>
                        </a:rPr>
                        <a:t>Comput</a:t>
                      </a:r>
                      <a:r>
                        <a:rPr lang="en-US" sz="1400" i="1" dirty="0" smtClean="0">
                          <a:effectLst/>
                        </a:rPr>
                        <a:t>. Sci. (including </a:t>
                      </a:r>
                      <a:r>
                        <a:rPr lang="en-US" sz="1400" i="1" dirty="0" err="1" smtClean="0">
                          <a:effectLst/>
                        </a:rPr>
                        <a:t>Subser</a:t>
                      </a:r>
                      <a:r>
                        <a:rPr lang="en-US" sz="1400" i="1" dirty="0" smtClean="0">
                          <a:effectLst/>
                        </a:rPr>
                        <a:t>. Lect. Notes </a:t>
                      </a:r>
                      <a:r>
                        <a:rPr lang="en-US" sz="1400" i="1" dirty="0" err="1" smtClean="0">
                          <a:effectLst/>
                        </a:rPr>
                        <a:t>Artif</a:t>
                      </a:r>
                      <a:r>
                        <a:rPr lang="en-US" sz="1400" i="1" dirty="0" smtClean="0">
                          <a:effectLst/>
                        </a:rPr>
                        <a:t>. </a:t>
                      </a:r>
                      <a:r>
                        <a:rPr lang="en-US" sz="1400" i="1" dirty="0" err="1" smtClean="0">
                          <a:effectLst/>
                        </a:rPr>
                        <a:t>Intell</a:t>
                      </a:r>
                      <a:r>
                        <a:rPr lang="en-US" sz="1400" i="1" dirty="0" smtClean="0">
                          <a:effectLst/>
                        </a:rPr>
                        <a:t>. Lect. Notes Bioinformatics)</a:t>
                      </a:r>
                      <a:r>
                        <a:rPr lang="en-US" sz="1400" dirty="0" smtClean="0">
                          <a:effectLst/>
                        </a:rPr>
                        <a:t>, vol. 9925 LNAI, pp. 305–320, 2016.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9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R. </a:t>
                      </a:r>
                      <a:r>
                        <a:rPr lang="en-US" sz="1400" dirty="0" err="1" smtClean="0">
                          <a:effectLst/>
                        </a:rPr>
                        <a:t>Munos</a:t>
                      </a:r>
                      <a:r>
                        <a:rPr lang="en-US" sz="1400" dirty="0" smtClean="0">
                          <a:effectLst/>
                        </a:rPr>
                        <a:t>, T. </a:t>
                      </a:r>
                      <a:r>
                        <a:rPr lang="en-US" sz="1400" dirty="0" err="1" smtClean="0">
                          <a:effectLst/>
                        </a:rPr>
                        <a:t>Stepleton</a:t>
                      </a:r>
                      <a:r>
                        <a:rPr lang="en-US" sz="1400" dirty="0" smtClean="0">
                          <a:effectLst/>
                        </a:rPr>
                        <a:t>, A. </a:t>
                      </a:r>
                      <a:r>
                        <a:rPr lang="en-US" sz="1400" dirty="0" err="1" smtClean="0">
                          <a:effectLst/>
                        </a:rPr>
                        <a:t>Harutyunyan</a:t>
                      </a:r>
                      <a:r>
                        <a:rPr lang="en-US" sz="1400" dirty="0" smtClean="0">
                          <a:effectLst/>
                        </a:rPr>
                        <a:t>, and M. </a:t>
                      </a:r>
                      <a:r>
                        <a:rPr lang="en-US" sz="1400" dirty="0" err="1" smtClean="0">
                          <a:effectLst/>
                        </a:rPr>
                        <a:t>Bellemare</a:t>
                      </a:r>
                      <a:r>
                        <a:rPr lang="en-US" sz="1400" dirty="0" smtClean="0">
                          <a:effectLst/>
                        </a:rPr>
                        <a:t>, “Safe and Efficient Off-Policy Reinforcement Learning,” </a:t>
                      </a:r>
                      <a:r>
                        <a:rPr lang="en-US" sz="1400" i="1" dirty="0" smtClean="0">
                          <a:effectLst/>
                        </a:rPr>
                        <a:t>Nips</a:t>
                      </a:r>
                      <a:r>
                        <a:rPr lang="en-US" sz="1400" dirty="0" smtClean="0">
                          <a:effectLst/>
                        </a:rPr>
                        <a:t>, pp. 1046–1054, 2016.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05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B. Liu, J. Liu, M. </a:t>
                      </a:r>
                      <a:r>
                        <a:rPr lang="en-US" sz="1400" dirty="0" err="1" smtClean="0">
                          <a:effectLst/>
                        </a:rPr>
                        <a:t>Ghavamzadeh</a:t>
                      </a:r>
                      <a:r>
                        <a:rPr lang="en-US" sz="1400" dirty="0" smtClean="0">
                          <a:effectLst/>
                        </a:rPr>
                        <a:t>, S. </a:t>
                      </a:r>
                      <a:r>
                        <a:rPr lang="en-US" sz="1400" dirty="0" err="1" smtClean="0">
                          <a:effectLst/>
                        </a:rPr>
                        <a:t>Mahadevan</a:t>
                      </a:r>
                      <a:r>
                        <a:rPr lang="en-US" sz="1400" dirty="0" smtClean="0">
                          <a:effectLst/>
                        </a:rPr>
                        <a:t>, and M. </a:t>
                      </a:r>
                      <a:r>
                        <a:rPr lang="en-US" sz="1400" dirty="0" err="1" smtClean="0">
                          <a:effectLst/>
                        </a:rPr>
                        <a:t>Petrik</a:t>
                      </a:r>
                      <a:r>
                        <a:rPr lang="en-US" sz="1400" dirty="0" smtClean="0">
                          <a:effectLst/>
                        </a:rPr>
                        <a:t>, “Finite-Sample Analysis of Proximal Gradient TD Algorithms,” </a:t>
                      </a:r>
                      <a:r>
                        <a:rPr lang="en-US" sz="1400" i="1" dirty="0" err="1" smtClean="0">
                          <a:effectLst/>
                        </a:rPr>
                        <a:t>Uai</a:t>
                      </a:r>
                      <a:r>
                        <a:rPr lang="en-US" sz="1400" dirty="0" smtClean="0">
                          <a:effectLst/>
                        </a:rPr>
                        <a:t>, 2015.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30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I. </a:t>
                      </a:r>
                      <a:r>
                        <a:rPr lang="en-US" sz="1400" dirty="0" err="1" smtClean="0">
                          <a:effectLst/>
                        </a:rPr>
                        <a:t>Osband</a:t>
                      </a:r>
                      <a:r>
                        <a:rPr lang="en-US" sz="1400" dirty="0" smtClean="0">
                          <a:effectLst/>
                        </a:rPr>
                        <a:t> and B. Van Roy, “On Lower Bounds for Regret in Reinforcement Learning,” pp. 1–10, 2016.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960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M. </a:t>
                      </a:r>
                      <a:r>
                        <a:rPr lang="en-US" sz="1400" dirty="0" err="1" smtClean="0">
                          <a:effectLst/>
                        </a:rPr>
                        <a:t>Tagorti</a:t>
                      </a:r>
                      <a:r>
                        <a:rPr lang="en-US" sz="1400" dirty="0" smtClean="0">
                          <a:effectLst/>
                        </a:rPr>
                        <a:t> and B. </a:t>
                      </a:r>
                      <a:r>
                        <a:rPr lang="en-US" sz="1400" dirty="0" err="1" smtClean="0">
                          <a:effectLst/>
                        </a:rPr>
                        <a:t>Scherrer</a:t>
                      </a:r>
                      <a:r>
                        <a:rPr lang="en-US" sz="1400" dirty="0" smtClean="0">
                          <a:effectLst/>
                        </a:rPr>
                        <a:t>, “On the Rate of Convergence and Error Bounds for LSTD (λ).,” </a:t>
                      </a:r>
                      <a:r>
                        <a:rPr lang="en-US" sz="1400" i="1" dirty="0" smtClean="0">
                          <a:effectLst/>
                        </a:rPr>
                        <a:t>ICML</a:t>
                      </a:r>
                      <a:r>
                        <a:rPr lang="en-US" sz="1400" dirty="0" smtClean="0">
                          <a:effectLst/>
                        </a:rPr>
                        <a:t>, 2015.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5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A. R. Mahmood, H. van Hasselt, and R. S. Sutton, “Weighted importance sampling for off-policy learning with linear function approximation,” </a:t>
                      </a:r>
                      <a:r>
                        <a:rPr lang="en-US" sz="1400" i="1" dirty="0" smtClean="0">
                          <a:effectLst/>
                        </a:rPr>
                        <a:t>Proc. Adv. Neural Inf. Process. Syst.</a:t>
                      </a:r>
                      <a:r>
                        <a:rPr lang="en-US" sz="1400" dirty="0" smtClean="0">
                          <a:effectLst/>
                        </a:rPr>
                        <a:t>, pp. 1–12, 2014.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699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64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48512" y="6486144"/>
                <a:ext cx="5519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On the rate of convergence and error bounds for LSTD(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12" y="6486144"/>
                <a:ext cx="5519653" cy="369332"/>
              </a:xfrm>
              <a:prstGeom prst="rect">
                <a:avLst/>
              </a:prstGeom>
              <a:blipFill>
                <a:blip r:embed="rId2"/>
                <a:stretch>
                  <a:fillRect l="-884" t="-8197" r="-1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941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8512" y="6486144"/>
            <a:ext cx="527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On converge of emphatic temporal difference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37125" y="3014505"/>
                <a:ext cx="20117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D05689BA-B251-44A9-9AAF-41A47CC23359}" type="mathplaceholder">
                        <a:rPr lang="en-US" altLang="zh-CN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125" y="3014505"/>
                <a:ext cx="2011769" cy="276999"/>
              </a:xfrm>
              <a:prstGeom prst="rect">
                <a:avLst/>
              </a:prstGeom>
              <a:blipFill>
                <a:blip r:embed="rId2"/>
                <a:stretch>
                  <a:fillRect l="-3939" r="-272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187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378" y="1816917"/>
                <a:ext cx="12043954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200" dirty="0" smtClean="0"/>
              </a:p>
              <a:p>
                <a:endParaRPr lang="en-US" sz="2200" dirty="0" smtClean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𝑀𝑆𝐵𝐸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 smtClean="0"/>
                  <a:t> </a:t>
                </a:r>
              </a:p>
              <a:p>
                <a:endParaRPr lang="en-US" sz="2200" dirty="0" smtClean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𝑀𝑆𝑇𝐷𝐸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 smtClean="0"/>
              </a:p>
              <a:p>
                <a:endParaRPr lang="en-US" sz="2200" dirty="0" smtClean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 smtClean="0"/>
              </a:p>
              <a:p>
                <a:endParaRPr lang="en-US" sz="2200" dirty="0" smtClean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𝑁𝐸𝑈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𝛿𝜙</m:t>
                            </m:r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𝛿𝜙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 smtClean="0"/>
              </a:p>
              <a:p>
                <a:endParaRPr lang="en-US" sz="2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8" y="1816917"/>
                <a:ext cx="12043954" cy="4351338"/>
              </a:xfrm>
              <a:blipFill>
                <a:blip r:embed="rId3"/>
                <a:stretch>
                  <a:fillRect l="-607" t="-13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83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up table setting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4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4325" y="504672"/>
                <a:ext cx="12239625" cy="2008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	</a:t>
                </a:r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	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504672"/>
                <a:ext cx="12239625" cy="20084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6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7088" y="911223"/>
                <a:ext cx="10515600" cy="535392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sz="2000" dirty="0" smtClean="0"/>
                  <a:t>Discounted Markov decision process(MDP)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\,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en-US" altLang="zh-CN" sz="2000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zh-CN" sz="1600" dirty="0" smtClean="0"/>
                  <a:t>r : 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CN" sz="1600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𝑑𝑖𝑠𝑡𝑟𝑖𝑏𝑢𝑡𝑖𝑜𝑛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𝑜𝑣𝑒𝑟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endParaRPr lang="en-US" altLang="zh-CN" sz="160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zh-CN" sz="1600" b="0" dirty="0" smtClean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→(0,1)</m:t>
                    </m:r>
                  </m:oMath>
                </a14:m>
                <a:endParaRPr lang="en-US" altLang="zh-CN" sz="2000" dirty="0" smtClean="0"/>
              </a:p>
              <a:p>
                <a:r>
                  <a:rPr lang="en-US" altLang="zh-CN" sz="2000" dirty="0" smtClean="0"/>
                  <a:t>State-value </a:t>
                </a:r>
                <a:r>
                  <a:rPr lang="en-US" altLang="zh-CN" sz="2000" dirty="0"/>
                  <a:t>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US" altLang="zh-CN" sz="20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1600" dirty="0" smtClean="0"/>
              </a:p>
              <a:p>
                <a:r>
                  <a:rPr lang="en-US" altLang="zh-CN" sz="2000" dirty="0" smtClean="0"/>
                  <a:t>Action-value </a:t>
                </a:r>
                <a:r>
                  <a:rPr lang="en-US" altLang="zh-CN" sz="2000" dirty="0"/>
                  <a:t>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US" altLang="zh-CN" sz="20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d>
                  </m:oMath>
                </a14:m>
                <a:endParaRPr lang="en-US" altLang="zh-CN" sz="1600" dirty="0" smtClean="0"/>
              </a:p>
              <a:p>
                <a:r>
                  <a:rPr lang="en-US" altLang="zh-CN" sz="2000" dirty="0"/>
                  <a:t>Bellman </a:t>
                </a:r>
                <a:r>
                  <a:rPr lang="en-US" altLang="zh-CN" sz="2000" dirty="0" smtClean="0"/>
                  <a:t>operator 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𝑑𝑎𝑑𝑥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∬"/>
                        <m:limLoc m:val="undOvr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′)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𝑑𝑎𝑑𝑥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en-US" altLang="zh-CN" sz="1600" dirty="0"/>
                  <a:t>	</a:t>
                </a:r>
                <a:endParaRPr lang="en-US" altLang="zh-CN" sz="160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000" dirty="0"/>
                  <a:t>Function </a:t>
                </a:r>
                <a:r>
                  <a:rPr lang="en-US" altLang="zh-CN" sz="2000" dirty="0" smtClean="0"/>
                  <a:t>approximation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sz="1600" b="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000" dirty="0"/>
                  <a:t>Simplify </a:t>
                </a:r>
                <a:r>
                  <a:rPr lang="en-US" altLang="zh-CN" sz="2000" dirty="0" smtClean="0"/>
                  <a:t>notation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as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𝑑𝑖𝑚𝑠𝑛𝑠𝑖𝑜𝑛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𝑣𝑒𝑟𝑐𝑡𝑜𝑟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𝑑𝑖𝑚𝑠𝑛𝑠𝑖𝑜𝑛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𝑣𝑒𝑟𝑐𝑡𝑜𝑟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1600" dirty="0" smtClean="0"/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𝑑𝑖𝑚𝑠𝑛𝑠𝑖𝑜𝑛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𝑣𝑒𝑟𝑐𝑡𝑜𝑟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each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row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repersent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state</m:t>
                    </m:r>
                  </m:oMath>
                </a14:m>
                <a:endParaRPr lang="en-US" altLang="zh-CN" sz="1600" dirty="0" smtClean="0"/>
              </a:p>
              <a:p>
                <a:pPr marL="685800" lvl="2">
                  <a:spcBef>
                    <a:spcPts val="1000"/>
                  </a:spcBef>
                </a:pPr>
                <a:endParaRPr lang="en-US" altLang="zh-CN" sz="1600" dirty="0"/>
              </a:p>
              <a:p>
                <a:pPr marL="685800" lvl="2">
                  <a:spcBef>
                    <a:spcPts val="1000"/>
                  </a:spcBef>
                </a:pPr>
                <a:endParaRPr lang="en-US" altLang="zh-CN" sz="1600" b="0" dirty="0" smtClean="0"/>
              </a:p>
              <a:p>
                <a:pPr marL="685800" lvl="2">
                  <a:spcBef>
                    <a:spcPts val="1000"/>
                  </a:spcBef>
                </a:pPr>
                <a:endParaRPr lang="en-US" altLang="zh-CN" sz="1600" dirty="0"/>
              </a:p>
              <a:p>
                <a:pPr lvl="1"/>
                <a:endParaRPr lang="en-US" altLang="zh-CN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088" y="911223"/>
                <a:ext cx="10515600" cy="5353923"/>
              </a:xfrm>
              <a:blipFill>
                <a:blip r:embed="rId2"/>
                <a:stretch>
                  <a:fillRect l="-464" t="-1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47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Evaluation problem</a:t>
                </a:r>
              </a:p>
              <a:p>
                <a:pPr lvl="1"/>
                <a:r>
                  <a:rPr lang="en-US" dirty="0"/>
                  <a:t>B</a:t>
                </a:r>
                <a:r>
                  <a:rPr lang="en-US" dirty="0" smtClean="0"/>
                  <a:t>ehavior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(data generated from)</a:t>
                </a:r>
              </a:p>
              <a:p>
                <a:pPr lvl="1"/>
                <a:r>
                  <a:rPr lang="en-US" dirty="0" smtClean="0"/>
                  <a:t>Target policy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to evaluate</a:t>
                </a:r>
                <a:r>
                  <a:rPr lang="zh-CN" altLang="en-US" dirty="0" smtClean="0"/>
                  <a:t>）</a:t>
                </a:r>
                <a:endParaRPr lang="en-US" dirty="0" smtClean="0"/>
              </a:p>
              <a:p>
                <a:r>
                  <a:rPr lang="en-US" dirty="0" smtClean="0"/>
                  <a:t>Control problem</a:t>
                </a:r>
              </a:p>
              <a:p>
                <a:pPr lvl="1"/>
                <a:r>
                  <a:rPr lang="en-US" dirty="0" smtClean="0"/>
                  <a:t>Sequence of policy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Sequence of value function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Seek an 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7375490" y="1969476"/>
            <a:ext cx="3707842" cy="1356528"/>
            <a:chOff x="4481565" y="1979525"/>
            <a:chExt cx="3707842" cy="1165609"/>
          </a:xfrm>
        </p:grpSpPr>
        <p:sp>
          <p:nvSpPr>
            <p:cNvPr id="4" name="Left Brace 3"/>
            <p:cNvSpPr/>
            <p:nvPr/>
          </p:nvSpPr>
          <p:spPr>
            <a:xfrm>
              <a:off x="4481565" y="2110154"/>
              <a:ext cx="231112" cy="1034980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/>
                <p:cNvSpPr/>
                <p:nvPr/>
              </p:nvSpPr>
              <p:spPr>
                <a:xfrm>
                  <a:off x="5144756" y="1979525"/>
                  <a:ext cx="3044651" cy="116560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On policy    :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a14:m>
                  <a:endParaRPr lang="en-US" dirty="0" smtClean="0"/>
                </a:p>
                <a:p>
                  <a:pPr algn="ctr"/>
                  <a:r>
                    <a:rPr lang="en-US" altLang="zh-CN" dirty="0" smtClean="0"/>
                    <a:t>Off </a:t>
                  </a:r>
                  <a:r>
                    <a:rPr lang="en-US" altLang="zh-CN" dirty="0"/>
                    <a:t>policy    :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en-US" dirty="0" smtClean="0"/>
                    <a:t>  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Rounded 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4756" y="1979525"/>
                  <a:ext cx="3044651" cy="1165609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293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for evaluation : 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Objection function + optimization techniques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5091" y="516192"/>
                <a:ext cx="11826909" cy="63313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14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γ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ϕ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ϕ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ϕ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effectLst/>
                    <a:latin typeface="Calibri" panose="020F0502020204030204" pitchFamily="34" charset="0"/>
                    <a:ea typeface="DengXian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𝑑𝑖𝑎𝑔</m:t>
                    </m:r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[</m:t>
                    </m:r>
                    <m:sSup>
                      <m:sSupPr>
                        <m:ctrlP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DengXian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DengXian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DengXian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,…]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𝜋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Monte-Carlo</a:t>
                </a:r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𝑀𝑆𝐵𝐸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sz="14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𝜋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𝛾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sz="14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+1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p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π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r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s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Double sampling</a:t>
                </a:r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𝑀𝑆𝑇𝐷𝐸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Residual td learning </a:t>
                </a:r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LSTD, GTD2, TDC</a:t>
                </a:r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𝑁𝐸𝑈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𝛿𝜙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𝛿𝜙</m:t>
                        </m:r>
                      </m:e>
                    </m:d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GTD</a:t>
                </a:r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:r>
                  <a:rPr lang="en-US" sz="1400" dirty="0" smtClean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OPE-FPE</a:t>
                </a:r>
                <a:endParaRPr lang="en-US" sz="1400" dirty="0" smtClean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89125" lvl="1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tabLst>
                    <a:tab pos="914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x-IV_mathan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x-IV_matha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x-IV_mathan">
                          <a:latin typeface="Cambria Math" panose="02040503050406030204" pitchFamily="18" charset="0"/>
                        </a:rPr>
                        <m:t>OPE</m:t>
                      </m:r>
                      <m:d>
                        <m:d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x-IV_matha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sSup>
                            <m:sSup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x-IV_matha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x-IV_mathan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x-IV_mathan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 smtClean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889125" lvl="1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tabLst>
                    <a:tab pos="914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x-IV_mathan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x-IV_matha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x-IV_mathan">
                          <a:latin typeface="Cambria Math" panose="02040503050406030204" pitchFamily="18" charset="0"/>
                        </a:rPr>
                        <m:t>FPE</m:t>
                      </m:r>
                      <m:d>
                        <m:d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x-IV_matha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lvl="2" indent="-228600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TD learning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91" y="516192"/>
                <a:ext cx="11826909" cy="63313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471517" y="100484"/>
            <a:ext cx="3322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Objective function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2864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10" t="14199" r="3016" b="3228"/>
          <a:stretch/>
        </p:blipFill>
        <p:spPr>
          <a:xfrm>
            <a:off x="0" y="4034414"/>
            <a:ext cx="3959051" cy="28235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71517" y="100484"/>
            <a:ext cx="3322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Objective function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639" t="10888" r="1427" b="2329"/>
          <a:stretch/>
        </p:blipFill>
        <p:spPr>
          <a:xfrm>
            <a:off x="4105106" y="4446749"/>
            <a:ext cx="7837715" cy="21905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9370" t="2097" r="3005" b="2414"/>
          <a:stretch/>
        </p:blipFill>
        <p:spPr>
          <a:xfrm>
            <a:off x="7353454" y="685259"/>
            <a:ext cx="4589367" cy="31990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6858" y="1334256"/>
                <a:ext cx="7231916" cy="1785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𝑀𝑆𝐵𝐸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lim>
                      </m:limLow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𝑀𝑆𝐵𝐸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𝑀𝑆𝑃𝐵𝐸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𝑀𝑆𝑇𝐷𝐸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MSBE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𝑣𝑎𝑟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)]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58" y="1334256"/>
                <a:ext cx="7231916" cy="1785745"/>
              </a:xfrm>
              <a:prstGeom prst="rect">
                <a:avLst/>
              </a:prstGeom>
              <a:blipFill>
                <a:blip r:embed="rId5"/>
                <a:stretch>
                  <a:fillRect l="-1180" b="-3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81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1517" y="100484"/>
            <a:ext cx="4301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optimization techniques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7175" y="2286000"/>
                <a:ext cx="11715750" cy="4003134"/>
              </a:xfrm>
            </p:spPr>
            <p:txBody>
              <a:bodyPr/>
              <a:lstStyle/>
              <a:p>
                <a:r>
                  <a:rPr lang="en-US" dirty="0" smtClean="0"/>
                  <a:t>Gradient based</a:t>
                </a:r>
              </a:p>
              <a:p>
                <a:pPr lvl="1"/>
                <a:r>
                  <a:rPr lang="en-US" dirty="0"/>
                  <a:t>Semi-gradient </a:t>
                </a:r>
                <a:r>
                  <a:rPr lang="en-US" dirty="0" smtClean="0"/>
                  <a:t>based</a:t>
                </a:r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 smtClean="0"/>
                  <a:t>True-gradient based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𝑀𝑆𝑃𝐵𝐸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/>
                  <a:t>Least square </a:t>
                </a:r>
                <a:r>
                  <a:rPr lang="en-US" dirty="0" smtClean="0"/>
                  <a:t>based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 smtClean="0"/>
              </a:p>
              <a:p>
                <a:pPr lvl="2"/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175" y="2286000"/>
                <a:ext cx="11715750" cy="4003134"/>
              </a:xfrm>
              <a:blipFill>
                <a:blip r:embed="rId2"/>
                <a:stretch>
                  <a:fillRect l="-937" t="-2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14325" y="504672"/>
                <a:ext cx="12239625" cy="2008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	</a:t>
                </a:r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	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504672"/>
                <a:ext cx="12239625" cy="20084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22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Off policy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Importance sampling</a:t>
            </a:r>
          </a:p>
          <a:p>
            <a:r>
              <a:rPr lang="en-US" altLang="zh-CN" dirty="0" smtClean="0"/>
              <a:t>Weighted </a:t>
            </a:r>
            <a:r>
              <a:rPr lang="en-US" altLang="zh-CN" smtClean="0"/>
              <a:t>importance sampling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4"/>
              <p:cNvSpPr/>
              <p:nvPr/>
            </p:nvSpPr>
            <p:spPr>
              <a:xfrm>
                <a:off x="6915777" y="334160"/>
                <a:ext cx="3044651" cy="13565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On policy   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 smtClean="0"/>
              </a:p>
              <a:p>
                <a:pPr algn="ctr"/>
                <a:r>
                  <a:rPr lang="en-US" altLang="zh-CN" dirty="0" smtClean="0"/>
                  <a:t>Off </a:t>
                </a:r>
                <a:r>
                  <a:rPr lang="en-US" altLang="zh-CN" dirty="0"/>
                  <a:t>policy   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  </a:t>
                </a:r>
                <a:endParaRPr lang="en-US" dirty="0"/>
              </a:p>
            </p:txBody>
          </p:sp>
        </mc:Choice>
        <mc:Fallback xmlns="">
          <p:sp>
            <p:nvSpPr>
              <p:cNvPr id="4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777" y="334160"/>
                <a:ext cx="3044651" cy="135652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77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eligibility traces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67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563</Words>
  <Application>Microsoft Office PowerPoint</Application>
  <PresentationFormat>宽屏</PresentationFormat>
  <Paragraphs>175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等线</vt:lpstr>
      <vt:lpstr>等线</vt:lpstr>
      <vt:lpstr>等线 Light</vt:lpstr>
      <vt:lpstr>Microsoft YaHei</vt:lpstr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Wingdings</vt:lpstr>
      <vt:lpstr>Office Theme</vt:lpstr>
      <vt:lpstr>RL algorithms analysis</vt:lpstr>
      <vt:lpstr>PowerPoint 演示文稿</vt:lpstr>
      <vt:lpstr>PowerPoint 演示文稿</vt:lpstr>
      <vt:lpstr>Evaluation problem</vt:lpstr>
      <vt:lpstr>PowerPoint 演示文稿</vt:lpstr>
      <vt:lpstr>PowerPoint 演示文稿</vt:lpstr>
      <vt:lpstr>PowerPoint 演示文稿</vt:lpstr>
      <vt:lpstr>Off policy</vt:lpstr>
      <vt:lpstr>eligibility traces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Evaluation problem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algorithms analysis</dc:title>
  <dc:creator>Yue Wang (MSR Student-Person Consulting)</dc:creator>
  <cp:lastModifiedBy>wang wang</cp:lastModifiedBy>
  <cp:revision>71</cp:revision>
  <dcterms:created xsi:type="dcterms:W3CDTF">2017-02-24T01:46:15Z</dcterms:created>
  <dcterms:modified xsi:type="dcterms:W3CDTF">2017-03-05T07:18:04Z</dcterms:modified>
</cp:coreProperties>
</file>