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9" r:id="rId9"/>
    <p:sldId id="268" r:id="rId10"/>
    <p:sldId id="267" r:id="rId11"/>
    <p:sldId id="264" r:id="rId12"/>
    <p:sldId id="258" r:id="rId13"/>
    <p:sldId id="271" r:id="rId14"/>
    <p:sldId id="277" r:id="rId15"/>
    <p:sldId id="278" r:id="rId16"/>
    <p:sldId id="279" r:id="rId17"/>
    <p:sldId id="270" r:id="rId18"/>
    <p:sldId id="281" r:id="rId19"/>
    <p:sldId id="282" r:id="rId20"/>
    <p:sldId id="273" r:id="rId21"/>
    <p:sldId id="274" r:id="rId22"/>
    <p:sldId id="284" r:id="rId23"/>
    <p:sldId id="283" r:id="rId24"/>
    <p:sldId id="27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4A6-7200-4C2F-A5FB-72BC1C6795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1B26B6-AEE7-4B65-A450-33527B787121}">
      <dgm:prSet phldrT="[Text]"/>
      <dgm:spPr/>
      <dgm:t>
        <a:bodyPr/>
        <a:lstStyle/>
        <a:p>
          <a:r>
            <a:rPr lang="en-US" altLang="zh-CN" dirty="0" smtClean="0"/>
            <a:t>Analysis</a:t>
          </a:r>
          <a:endParaRPr lang="en-US" dirty="0"/>
        </a:p>
      </dgm:t>
    </dgm:pt>
    <dgm:pt modelId="{086E6FD7-4AFC-4A51-81E3-0E6144C5F804}" type="parTrans" cxnId="{DD3597D1-7116-4212-8244-483DD3628174}">
      <dgm:prSet/>
      <dgm:spPr/>
      <dgm:t>
        <a:bodyPr/>
        <a:lstStyle/>
        <a:p>
          <a:endParaRPr lang="en-US"/>
        </a:p>
      </dgm:t>
    </dgm:pt>
    <dgm:pt modelId="{C7686C4E-607B-4F12-8932-69B73969CCD2}" type="sibTrans" cxnId="{DD3597D1-7116-4212-8244-483DD3628174}">
      <dgm:prSet/>
      <dgm:spPr/>
      <dgm:t>
        <a:bodyPr/>
        <a:lstStyle/>
        <a:p>
          <a:endParaRPr lang="en-US"/>
        </a:p>
      </dgm:t>
    </dgm:pt>
    <dgm:pt modelId="{AD4BF15E-27A8-4AA3-BF58-E21FEF137688}">
      <dgm:prSet phldrT="[Text]"/>
      <dgm:spPr/>
      <dgm:t>
        <a:bodyPr/>
        <a:lstStyle/>
        <a:p>
          <a:r>
            <a:rPr lang="en-US" dirty="0" smtClean="0"/>
            <a:t>Understand </a:t>
          </a:r>
          <a:endParaRPr lang="en-US" dirty="0"/>
        </a:p>
      </dgm:t>
    </dgm:pt>
    <dgm:pt modelId="{961380A1-CCEF-4B84-8D5E-7540F2ECB037}" type="parTrans" cxnId="{6214CA51-0FD4-4934-A617-62F547ECB4EF}">
      <dgm:prSet/>
      <dgm:spPr/>
      <dgm:t>
        <a:bodyPr/>
        <a:lstStyle/>
        <a:p>
          <a:endParaRPr lang="en-US"/>
        </a:p>
      </dgm:t>
    </dgm:pt>
    <dgm:pt modelId="{7A426E4B-1B46-4C32-AF0F-30DDA9CB27C8}" type="sibTrans" cxnId="{6214CA51-0FD4-4934-A617-62F547ECB4EF}">
      <dgm:prSet/>
      <dgm:spPr/>
      <dgm:t>
        <a:bodyPr/>
        <a:lstStyle/>
        <a:p>
          <a:endParaRPr lang="en-US"/>
        </a:p>
      </dgm:t>
    </dgm:pt>
    <dgm:pt modelId="{318A0BC2-679F-4A33-8C0F-15B7DF4BABE2}">
      <dgm:prSet phldrT="[Text]"/>
      <dgm:spPr/>
      <dgm:t>
        <a:bodyPr/>
        <a:lstStyle/>
        <a:p>
          <a:r>
            <a:rPr lang="en-US" smtClean="0"/>
            <a:t>Improve</a:t>
          </a:r>
          <a:endParaRPr lang="en-US" dirty="0"/>
        </a:p>
      </dgm:t>
    </dgm:pt>
    <dgm:pt modelId="{7FD82402-CE3D-4FFE-91D8-34DF6246A46D}" type="parTrans" cxnId="{1F9D6AB4-56A9-484C-B4C6-17D6E2F44A05}">
      <dgm:prSet/>
      <dgm:spPr/>
      <dgm:t>
        <a:bodyPr/>
        <a:lstStyle/>
        <a:p>
          <a:endParaRPr lang="en-US"/>
        </a:p>
      </dgm:t>
    </dgm:pt>
    <dgm:pt modelId="{B1923983-999B-46CD-ACB4-91847DA8D46D}" type="sibTrans" cxnId="{1F9D6AB4-56A9-484C-B4C6-17D6E2F44A05}">
      <dgm:prSet/>
      <dgm:spPr/>
      <dgm:t>
        <a:bodyPr/>
        <a:lstStyle/>
        <a:p>
          <a:endParaRPr lang="en-US"/>
        </a:p>
      </dgm:t>
    </dgm:pt>
    <dgm:pt modelId="{4655C272-1F9C-479D-A4F8-EF7DED7EA268}" type="pres">
      <dgm:prSet presAssocID="{F698C4A6-7200-4C2F-A5FB-72BC1C6795D6}" presName="Name0" presStyleCnt="0">
        <dgm:presLayoutVars>
          <dgm:dir/>
          <dgm:resizeHandles val="exact"/>
        </dgm:presLayoutVars>
      </dgm:prSet>
      <dgm:spPr/>
    </dgm:pt>
    <dgm:pt modelId="{87B5F3D1-8607-49D5-B2EB-37C270F6DCC7}" type="pres">
      <dgm:prSet presAssocID="{DB1B26B6-AEE7-4B65-A450-33527B7871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BC3E-0938-4A7F-B174-8AC8FF046B16}" type="pres">
      <dgm:prSet presAssocID="{C7686C4E-607B-4F12-8932-69B73969CCD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FEF807C-BEC4-4F45-BE09-5836EE428BAC}" type="pres">
      <dgm:prSet presAssocID="{C7686C4E-607B-4F12-8932-69B73969CCD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AE7A09D-D1AF-432C-ABFF-50ED1563607A}" type="pres">
      <dgm:prSet presAssocID="{AD4BF15E-27A8-4AA3-BF58-E21FEF13768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EEF4-D13A-44D7-B042-45968EF45577}" type="pres">
      <dgm:prSet presAssocID="{7A426E4B-1B46-4C32-AF0F-30DDA9CB27C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85488A-2127-479A-BEAE-50E251709124}" type="pres">
      <dgm:prSet presAssocID="{7A426E4B-1B46-4C32-AF0F-30DDA9CB27C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F84E9D2-6222-4A95-822A-FCF0B34A3B5B}" type="pres">
      <dgm:prSet presAssocID="{318A0BC2-679F-4A33-8C0F-15B7DF4BAB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31F74-9A89-4E6B-B679-0020F085B15A}" type="presOf" srcId="{7A426E4B-1B46-4C32-AF0F-30DDA9CB27C8}" destId="{3285488A-2127-479A-BEAE-50E251709124}" srcOrd="1" destOrd="0" presId="urn:microsoft.com/office/officeart/2005/8/layout/process1"/>
    <dgm:cxn modelId="{01681DAB-103F-46A5-825F-2D9D7CDF9DE8}" type="presOf" srcId="{AD4BF15E-27A8-4AA3-BF58-E21FEF137688}" destId="{CAE7A09D-D1AF-432C-ABFF-50ED1563607A}" srcOrd="0" destOrd="0" presId="urn:microsoft.com/office/officeart/2005/8/layout/process1"/>
    <dgm:cxn modelId="{DD3597D1-7116-4212-8244-483DD3628174}" srcId="{F698C4A6-7200-4C2F-A5FB-72BC1C6795D6}" destId="{DB1B26B6-AEE7-4B65-A450-33527B787121}" srcOrd="0" destOrd="0" parTransId="{086E6FD7-4AFC-4A51-81E3-0E6144C5F804}" sibTransId="{C7686C4E-607B-4F12-8932-69B73969CCD2}"/>
    <dgm:cxn modelId="{04EA05E4-ACDD-4929-B26F-D7AD13CADB47}" type="presOf" srcId="{C7686C4E-607B-4F12-8932-69B73969CCD2}" destId="{DFEF807C-BEC4-4F45-BE09-5836EE428BAC}" srcOrd="1" destOrd="0" presId="urn:microsoft.com/office/officeart/2005/8/layout/process1"/>
    <dgm:cxn modelId="{F53ABDEC-CA70-4CA6-89C2-61D95868F572}" type="presOf" srcId="{F698C4A6-7200-4C2F-A5FB-72BC1C6795D6}" destId="{4655C272-1F9C-479D-A4F8-EF7DED7EA268}" srcOrd="0" destOrd="0" presId="urn:microsoft.com/office/officeart/2005/8/layout/process1"/>
    <dgm:cxn modelId="{874AD93D-144F-4F03-8ED4-BDC929995825}" type="presOf" srcId="{C7686C4E-607B-4F12-8932-69B73969CCD2}" destId="{0091BC3E-0938-4A7F-B174-8AC8FF046B16}" srcOrd="0" destOrd="0" presId="urn:microsoft.com/office/officeart/2005/8/layout/process1"/>
    <dgm:cxn modelId="{F51D17A2-E71F-4240-B4CE-72ABE24AFBCC}" type="presOf" srcId="{7A426E4B-1B46-4C32-AF0F-30DDA9CB27C8}" destId="{302EEEF4-D13A-44D7-B042-45968EF45577}" srcOrd="0" destOrd="0" presId="urn:microsoft.com/office/officeart/2005/8/layout/process1"/>
    <dgm:cxn modelId="{1F9D6AB4-56A9-484C-B4C6-17D6E2F44A05}" srcId="{F698C4A6-7200-4C2F-A5FB-72BC1C6795D6}" destId="{318A0BC2-679F-4A33-8C0F-15B7DF4BABE2}" srcOrd="2" destOrd="0" parTransId="{7FD82402-CE3D-4FFE-91D8-34DF6246A46D}" sibTransId="{B1923983-999B-46CD-ACB4-91847DA8D46D}"/>
    <dgm:cxn modelId="{6214CA51-0FD4-4934-A617-62F547ECB4EF}" srcId="{F698C4A6-7200-4C2F-A5FB-72BC1C6795D6}" destId="{AD4BF15E-27A8-4AA3-BF58-E21FEF137688}" srcOrd="1" destOrd="0" parTransId="{961380A1-CCEF-4B84-8D5E-7540F2ECB037}" sibTransId="{7A426E4B-1B46-4C32-AF0F-30DDA9CB27C8}"/>
    <dgm:cxn modelId="{7125CBEB-71B7-40C7-A3A0-70F989D58FC6}" type="presOf" srcId="{DB1B26B6-AEE7-4B65-A450-33527B787121}" destId="{87B5F3D1-8607-49D5-B2EB-37C270F6DCC7}" srcOrd="0" destOrd="0" presId="urn:microsoft.com/office/officeart/2005/8/layout/process1"/>
    <dgm:cxn modelId="{CD549383-8A21-4355-A97D-FF37EE9BE2C3}" type="presOf" srcId="{318A0BC2-679F-4A33-8C0F-15B7DF4BABE2}" destId="{7F84E9D2-6222-4A95-822A-FCF0B34A3B5B}" srcOrd="0" destOrd="0" presId="urn:microsoft.com/office/officeart/2005/8/layout/process1"/>
    <dgm:cxn modelId="{9431A8A2-3328-4C85-AC83-0FFA4D6007FD}" type="presParOf" srcId="{4655C272-1F9C-479D-A4F8-EF7DED7EA268}" destId="{87B5F3D1-8607-49D5-B2EB-37C270F6DCC7}" srcOrd="0" destOrd="0" presId="urn:microsoft.com/office/officeart/2005/8/layout/process1"/>
    <dgm:cxn modelId="{3B0C7BDC-CD4B-4F0B-8EF9-F6E67E77B572}" type="presParOf" srcId="{4655C272-1F9C-479D-A4F8-EF7DED7EA268}" destId="{0091BC3E-0938-4A7F-B174-8AC8FF046B16}" srcOrd="1" destOrd="0" presId="urn:microsoft.com/office/officeart/2005/8/layout/process1"/>
    <dgm:cxn modelId="{B4DDEB43-E81B-4FC3-87D1-6EC7D70D6936}" type="presParOf" srcId="{0091BC3E-0938-4A7F-B174-8AC8FF046B16}" destId="{DFEF807C-BEC4-4F45-BE09-5836EE428BAC}" srcOrd="0" destOrd="0" presId="urn:microsoft.com/office/officeart/2005/8/layout/process1"/>
    <dgm:cxn modelId="{B534E84D-96A4-4A7B-9CDE-CC78CB785920}" type="presParOf" srcId="{4655C272-1F9C-479D-A4F8-EF7DED7EA268}" destId="{CAE7A09D-D1AF-432C-ABFF-50ED1563607A}" srcOrd="2" destOrd="0" presId="urn:microsoft.com/office/officeart/2005/8/layout/process1"/>
    <dgm:cxn modelId="{436EC65B-7D92-45A0-A4D2-C869AF9E3C3A}" type="presParOf" srcId="{4655C272-1F9C-479D-A4F8-EF7DED7EA268}" destId="{302EEEF4-D13A-44D7-B042-45968EF45577}" srcOrd="3" destOrd="0" presId="urn:microsoft.com/office/officeart/2005/8/layout/process1"/>
    <dgm:cxn modelId="{DF9F50B9-1E8F-4506-9F9E-121BE1BD1281}" type="presParOf" srcId="{302EEEF4-D13A-44D7-B042-45968EF45577}" destId="{3285488A-2127-479A-BEAE-50E251709124}" srcOrd="0" destOrd="0" presId="urn:microsoft.com/office/officeart/2005/8/layout/process1"/>
    <dgm:cxn modelId="{70C6CEAC-5FB4-4C73-8297-2849AEFCC8AB}" type="presParOf" srcId="{4655C272-1F9C-479D-A4F8-EF7DED7EA268}" destId="{7F84E9D2-6222-4A95-822A-FCF0B34A3B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5F3D1-8607-49D5-B2EB-37C270F6DCC7}">
      <dsp:nvSpPr>
        <dsp:cNvPr id="0" name=""/>
        <dsp:cNvSpPr/>
      </dsp:nvSpPr>
      <dsp:spPr>
        <a:xfrm>
          <a:off x="7983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Analysis</a:t>
          </a:r>
          <a:endParaRPr lang="en-US" sz="3300" kern="1200" dirty="0"/>
        </a:p>
      </dsp:txBody>
      <dsp:txXfrm>
        <a:off x="49917" y="2035395"/>
        <a:ext cx="2302370" cy="1347875"/>
      </dsp:txXfrm>
    </dsp:sp>
    <dsp:sp modelId="{0091BC3E-0938-4A7F-B174-8AC8FF046B16}">
      <dsp:nvSpPr>
        <dsp:cNvPr id="0" name=""/>
        <dsp:cNvSpPr/>
      </dsp:nvSpPr>
      <dsp:spPr>
        <a:xfrm>
          <a:off x="2632846" y="2413439"/>
          <a:ext cx="505882" cy="591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632846" y="2531796"/>
        <a:ext cx="354117" cy="355073"/>
      </dsp:txXfrm>
    </dsp:sp>
    <dsp:sp modelId="{CAE7A09D-D1AF-432C-ABFF-50ED1563607A}">
      <dsp:nvSpPr>
        <dsp:cNvPr id="0" name=""/>
        <dsp:cNvSpPr/>
      </dsp:nvSpPr>
      <dsp:spPr>
        <a:xfrm>
          <a:off x="3348718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Understand </a:t>
          </a:r>
          <a:endParaRPr lang="en-US" sz="3300" kern="1200" dirty="0"/>
        </a:p>
      </dsp:txBody>
      <dsp:txXfrm>
        <a:off x="3390652" y="2035395"/>
        <a:ext cx="2302370" cy="1347875"/>
      </dsp:txXfrm>
    </dsp:sp>
    <dsp:sp modelId="{302EEEF4-D13A-44D7-B042-45968EF45577}">
      <dsp:nvSpPr>
        <dsp:cNvPr id="0" name=""/>
        <dsp:cNvSpPr/>
      </dsp:nvSpPr>
      <dsp:spPr>
        <a:xfrm>
          <a:off x="5973580" y="2413439"/>
          <a:ext cx="505882" cy="591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973580" y="2531796"/>
        <a:ext cx="354117" cy="355073"/>
      </dsp:txXfrm>
    </dsp:sp>
    <dsp:sp modelId="{7F84E9D2-6222-4A95-822A-FCF0B34A3B5B}">
      <dsp:nvSpPr>
        <dsp:cNvPr id="0" name=""/>
        <dsp:cNvSpPr/>
      </dsp:nvSpPr>
      <dsp:spPr>
        <a:xfrm>
          <a:off x="6689452" y="1993461"/>
          <a:ext cx="2386238" cy="143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Improve</a:t>
          </a:r>
          <a:endParaRPr lang="en-US" sz="3300" kern="1200" dirty="0"/>
        </a:p>
      </dsp:txBody>
      <dsp:txXfrm>
        <a:off x="6731386" y="2035395"/>
        <a:ext cx="2302370" cy="13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0D7-97F6-4887-B034-63EF8A2E9BD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12.56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156" y="1122363"/>
            <a:ext cx="9539844" cy="2387600"/>
          </a:xfrm>
        </p:spPr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Recall MC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err="1" smtClean="0"/>
                  <a:t>Sarsa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based)</a:t>
                </a:r>
              </a:p>
              <a:p>
                <a:pPr lvl="1"/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critic(w))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 of RL</a:t>
            </a:r>
          </a:p>
          <a:p>
            <a:pPr lvl="1"/>
            <a:r>
              <a:rPr lang="en-US" dirty="0" smtClean="0"/>
              <a:t>Deep neural network to approximate functions in RL</a:t>
            </a:r>
          </a:p>
          <a:p>
            <a:pPr lvl="1"/>
            <a:r>
              <a:rPr lang="en-US" dirty="0" smtClean="0"/>
              <a:t>Express abstract and complex function relation</a:t>
            </a:r>
          </a:p>
          <a:p>
            <a:pPr lvl="1"/>
            <a:r>
              <a:rPr lang="en-US" dirty="0" smtClean="0"/>
              <a:t>End to end task</a:t>
            </a:r>
          </a:p>
          <a:p>
            <a:pPr lvl="1"/>
            <a:r>
              <a:rPr lang="en-US" altLang="zh-CN" dirty="0" smtClean="0"/>
              <a:t>Continuous control task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Implementation of </a:t>
            </a:r>
            <a:r>
              <a:rPr lang="en-US" sz="2800" dirty="0" smtClean="0"/>
              <a:t>DRL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 definition of </a:t>
            </a:r>
            <a:r>
              <a:rPr lang="en-US" altLang="zh-CN" sz="2400" dirty="0" smtClean="0"/>
              <a:t>objection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value function		(DQN)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policy approximation	(DDPG)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Problems </a:t>
            </a:r>
            <a:r>
              <a:rPr lang="en-US" sz="2800" dirty="0"/>
              <a:t>bring by deep learning</a:t>
            </a:r>
          </a:p>
          <a:p>
            <a:pPr lvl="1"/>
            <a:r>
              <a:rPr lang="en-US" altLang="zh-CN" dirty="0" smtClean="0"/>
              <a:t>No convergence guarantee</a:t>
            </a:r>
          </a:p>
          <a:p>
            <a:pPr lvl="1"/>
            <a:r>
              <a:rPr lang="en-US" altLang="zh-CN" dirty="0" smtClean="0"/>
              <a:t>Train slowly</a:t>
            </a:r>
          </a:p>
          <a:p>
            <a:pPr lvl="1"/>
            <a:r>
              <a:rPr lang="en-US" altLang="zh-CN" dirty="0"/>
              <a:t>Continuous control task </a:t>
            </a:r>
            <a:r>
              <a:rPr lang="en-US" altLang="zh-CN" dirty="0" smtClean="0"/>
              <a:t>(continuous action)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 speed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trick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</a:p>
          <a:p>
            <a:endParaRPr lang="en-US" dirty="0"/>
          </a:p>
          <a:p>
            <a:r>
              <a:rPr lang="en-US" dirty="0" smtClean="0"/>
              <a:t>Variance reduce</a:t>
            </a:r>
          </a:p>
          <a:p>
            <a:endParaRPr lang="en-US" dirty="0"/>
          </a:p>
          <a:p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275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973" y="0"/>
            <a:ext cx="10515600" cy="968991"/>
          </a:xfrm>
        </p:spPr>
        <p:txBody>
          <a:bodyPr/>
          <a:lstStyle/>
          <a:p>
            <a:pPr algn="ctr"/>
            <a:r>
              <a:rPr lang="en-US" altLang="zh-CN" b="1" dirty="0" smtClean="0"/>
              <a:t>Some trick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 Use experience replay</a:t>
                </a:r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store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in D</a:t>
                </a:r>
              </a:p>
              <a:p>
                <a:pPr lvl="1"/>
                <a:r>
                  <a:rPr lang="en-US" altLang="zh-CN" dirty="0" smtClean="0"/>
                  <a:t>Randomly sample mini-batch </a:t>
                </a:r>
              </a:p>
              <a:p>
                <a:pPr lvl="1"/>
                <a:r>
                  <a:rPr lang="en-US" altLang="zh-CN" dirty="0" smtClean="0"/>
                  <a:t>Use mini-batch to optimize the target</a:t>
                </a:r>
              </a:p>
              <a:p>
                <a:r>
                  <a:rPr lang="en-US" altLang="zh-CN" dirty="0" smtClean="0"/>
                  <a:t>Freeze target Q-network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Double 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𝐷𝑜𝑢𝑏𝑙𝑒𝑄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Clip </a:t>
                </a:r>
                <a:r>
                  <a:rPr lang="en-US" altLang="zh-CN" sz="2800" dirty="0"/>
                  <a:t>rewards or normalize </a:t>
                </a:r>
                <a:r>
                  <a:rPr lang="en-US" altLang="zh-CN" sz="2800" dirty="0" smtClean="0"/>
                  <a:t>network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Advantage decompose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  <a:blipFill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Asynchronous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Mnih</a:t>
            </a:r>
            <a:r>
              <a:rPr lang="en-US" sz="2400" dirty="0"/>
              <a:t>, </a:t>
            </a:r>
            <a:r>
              <a:rPr lang="en-US" sz="2400" dirty="0" err="1"/>
              <a:t>Volodymyr</a:t>
            </a:r>
            <a:r>
              <a:rPr lang="en-US" sz="2400" dirty="0"/>
              <a:t>, et al. "Asynchronous methods for deep reinforcement learning." </a:t>
            </a:r>
            <a:r>
              <a:rPr lang="en-US" sz="2400" i="1" dirty="0" err="1"/>
              <a:t>arXiv</a:t>
            </a:r>
            <a:r>
              <a:rPr lang="en-US" sz="2400" i="1" dirty="0"/>
              <a:t> preprint arXiv:1602.01783</a:t>
            </a:r>
            <a:r>
              <a:rPr lang="en-US" sz="2400" dirty="0"/>
              <a:t> (2016).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99" y="1531268"/>
            <a:ext cx="9068481" cy="52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Variance </a:t>
            </a:r>
            <a:r>
              <a:rPr lang="en-US" altLang="zh-CN" b="1" dirty="0" smtClean="0"/>
              <a:t>reduce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Zhao, </a:t>
                </a:r>
                <a:r>
                  <a:rPr lang="en-US" altLang="zh-CN" sz="2400" dirty="0" err="1"/>
                  <a:t>Tingting</a:t>
                </a:r>
                <a:r>
                  <a:rPr lang="en-US" altLang="zh-CN" sz="2400" dirty="0"/>
                  <a:t>, et al. "Analysis and improvement of policy gradient estimation." </a:t>
                </a:r>
                <a:r>
                  <a:rPr lang="en-US" altLang="zh-CN" sz="2400" i="1" dirty="0"/>
                  <a:t>Advances in Neural Information Processing Systems</a:t>
                </a:r>
                <a:r>
                  <a:rPr lang="en-US" altLang="zh-CN" sz="2400" dirty="0"/>
                  <a:t>. 2011</a:t>
                </a:r>
                <a:r>
                  <a:rPr lang="en-US" altLang="zh-CN" sz="2400" dirty="0" smtClean="0"/>
                  <a:t>.</a:t>
                </a:r>
              </a:p>
              <a:p>
                <a:pPr lvl="1"/>
                <a:r>
                  <a:rPr lang="en-US" altLang="zh-CN" sz="2000" dirty="0" smtClean="0"/>
                  <a:t>Reinforce and PGPE</a:t>
                </a:r>
              </a:p>
              <a:p>
                <a:pPr lvl="1"/>
                <a:endParaRPr lang="en-US" altLang="zh-CN" sz="2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/>
                  <a:t>Reinforce with </a:t>
                </a:r>
                <a:r>
                  <a:rPr lang="en-US" altLang="zh-CN" dirty="0" smtClean="0"/>
                  <a:t>baseline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err="1"/>
                  <a:t>Greensmith</a:t>
                </a:r>
                <a:r>
                  <a:rPr lang="en-US" altLang="zh-CN" dirty="0"/>
                  <a:t>, Evan, Peter L. Bartlett, and Jonathan Baxter. "Variance reduction techniques for gradient estimates in reinforcement </a:t>
                </a:r>
                <a:r>
                  <a:rPr lang="en-US" altLang="zh-CN" dirty="0" err="1"/>
                  <a:t>learning."Journal</a:t>
                </a:r>
                <a:r>
                  <a:rPr lang="en-US" altLang="zh-CN" dirty="0"/>
                  <a:t> of Machine Learning Research 5.Nov (2004): 1471-1530.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gradient based</a:t>
            </a:r>
          </a:p>
          <a:p>
            <a:pPr lvl="1"/>
            <a:r>
              <a:rPr lang="en-US" dirty="0" smtClean="0"/>
              <a:t>DPG</a:t>
            </a:r>
          </a:p>
          <a:p>
            <a:pPr lvl="1"/>
            <a:r>
              <a:rPr lang="en-US" dirty="0" smtClean="0"/>
              <a:t>DDPG</a:t>
            </a:r>
          </a:p>
          <a:p>
            <a:pPr lvl="1"/>
            <a:r>
              <a:rPr lang="en-US" dirty="0" smtClean="0"/>
              <a:t>Value gradient(SVG)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Q-learning based</a:t>
            </a:r>
          </a:p>
          <a:p>
            <a:pPr lvl="1"/>
            <a:r>
              <a:rPr lang="en-US" dirty="0" smtClean="0"/>
              <a:t>NAF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254" t="2754" r="6576" b="2605"/>
          <a:stretch/>
        </p:blipFill>
        <p:spPr>
          <a:xfrm>
            <a:off x="316930" y="2032070"/>
            <a:ext cx="6257065" cy="4696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357" y="2418352"/>
            <a:ext cx="4057143" cy="4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blipFill>
                <a:blip r:embed="rId5"/>
                <a:stretch>
                  <a:fillRect l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altLang="zh-CN" dirty="0"/>
              <a:t>Continuous Q-Learning with Normalized Advantage Functions 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9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Continuous control	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848429"/>
            <a:ext cx="5045522" cy="8026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184" b="2899"/>
          <a:stretch/>
        </p:blipFill>
        <p:spPr>
          <a:xfrm>
            <a:off x="1003300" y="2679701"/>
            <a:ext cx="4752381" cy="414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06" y="3180579"/>
            <a:ext cx="6437693" cy="1649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76848" y="5192754"/>
                <a:ext cx="6215128" cy="45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48" y="5192754"/>
                <a:ext cx="6215128" cy="454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RL and classic algorithms</a:t>
            </a:r>
          </a:p>
          <a:p>
            <a:r>
              <a:rPr lang="en-US" sz="3200" dirty="0" smtClean="0"/>
              <a:t>Deep RL introduction</a:t>
            </a:r>
          </a:p>
          <a:p>
            <a:r>
              <a:rPr lang="en-US" sz="3200" dirty="0" smtClean="0"/>
              <a:t>Some topic</a:t>
            </a:r>
          </a:p>
          <a:p>
            <a:r>
              <a:rPr lang="en-US" altLang="zh-CN" sz="3200" dirty="0" smtClean="0"/>
              <a:t>My thinking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68"/>
          <a:stretch/>
        </p:blipFill>
        <p:spPr>
          <a:xfrm>
            <a:off x="2715047" y="1414916"/>
            <a:ext cx="6761905" cy="3432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971" y="5500914"/>
            <a:ext cx="10842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Is there any theoretical analysis of the </a:t>
            </a:r>
            <a:r>
              <a:rPr lang="en-US" altLang="zh-CN" sz="2400" dirty="0"/>
              <a:t>convergence about RL algorithms 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functional approximation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tricks and improvements make algorithms work for real task.</a:t>
            </a:r>
          </a:p>
          <a:p>
            <a:r>
              <a:rPr lang="en-US" altLang="zh-CN" dirty="0" smtClean="0"/>
              <a:t>It seems most of them only have intuitive explanation.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Such as advantage decomposition.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we give some theoretical explanation about these tricks and improvements.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0502949"/>
              </p:ext>
            </p:extLst>
          </p:nvPr>
        </p:nvGraphicFramePr>
        <p:xfrm>
          <a:off x="2031999" y="719666"/>
          <a:ext cx="90836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309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issue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</a:p>
          <a:p>
            <a:r>
              <a:rPr lang="en-US" dirty="0" smtClean="0"/>
              <a:t>Exploration </a:t>
            </a:r>
            <a:r>
              <a:rPr lang="en-US" altLang="zh-CN" dirty="0" smtClean="0"/>
              <a:t>and exploitation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6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Implementation of DRL</a:t>
            </a:r>
          </a:p>
          <a:p>
            <a:pPr lvl="1"/>
            <a:r>
              <a:rPr lang="en-US" dirty="0" smtClean="0"/>
              <a:t>DQN(</a:t>
            </a:r>
            <a:r>
              <a:rPr lang="en-US" b="1" dirty="0" smtClean="0">
                <a:hlinkClick r:id="rId2"/>
              </a:rPr>
              <a:t>Playing Atari with Deep Reinforcement Learning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Recall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 and POMDP</a:t>
            </a:r>
          </a:p>
          <a:p>
            <a:endParaRPr lang="en-US" dirty="0"/>
          </a:p>
          <a:p>
            <a:r>
              <a:rPr lang="en-US" dirty="0" smtClean="0"/>
              <a:t>Algorithms to solve RL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70551" y="1778754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1" y="1778754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083743"/>
                <a:ext cx="8894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083743"/>
                <a:ext cx="8894092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7121" t="7621"/>
          <a:stretch/>
        </p:blipFill>
        <p:spPr>
          <a:xfrm>
            <a:off x="9072748" y="274050"/>
            <a:ext cx="3119252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85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based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2"/>
            <a:r>
              <a:rPr lang="en-US" altLang="zh-CN" sz="2400" dirty="0" smtClean="0"/>
              <a:t>Policy iteration</a:t>
            </a:r>
          </a:p>
          <a:p>
            <a:pPr lvl="2"/>
            <a:r>
              <a:rPr lang="en-US" altLang="zh-CN" sz="2400" dirty="0" smtClean="0"/>
              <a:t>Value iteration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2"/>
            <a:r>
              <a:rPr lang="en-US" altLang="zh-CN" sz="2400" dirty="0" smtClean="0"/>
              <a:t>On policy</a:t>
            </a:r>
          </a:p>
          <a:p>
            <a:pPr lvl="2"/>
            <a:r>
              <a:rPr lang="en-US" altLang="zh-CN" sz="2400" dirty="0" smtClean="0"/>
              <a:t>Off policy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2"/>
            <a:r>
              <a:rPr lang="en-US" altLang="zh-CN" sz="2400" dirty="0" err="1" smtClean="0"/>
              <a:t>Sarsa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Q-learning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Gradient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228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94479"/>
              </p:ext>
            </p:extLst>
          </p:nvPr>
        </p:nvGraphicFramePr>
        <p:xfrm>
          <a:off x="186186" y="507925"/>
          <a:ext cx="5809256" cy="2365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314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8639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05" y="156516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6" y="3409500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92" y="3499322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iteration</a:t>
                </a:r>
              </a:p>
              <a:p>
                <a:pPr lvl="1"/>
                <a:r>
                  <a:rPr lang="en-US" dirty="0" smtClean="0"/>
                  <a:t>Evaluate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Improve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Value iteration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1 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1, </m:t>
                    </m:r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SK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376</Words>
  <Application>Microsoft Office PowerPoint</Application>
  <PresentationFormat>Widescreen</PresentationFormat>
  <Paragraphs>162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Recall of reinforcement learning</vt:lpstr>
      <vt:lpstr>MDP</vt:lpstr>
      <vt:lpstr>PowerPoint Presentation</vt:lpstr>
      <vt:lpstr>Algorithms</vt:lpstr>
      <vt:lpstr>PowerPoint Presentation</vt:lpstr>
      <vt:lpstr>DP</vt:lpstr>
      <vt:lpstr>MC</vt:lpstr>
      <vt:lpstr>TD</vt:lpstr>
      <vt:lpstr>Policy Gradient</vt:lpstr>
      <vt:lpstr>Deep reinforcement learning </vt:lpstr>
      <vt:lpstr>Convergence speed</vt:lpstr>
      <vt:lpstr>Some trick</vt:lpstr>
      <vt:lpstr>Asynchronous</vt:lpstr>
      <vt:lpstr>Variance reduce</vt:lpstr>
      <vt:lpstr>Continuous control </vt:lpstr>
      <vt:lpstr>Continuous control </vt:lpstr>
      <vt:lpstr>PowerPoint Presentation</vt:lpstr>
      <vt:lpstr>My thinking</vt:lpstr>
      <vt:lpstr>PowerPoint Presentation</vt:lpstr>
      <vt:lpstr>PowerPoint Presentation</vt:lpstr>
      <vt:lpstr>Thanks</vt:lpstr>
      <vt:lpstr>Other issue</vt:lpstr>
      <vt:lpstr>Deep reinforcement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Yue Wang (MSR Student-Person Consulting)</cp:lastModifiedBy>
  <cp:revision>75</cp:revision>
  <dcterms:created xsi:type="dcterms:W3CDTF">2016-10-12T01:22:36Z</dcterms:created>
  <dcterms:modified xsi:type="dcterms:W3CDTF">2016-10-13T02:03:34Z</dcterms:modified>
</cp:coreProperties>
</file>