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63" r:id="rId7"/>
    <p:sldId id="265" r:id="rId8"/>
    <p:sldId id="269" r:id="rId9"/>
    <p:sldId id="268" r:id="rId10"/>
    <p:sldId id="267" r:id="rId11"/>
    <p:sldId id="264" r:id="rId12"/>
    <p:sldId id="258" r:id="rId13"/>
    <p:sldId id="271" r:id="rId14"/>
    <p:sldId id="277" r:id="rId15"/>
    <p:sldId id="278" r:id="rId16"/>
    <p:sldId id="279" r:id="rId17"/>
    <p:sldId id="270" r:id="rId18"/>
    <p:sldId id="281" r:id="rId19"/>
    <p:sldId id="282" r:id="rId20"/>
    <p:sldId id="273" r:id="rId21"/>
    <p:sldId id="272" r:id="rId22"/>
    <p:sldId id="274" r:id="rId23"/>
    <p:sldId id="25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79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0D7-97F6-4887-B034-63EF8A2E9BDF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A9D2-0222-45B8-A0A8-49E95D852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99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0D7-97F6-4887-B034-63EF8A2E9BDF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A9D2-0222-45B8-A0A8-49E95D852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2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0D7-97F6-4887-B034-63EF8A2E9BDF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A9D2-0222-45B8-A0A8-49E95D852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4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0D7-97F6-4887-B034-63EF8A2E9BDF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A9D2-0222-45B8-A0A8-49E95D852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0D7-97F6-4887-B034-63EF8A2E9BDF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A9D2-0222-45B8-A0A8-49E95D852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1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0D7-97F6-4887-B034-63EF8A2E9BDF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A9D2-0222-45B8-A0A8-49E95D852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9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0D7-97F6-4887-B034-63EF8A2E9BDF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A9D2-0222-45B8-A0A8-49E95D852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9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0D7-97F6-4887-B034-63EF8A2E9BDF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A9D2-0222-45B8-A0A8-49E95D852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0D7-97F6-4887-B034-63EF8A2E9BDF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A9D2-0222-45B8-A0A8-49E95D852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0D7-97F6-4887-B034-63EF8A2E9BDF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A9D2-0222-45B8-A0A8-49E95D852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50D7-97F6-4887-B034-63EF8A2E9BDF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A9D2-0222-45B8-A0A8-49E95D852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9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D50D7-97F6-4887-B034-63EF8A2E9BDF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7A9D2-0222-45B8-A0A8-49E95D852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6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312.560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156" y="1122363"/>
            <a:ext cx="9539844" cy="2387600"/>
          </a:xfrm>
        </p:spPr>
        <p:txBody>
          <a:bodyPr/>
          <a:lstStyle/>
          <a:p>
            <a:r>
              <a:rPr lang="en-US" dirty="0" smtClean="0"/>
              <a:t>Deep Reinforcement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Yue 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28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Recall MC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))=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sz="2800" dirty="0" err="1" smtClean="0"/>
                  <a:t>Sarsa</a:t>
                </a:r>
                <a:endParaRPr lang="en-US" altLang="zh-CN" sz="2800" dirty="0" smtClean="0"/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800" dirty="0" smtClean="0"/>
                  <a:t>Q-learning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limLow>
                      <m:limLow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4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sz="2400" dirty="0"/>
              </a:p>
              <a:p>
                <a:pPr marL="685800" lvl="2">
                  <a:spcBef>
                    <a:spcPts val="1000"/>
                  </a:spcBef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9613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7410"/>
          </a:xfrm>
        </p:spPr>
        <p:txBody>
          <a:bodyPr/>
          <a:lstStyle/>
          <a:p>
            <a:pPr algn="ctr"/>
            <a:r>
              <a:rPr lang="en-US" altLang="zh-CN" dirty="0"/>
              <a:t>Policy </a:t>
            </a:r>
            <a:r>
              <a:rPr lang="en-US" altLang="zh-CN" dirty="0" smtClean="0"/>
              <a:t>Gradient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2536"/>
                <a:ext cx="10515600" cy="489442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𝑝𝑜𝑙𝑖𝑐𝑦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𝐺𝑜𝑎𝑙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endParaRPr lang="en-US" b="0" dirty="0" smtClean="0"/>
              </a:p>
              <a:p>
                <a:endParaRPr lang="en-US" dirty="0"/>
              </a:p>
              <a:p>
                <a:r>
                  <a:rPr lang="en-US" b="0" dirty="0" smtClean="0"/>
                  <a:t>Policy gradient theorem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2536"/>
                <a:ext cx="10515600" cy="4894427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041069" y="4388862"/>
                <a:ext cx="10062359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zh-CN" sz="2800" dirty="0" smtClean="0"/>
                  <a:t>Reinforce algorithm (MC based</a:t>
                </a:r>
                <a:r>
                  <a:rPr lang="en-US" altLang="zh-CN" sz="2800" dirty="0" smtClean="0"/>
                  <a:t>)</a:t>
                </a:r>
              </a:p>
              <a:p>
                <a:pPr lvl="1"/>
                <a:endParaRPr lang="en-US" altLang="zh-CN" sz="2800" dirty="0" smtClean="0"/>
              </a:p>
              <a:p>
                <a:pPr lvl="1"/>
                <a:r>
                  <a:rPr lang="en-US" altLang="zh-CN" sz="2800" dirty="0" smtClean="0"/>
                  <a:t>Actor-Critic algorithm (actor(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800" dirty="0" smtClean="0"/>
                  <a:t>) + critic(w))</a:t>
                </a: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9" y="4388862"/>
                <a:ext cx="10062359" cy="1384995"/>
              </a:xfrm>
              <a:prstGeom prst="rect">
                <a:avLst/>
              </a:prstGeom>
              <a:blipFill>
                <a:blip r:embed="rId3"/>
                <a:stretch>
                  <a:fillRect t="-4405" b="-11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24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Deep reinforcement learning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9854"/>
            <a:ext cx="10515600" cy="488907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Improvement of RL</a:t>
            </a:r>
          </a:p>
          <a:p>
            <a:pPr lvl="1"/>
            <a:r>
              <a:rPr lang="en-US" dirty="0" smtClean="0"/>
              <a:t>Deep neural network to approximate functions in </a:t>
            </a:r>
            <a:r>
              <a:rPr lang="en-US" dirty="0" smtClean="0"/>
              <a:t>RL</a:t>
            </a:r>
          </a:p>
          <a:p>
            <a:pPr lvl="1"/>
            <a:r>
              <a:rPr lang="en-US" dirty="0" smtClean="0"/>
              <a:t>Express abstract and complex function</a:t>
            </a:r>
            <a:r>
              <a:rPr lang="en-US" dirty="0" smtClean="0"/>
              <a:t> relation</a:t>
            </a:r>
            <a:endParaRPr lang="en-US" dirty="0" smtClean="0"/>
          </a:p>
          <a:p>
            <a:pPr lvl="1"/>
            <a:r>
              <a:rPr lang="en-US" dirty="0" smtClean="0"/>
              <a:t>End to end task</a:t>
            </a:r>
          </a:p>
          <a:p>
            <a:pPr lvl="1"/>
            <a:r>
              <a:rPr lang="en-US" altLang="zh-CN" dirty="0" smtClean="0"/>
              <a:t>Continuous control task 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Implementation of </a:t>
            </a:r>
            <a:r>
              <a:rPr lang="en-US" sz="2800" dirty="0" smtClean="0"/>
              <a:t>DRL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/>
              <a:t>The definition of </a:t>
            </a:r>
            <a:r>
              <a:rPr lang="en-US" altLang="zh-CN" sz="2400" dirty="0" smtClean="0"/>
              <a:t>objection</a:t>
            </a:r>
            <a:endParaRPr lang="en-US" altLang="zh-CN" sz="2400" dirty="0"/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Deep </a:t>
            </a:r>
            <a:r>
              <a:rPr lang="en-US" sz="2400" dirty="0" smtClean="0"/>
              <a:t>value </a:t>
            </a:r>
            <a:r>
              <a:rPr lang="en-US" sz="2400" dirty="0" smtClean="0"/>
              <a:t>function(DQN)</a:t>
            </a:r>
            <a:endParaRPr lang="en-US" sz="2400" dirty="0" smtClean="0"/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Deep policy </a:t>
            </a:r>
            <a:r>
              <a:rPr lang="en-US" sz="2400" dirty="0" smtClean="0"/>
              <a:t>approximation(DDPG)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Problems </a:t>
            </a:r>
            <a:r>
              <a:rPr lang="en-US" sz="2800" dirty="0"/>
              <a:t>bring by deep learning</a:t>
            </a:r>
          </a:p>
          <a:p>
            <a:pPr lvl="1"/>
            <a:r>
              <a:rPr lang="en-US" altLang="zh-CN" dirty="0" smtClean="0"/>
              <a:t>No convergence </a:t>
            </a:r>
            <a:r>
              <a:rPr lang="en-US" altLang="zh-CN" dirty="0" smtClean="0"/>
              <a:t>guarantee</a:t>
            </a:r>
          </a:p>
          <a:p>
            <a:pPr lvl="1"/>
            <a:r>
              <a:rPr lang="en-US" altLang="zh-CN" dirty="0" smtClean="0"/>
              <a:t>Train slowly</a:t>
            </a:r>
            <a:endParaRPr lang="en-US" altLang="zh-CN" dirty="0" smtClean="0"/>
          </a:p>
          <a:p>
            <a:pPr lvl="1"/>
            <a:r>
              <a:rPr lang="en-US" altLang="zh-CN" dirty="0"/>
              <a:t>Continuous control task </a:t>
            </a:r>
            <a:r>
              <a:rPr lang="en-US" altLang="zh-CN" dirty="0" smtClean="0"/>
              <a:t>(continuous action)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032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Convergence speed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trick</a:t>
            </a:r>
          </a:p>
          <a:p>
            <a:endParaRPr lang="en-US" dirty="0"/>
          </a:p>
          <a:p>
            <a:r>
              <a:rPr lang="en-US" dirty="0" smtClean="0"/>
              <a:t>Asynchronous</a:t>
            </a:r>
          </a:p>
          <a:p>
            <a:endParaRPr lang="en-US" dirty="0"/>
          </a:p>
          <a:p>
            <a:r>
              <a:rPr lang="en-US" dirty="0" smtClean="0"/>
              <a:t>Variance reduce</a:t>
            </a:r>
          </a:p>
          <a:p>
            <a:endParaRPr lang="en-US" dirty="0"/>
          </a:p>
          <a:p>
            <a:r>
              <a:rPr lang="en-US" dirty="0" smtClean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727563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1973" y="0"/>
            <a:ext cx="10515600" cy="968991"/>
          </a:xfrm>
        </p:spPr>
        <p:txBody>
          <a:bodyPr/>
          <a:lstStyle/>
          <a:p>
            <a:pPr algn="ctr"/>
            <a:r>
              <a:rPr lang="en-US" altLang="zh-CN" b="1" dirty="0" smtClean="0"/>
              <a:t>Some trick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10904" y="721456"/>
                <a:ext cx="10515600" cy="613654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 smtClean="0"/>
                  <a:t> Use experience replay</a:t>
                </a:r>
              </a:p>
              <a:p>
                <a:pPr lvl="1"/>
                <a:r>
                  <a:rPr lang="en-US" altLang="zh-CN" dirty="0"/>
                  <a:t> </a:t>
                </a:r>
                <a:r>
                  <a:rPr lang="en-US" altLang="zh-CN" dirty="0" smtClean="0"/>
                  <a:t>store transition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in D</a:t>
                </a:r>
              </a:p>
              <a:p>
                <a:pPr lvl="1"/>
                <a:r>
                  <a:rPr lang="en-US" altLang="zh-CN" dirty="0" smtClean="0"/>
                  <a:t>Randomly sample mini-batch </a:t>
                </a:r>
              </a:p>
              <a:p>
                <a:pPr lvl="1"/>
                <a:r>
                  <a:rPr lang="en-US" altLang="zh-CN" dirty="0" smtClean="0"/>
                  <a:t>Use mini-batch to optimize the target</a:t>
                </a:r>
              </a:p>
              <a:p>
                <a:r>
                  <a:rPr lang="en-US" altLang="zh-CN" dirty="0" smtClean="0"/>
                  <a:t>Freeze target Q-network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sz="2800" dirty="0" smtClean="0"/>
                  <a:t>Clip </a:t>
                </a:r>
                <a:r>
                  <a:rPr lang="en-US" altLang="zh-CN" sz="2800" dirty="0"/>
                  <a:t>rewards or normalize </a:t>
                </a:r>
                <a:r>
                  <a:rPr lang="en-US" altLang="zh-CN" sz="2800" dirty="0" smtClean="0"/>
                  <a:t>network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sz="2800" dirty="0" smtClean="0"/>
                  <a:t>Double Q-learning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0" dirty="0" smtClean="0"/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𝐷𝑜𝑢𝑏𝑙𝑒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sz="2800" dirty="0" smtClean="0"/>
                  <a:t>Advantage decompose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 smtClean="0"/>
              </a:p>
              <a:p>
                <a:pPr marL="685800" lvl="2">
                  <a:spcBef>
                    <a:spcPts val="1000"/>
                  </a:spcBef>
                </a:pPr>
                <a:endParaRPr lang="en-US" altLang="zh-CN" sz="2400" dirty="0"/>
              </a:p>
              <a:p>
                <a:pPr lvl="1"/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0904" y="721456"/>
                <a:ext cx="10515600" cy="6136544"/>
              </a:xfrm>
              <a:blipFill>
                <a:blip r:embed="rId2"/>
                <a:stretch>
                  <a:fillRect l="-1043" t="-2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8383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Asynchronous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428" y="1567960"/>
            <a:ext cx="4857143" cy="4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260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Variance </a:t>
            </a:r>
            <a:r>
              <a:rPr lang="en-US" altLang="zh-CN" b="1" dirty="0" smtClean="0"/>
              <a:t>reduce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2768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 smtClean="0"/>
                  <a:t>Zhao, </a:t>
                </a:r>
                <a:r>
                  <a:rPr lang="en-US" altLang="zh-CN" sz="2400" dirty="0" err="1"/>
                  <a:t>Tingting</a:t>
                </a:r>
                <a:r>
                  <a:rPr lang="en-US" altLang="zh-CN" sz="2400" dirty="0"/>
                  <a:t>, et al. "Analysis and improvement of policy gradient estimation." </a:t>
                </a:r>
                <a:r>
                  <a:rPr lang="en-US" altLang="zh-CN" sz="2400" i="1" dirty="0"/>
                  <a:t>Advances in Neural Information Processing Systems</a:t>
                </a:r>
                <a:r>
                  <a:rPr lang="en-US" altLang="zh-CN" sz="2400" dirty="0"/>
                  <a:t>. 2011</a:t>
                </a:r>
                <a:r>
                  <a:rPr lang="en-US" altLang="zh-CN" sz="2400" dirty="0" smtClean="0"/>
                  <a:t>.</a:t>
                </a:r>
              </a:p>
              <a:p>
                <a:pPr lvl="1"/>
                <a:r>
                  <a:rPr lang="en-US" altLang="zh-CN" sz="2000" dirty="0" smtClean="0"/>
                  <a:t>Reinforce and PGPE</a:t>
                </a:r>
              </a:p>
              <a:p>
                <a:pPr lvl="1"/>
                <a:endParaRPr lang="en-US" altLang="zh-CN" sz="2000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dirty="0"/>
                  <a:t>Reinforce with </a:t>
                </a:r>
                <a:r>
                  <a:rPr lang="en-US" altLang="zh-CN" dirty="0" smtClean="0"/>
                  <a:t>baseline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en-US" altLang="zh-CN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 smtClean="0"/>
              </a:p>
              <a:p>
                <a:pPr marL="685800" lvl="2">
                  <a:spcBef>
                    <a:spcPts val="1000"/>
                  </a:spcBef>
                </a:pPr>
                <a:endParaRPr lang="en-US" altLang="zh-CN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dirty="0" err="1"/>
                  <a:t>Greensmith</a:t>
                </a:r>
                <a:r>
                  <a:rPr lang="en-US" altLang="zh-CN" dirty="0"/>
                  <a:t>, Evan, Peter L. Bartlett, and Jonathan Baxter. "Variance reduction techniques for gradient estimates in reinforcement </a:t>
                </a:r>
                <a:r>
                  <a:rPr lang="en-US" altLang="zh-CN" dirty="0" err="1"/>
                  <a:t>learning."Journal</a:t>
                </a:r>
                <a:r>
                  <a:rPr lang="en-US" altLang="zh-CN" dirty="0"/>
                  <a:t> of Machine Learning Research 5.Nov (2004): 1471-1530.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2768"/>
                <a:ext cx="10515600" cy="4351338"/>
              </a:xfrm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8287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Continuous control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Policy gradient based</a:t>
            </a:r>
          </a:p>
          <a:p>
            <a:pPr lvl="1"/>
            <a:r>
              <a:rPr lang="en-US" dirty="0" smtClean="0"/>
              <a:t>DPG</a:t>
            </a:r>
          </a:p>
          <a:p>
            <a:pPr lvl="1"/>
            <a:r>
              <a:rPr lang="en-US" dirty="0" smtClean="0"/>
              <a:t>DDPG</a:t>
            </a:r>
          </a:p>
          <a:p>
            <a:pPr lvl="1"/>
            <a:r>
              <a:rPr lang="en-US" dirty="0" smtClean="0"/>
              <a:t>Value </a:t>
            </a:r>
            <a:r>
              <a:rPr lang="en-US" dirty="0" smtClean="0"/>
              <a:t>gradient(SVG)</a:t>
            </a:r>
            <a:endParaRPr lang="en-US" dirty="0" smtClean="0"/>
          </a:p>
          <a:p>
            <a:pPr lvl="1"/>
            <a:endParaRPr lang="en-US" dirty="0" smtClean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Q-learning based</a:t>
            </a:r>
          </a:p>
          <a:p>
            <a:pPr lvl="1"/>
            <a:r>
              <a:rPr lang="en-US" dirty="0" smtClean="0"/>
              <a:t>NAF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0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398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Continuous control	</a:t>
            </a:r>
            <a:endParaRPr lang="en-US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4254" t="2754" r="6576" b="2605"/>
          <a:stretch/>
        </p:blipFill>
        <p:spPr>
          <a:xfrm>
            <a:off x="316930" y="2032070"/>
            <a:ext cx="6257065" cy="46963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678549" y="1447984"/>
                <a:ext cx="50113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J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𝑙𝑜𝑔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zh-CN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49" y="1447984"/>
                <a:ext cx="5011308" cy="461665"/>
              </a:xfrm>
              <a:prstGeom prst="rect">
                <a:avLst/>
              </a:prstGeom>
              <a:blipFill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3357" y="2418352"/>
            <a:ext cx="4057143" cy="41523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8382000" y="1325563"/>
                <a:ext cx="2019300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1325563"/>
                <a:ext cx="2019300" cy="1107996"/>
              </a:xfrm>
              <a:prstGeom prst="rect">
                <a:avLst/>
              </a:prstGeom>
              <a:blipFill>
                <a:blip r:embed="rId5"/>
                <a:stretch>
                  <a:fillRect l="-39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26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/>
          <a:lstStyle/>
          <a:p>
            <a:r>
              <a:rPr lang="en-US" altLang="zh-CN" dirty="0"/>
              <a:t>Continuous Q-Learning with Normalized Advantage Functions </a:t>
            </a:r>
            <a:endParaRPr lang="zh-CN" alt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398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smtClean="0"/>
              <a:t>Continuous control	</a:t>
            </a:r>
            <a:endParaRPr 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1848429"/>
            <a:ext cx="5045522" cy="8026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t="2184" b="2899"/>
          <a:stretch/>
        </p:blipFill>
        <p:spPr>
          <a:xfrm>
            <a:off x="1003300" y="2679701"/>
            <a:ext cx="4752381" cy="4140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706" y="3180579"/>
            <a:ext cx="6437693" cy="164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5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content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RL and classic algorithms</a:t>
            </a:r>
          </a:p>
          <a:p>
            <a:r>
              <a:rPr lang="en-US" sz="3200" dirty="0" smtClean="0"/>
              <a:t>Deep RL introduction</a:t>
            </a:r>
          </a:p>
          <a:p>
            <a:r>
              <a:rPr lang="en-US" sz="3200" dirty="0" smtClean="0"/>
              <a:t>Some </a:t>
            </a:r>
            <a:r>
              <a:rPr lang="en-US" sz="3200" dirty="0" smtClean="0"/>
              <a:t>topic</a:t>
            </a:r>
          </a:p>
          <a:p>
            <a:r>
              <a:rPr lang="en-US" altLang="zh-CN" sz="3200" dirty="0" smtClean="0"/>
              <a:t>My thinking</a:t>
            </a:r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50157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My thinking</a:t>
            </a:r>
            <a:endParaRPr 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3768"/>
          <a:stretch/>
        </p:blipFill>
        <p:spPr>
          <a:xfrm>
            <a:off x="2715047" y="1414916"/>
            <a:ext cx="6761905" cy="34328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86971" y="5500914"/>
            <a:ext cx="108421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Is there any theoretical analysis of the </a:t>
            </a:r>
            <a:r>
              <a:rPr lang="en-US" altLang="zh-CN" sz="2400" dirty="0"/>
              <a:t>convergence about RL algorithms and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functional approximation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740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Other issue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POMDP</a:t>
            </a:r>
          </a:p>
          <a:p>
            <a:r>
              <a:rPr lang="en-US" dirty="0" smtClean="0"/>
              <a:t>Exploration </a:t>
            </a:r>
            <a:r>
              <a:rPr lang="en-US" altLang="zh-CN" dirty="0" smtClean="0"/>
              <a:t>and exploitation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2652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Many tricks and improvements make algorithms work for real task.</a:t>
            </a:r>
          </a:p>
          <a:p>
            <a:r>
              <a:rPr lang="en-US" altLang="zh-CN" dirty="0" smtClean="0"/>
              <a:t>It seems most of them only have intuitive explanation.</a:t>
            </a:r>
          </a:p>
          <a:p>
            <a:r>
              <a:rPr lang="en-US" altLang="zh-CN" dirty="0" smtClean="0"/>
              <a:t>Such as some variance reduce algorithms.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Can we give some theoretical explanation about these tricks and improvements.</a:t>
            </a:r>
            <a:endParaRPr lang="zh-CN" alt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My thinking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74717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Deep reinforcement learning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Implementation of DRL</a:t>
            </a:r>
          </a:p>
          <a:p>
            <a:pPr lvl="1"/>
            <a:r>
              <a:rPr lang="en-US" dirty="0" smtClean="0"/>
              <a:t>DQN(</a:t>
            </a:r>
            <a:r>
              <a:rPr lang="en-US" b="1" dirty="0" smtClean="0">
                <a:hlinkClick r:id="rId2"/>
              </a:rPr>
              <a:t>Playing Atari with Deep Reinforcement Learning</a:t>
            </a:r>
            <a:r>
              <a:rPr lang="en-US" dirty="0" smtClean="0"/>
              <a:t>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19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Recall of reinforcement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MDP and POMDP</a:t>
            </a:r>
          </a:p>
          <a:p>
            <a:endParaRPr lang="en-US" dirty="0"/>
          </a:p>
          <a:p>
            <a:r>
              <a:rPr lang="en-US" dirty="0" smtClean="0"/>
              <a:t>Algorithms to solve RL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1060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892" y="-8525"/>
            <a:ext cx="3836170" cy="1325563"/>
          </a:xfrm>
        </p:spPr>
        <p:txBody>
          <a:bodyPr/>
          <a:lstStyle/>
          <a:p>
            <a:r>
              <a:rPr lang="en-US" sz="4800" dirty="0" smtClean="0"/>
              <a:t>MDP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2900" y="2632907"/>
                <a:ext cx="26235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00" y="2632907"/>
                <a:ext cx="2623539" cy="369332"/>
              </a:xfrm>
              <a:prstGeom prst="rect">
                <a:avLst/>
              </a:prstGeom>
              <a:blipFill>
                <a:blip r:embed="rId2"/>
                <a:stretch>
                  <a:fillRect l="-1163" r="-2558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8661" y="3140641"/>
                <a:ext cx="909325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𝑠𝑡𝑎𝑡𝑒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𝑠𝑝𝑎𝑐𝑒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𝑏𝑜𝑢𝑛𝑑𝑒𝑑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𝑠𝑢𝑏𝑠𝑒𝑡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𝐸𝑢𝑐𝑙𝑖𝑑𝑒𝑎𝑛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𝑠𝑝𝑎𝑐𝑒</m:t>
                      </m:r>
                    </m:oMath>
                  </m:oMathPara>
                </a14:m>
                <a:endParaRPr lang="en-US" sz="2400" dirty="0" smtClean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61" y="3140641"/>
                <a:ext cx="9093259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2900" y="3613471"/>
                <a:ext cx="4576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𝑎𝑐𝑡𝑖𝑜𝑛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𝑠𝑝𝑎𝑐𝑒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𝑓𝑖𝑛𝑖𝑡𝑒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&lt;∞)</m:t>
                      </m:r>
                    </m:oMath>
                  </m:oMathPara>
                </a14:m>
                <a:endParaRPr lang="en-US" sz="240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00" y="3613471"/>
                <a:ext cx="4576381" cy="369332"/>
              </a:xfrm>
              <a:prstGeom prst="rect">
                <a:avLst/>
              </a:prstGeom>
              <a:blipFill>
                <a:blip r:embed="rId4"/>
                <a:stretch>
                  <a:fillRect l="-1200" r="-2000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12900" y="4015650"/>
                <a:ext cx="70207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𝑟𝑒𝑤𝑎𝑟𝑑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𝑠𝑡𝑎𝑡𝑒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𝑎𝑐𝑡𝑖𝑜𝑛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𝑝𝑎𝑖𝑟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00" y="4015650"/>
                <a:ext cx="7020768" cy="369332"/>
              </a:xfrm>
              <a:prstGeom prst="rect">
                <a:avLst/>
              </a:prstGeom>
              <a:blipFill>
                <a:blip r:embed="rId5"/>
                <a:stretch>
                  <a:fillRect l="-608" r="-434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8661" y="4496721"/>
                <a:ext cx="668131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𝑡𝑟𝑎𝑛𝑠𝑖𝑡𝑖𝑜𝑛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𝑑𝑖𝑠𝑡𝑟𝑖𝑏𝑢𝑡𝑖𝑜𝑛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→[0,1]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61" y="4496721"/>
                <a:ext cx="6681316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12900" y="4958437"/>
                <a:ext cx="39153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𝑑𝑖𝑠𝑐𝑜𝑢𝑛𝑡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𝑓𝑎𝑐𝑡𝑜𝑟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00" y="4958437"/>
                <a:ext cx="3915303" cy="369332"/>
              </a:xfrm>
              <a:prstGeom prst="rect">
                <a:avLst/>
              </a:prstGeom>
              <a:blipFill>
                <a:blip r:embed="rId7"/>
                <a:stretch>
                  <a:fillRect l="-1402" r="-2492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8"/>
          <a:srcRect t="7621"/>
          <a:stretch/>
        </p:blipFill>
        <p:spPr>
          <a:xfrm>
            <a:off x="7903124" y="137705"/>
            <a:ext cx="3358406" cy="339974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31245" y="3810142"/>
            <a:ext cx="3117204" cy="280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304" y="1027313"/>
            <a:ext cx="8647619" cy="501904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131892" y="-8525"/>
            <a:ext cx="38361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POMDP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1855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Algorithms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9095"/>
            <a:ext cx="10515600" cy="479786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Value function based</a:t>
            </a:r>
          </a:p>
          <a:p>
            <a:pPr lvl="1"/>
            <a:r>
              <a:rPr lang="en-US" altLang="zh-CN" sz="2800" dirty="0" smtClean="0"/>
              <a:t>DP</a:t>
            </a:r>
          </a:p>
          <a:p>
            <a:pPr lvl="2"/>
            <a:r>
              <a:rPr lang="en-US" altLang="zh-CN" sz="2400" dirty="0" smtClean="0"/>
              <a:t>Policy iteration</a:t>
            </a:r>
          </a:p>
          <a:p>
            <a:pPr lvl="2"/>
            <a:r>
              <a:rPr lang="en-US" altLang="zh-CN" sz="2400" dirty="0" smtClean="0"/>
              <a:t>Value iteration</a:t>
            </a:r>
          </a:p>
          <a:p>
            <a:pPr lvl="1"/>
            <a:r>
              <a:rPr lang="en-US" altLang="zh-CN" sz="2800" dirty="0" smtClean="0"/>
              <a:t>MC</a:t>
            </a:r>
          </a:p>
          <a:p>
            <a:pPr lvl="2"/>
            <a:r>
              <a:rPr lang="en-US" altLang="zh-CN" sz="2400" dirty="0" smtClean="0"/>
              <a:t>On policy</a:t>
            </a:r>
          </a:p>
          <a:p>
            <a:pPr lvl="2"/>
            <a:r>
              <a:rPr lang="en-US" altLang="zh-CN" sz="2400" dirty="0" smtClean="0"/>
              <a:t>Off policy</a:t>
            </a:r>
          </a:p>
          <a:p>
            <a:pPr lvl="1"/>
            <a:r>
              <a:rPr lang="en-US" altLang="zh-CN" sz="2800" dirty="0" smtClean="0"/>
              <a:t>TD</a:t>
            </a:r>
          </a:p>
          <a:p>
            <a:pPr lvl="2"/>
            <a:r>
              <a:rPr lang="en-US" altLang="zh-CN" sz="2400" dirty="0" err="1" smtClean="0"/>
              <a:t>Sarsa</a:t>
            </a:r>
            <a:endParaRPr lang="en-US" altLang="zh-CN" sz="2400" dirty="0" smtClean="0"/>
          </a:p>
          <a:p>
            <a:pPr lvl="2"/>
            <a:r>
              <a:rPr lang="en-US" altLang="zh-CN" sz="2400" dirty="0" smtClean="0"/>
              <a:t>Q-learning</a:t>
            </a:r>
          </a:p>
          <a:p>
            <a:pPr lvl="1"/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Policy Gradient</a:t>
            </a:r>
          </a:p>
          <a:p>
            <a:pPr lvl="1"/>
            <a:r>
              <a:rPr lang="en-US" altLang="zh-CN" sz="2800" dirty="0" smtClean="0"/>
              <a:t>Reinforce</a:t>
            </a:r>
          </a:p>
          <a:p>
            <a:pPr lvl="1"/>
            <a:r>
              <a:rPr lang="en-US" altLang="zh-CN" sz="2800" dirty="0" smtClean="0"/>
              <a:t>Actor-Critic</a:t>
            </a:r>
          </a:p>
          <a:p>
            <a:pPr lvl="1"/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322863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3095598"/>
              </p:ext>
            </p:extLst>
          </p:nvPr>
        </p:nvGraphicFramePr>
        <p:xfrm>
          <a:off x="5343426" y="4275118"/>
          <a:ext cx="5809256" cy="2365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2314">
                  <a:extLst>
                    <a:ext uri="{9D8B030D-6E8A-4147-A177-3AD203B41FA5}">
                      <a16:colId xmlns:a16="http://schemas.microsoft.com/office/drawing/2014/main" val="2197097307"/>
                    </a:ext>
                  </a:extLst>
                </a:gridCol>
                <a:gridCol w="1452314">
                  <a:extLst>
                    <a:ext uri="{9D8B030D-6E8A-4147-A177-3AD203B41FA5}">
                      <a16:colId xmlns:a16="http://schemas.microsoft.com/office/drawing/2014/main" val="2842878115"/>
                    </a:ext>
                  </a:extLst>
                </a:gridCol>
                <a:gridCol w="1452314">
                  <a:extLst>
                    <a:ext uri="{9D8B030D-6E8A-4147-A177-3AD203B41FA5}">
                      <a16:colId xmlns:a16="http://schemas.microsoft.com/office/drawing/2014/main" val="87270722"/>
                    </a:ext>
                  </a:extLst>
                </a:gridCol>
                <a:gridCol w="1452314">
                  <a:extLst>
                    <a:ext uri="{9D8B030D-6E8A-4147-A177-3AD203B41FA5}">
                      <a16:colId xmlns:a16="http://schemas.microsoft.com/office/drawing/2014/main" val="3901332996"/>
                    </a:ext>
                  </a:extLst>
                </a:gridCol>
              </a:tblGrid>
              <a:tr h="86393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Markov</a:t>
                      </a:r>
                      <a:r>
                        <a:rPr lang="en-US" altLang="zh-CN" baseline="0" dirty="0" smtClean="0"/>
                        <a:t> Property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Bootstrapping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sampling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06878"/>
                  </a:ext>
                </a:extLst>
              </a:tr>
              <a:tr h="50053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816072"/>
                  </a:ext>
                </a:extLst>
              </a:tr>
              <a:tr h="50053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716120"/>
                  </a:ext>
                </a:extLst>
              </a:tr>
              <a:tr h="50053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635978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08" y="154221"/>
            <a:ext cx="4967782" cy="334280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427" y="154245"/>
            <a:ext cx="4974536" cy="33427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07" y="3707908"/>
            <a:ext cx="4680935" cy="316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1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Policy iteration</a:t>
                </a:r>
              </a:p>
              <a:p>
                <a:pPr lvl="1"/>
                <a:r>
                  <a:rPr lang="en-US" dirty="0" smtClean="0"/>
                  <a:t>Evaluate the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Improve the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𝑔𝑟𝑒𝑒𝑑𝑦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Value iteration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lim>
                        </m:limLow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  <m:sup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228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S</m:t>
                    </m:r>
                    <m:r>
                      <m:rPr>
                        <m:nor/>
                      </m:rPr>
                      <a:rPr lang="en-US" b="0" i="0" dirty="0" smtClean="0"/>
                      <m:t>1 </m:t>
                    </m:r>
                    <m:r>
                      <m:rPr>
                        <m:nor/>
                      </m:rPr>
                      <a:rPr lang="en-US" dirty="0" smtClean="0"/>
                      <m:t>,</m:t>
                    </m:r>
                    <m:r>
                      <m:rPr>
                        <m:nor/>
                      </m:rPr>
                      <a:rPr lang="en-US" dirty="0" smtClean="0"/>
                      <m:t>A</m:t>
                    </m:r>
                    <m:r>
                      <m:rPr>
                        <m:nor/>
                      </m:rPr>
                      <a:rPr lang="en-US" dirty="0" smtClean="0"/>
                      <m:t>1,</m:t>
                    </m:r>
                    <m:r>
                      <m:rPr>
                        <m:nor/>
                      </m:rPr>
                      <a:rPr lang="en-US" dirty="0" smtClean="0"/>
                      <m:t>R</m:t>
                    </m:r>
                    <m:r>
                      <m:rPr>
                        <m:nor/>
                      </m:rPr>
                      <a:rPr lang="en-US" dirty="0" smtClean="0"/>
                      <m:t>1, </m:t>
                    </m:r>
                    <m:r>
                      <m:rPr>
                        <m:nor/>
                      </m:rPr>
                      <a:rPr lang="en-US" dirty="0" smtClean="0"/>
                      <m:t>S</m:t>
                    </m:r>
                    <m:r>
                      <m:rPr>
                        <m:nor/>
                      </m:rPr>
                      <a:rPr lang="en-US" dirty="0" smtClean="0"/>
                      <m:t>2,</m:t>
                    </m:r>
                    <m:r>
                      <m:rPr>
                        <m:nor/>
                      </m:rPr>
                      <a:rPr lang="en-US" dirty="0" smtClean="0"/>
                      <m:t>A</m:t>
                    </m:r>
                    <m:r>
                      <m:rPr>
                        <m:nor/>
                      </m:rPr>
                      <a:rPr lang="en-US" dirty="0" smtClean="0"/>
                      <m:t>2,</m:t>
                    </m:r>
                    <m:r>
                      <m:rPr>
                        <m:nor/>
                      </m:rPr>
                      <a:rPr lang="en-US" dirty="0" smtClean="0"/>
                      <m:t>R</m:t>
                    </m:r>
                    <m:r>
                      <m:rPr>
                        <m:nor/>
                      </m:rPr>
                      <a:rPr lang="en-US" dirty="0" smtClean="0"/>
                      <m:t>2,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m:rPr>
                        <m:nor/>
                      </m:rPr>
                      <a:rPr lang="en-US" dirty="0" smtClean="0"/>
                      <m:t>,</m:t>
                    </m:r>
                    <m:r>
                      <m:rPr>
                        <m:nor/>
                      </m:rPr>
                      <a:rPr lang="en-US" dirty="0" smtClean="0"/>
                      <m:t>SK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~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986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378</Words>
  <Application>Microsoft Office PowerPoint</Application>
  <PresentationFormat>宽屏</PresentationFormat>
  <Paragraphs>155</Paragraphs>
  <Slides>23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等线</vt:lpstr>
      <vt:lpstr>等线 Light</vt:lpstr>
      <vt:lpstr>Arial</vt:lpstr>
      <vt:lpstr>Calibri</vt:lpstr>
      <vt:lpstr>Calibri Light</vt:lpstr>
      <vt:lpstr>Cambria Math</vt:lpstr>
      <vt:lpstr>Wingdings</vt:lpstr>
      <vt:lpstr>Office Theme</vt:lpstr>
      <vt:lpstr>Deep Reinforcement Learning</vt:lpstr>
      <vt:lpstr>content</vt:lpstr>
      <vt:lpstr>Recall of reinforcement learning</vt:lpstr>
      <vt:lpstr>MDP</vt:lpstr>
      <vt:lpstr>PowerPoint 演示文稿</vt:lpstr>
      <vt:lpstr>Algorithms</vt:lpstr>
      <vt:lpstr>PowerPoint 演示文稿</vt:lpstr>
      <vt:lpstr>DP</vt:lpstr>
      <vt:lpstr>MC</vt:lpstr>
      <vt:lpstr>TD</vt:lpstr>
      <vt:lpstr>Policy Gradient</vt:lpstr>
      <vt:lpstr>Deep reinforcement learning </vt:lpstr>
      <vt:lpstr>Convergence speed</vt:lpstr>
      <vt:lpstr>Some trick</vt:lpstr>
      <vt:lpstr>Asynchronous</vt:lpstr>
      <vt:lpstr>Variance reduce</vt:lpstr>
      <vt:lpstr>Continuous control </vt:lpstr>
      <vt:lpstr>Continuous control </vt:lpstr>
      <vt:lpstr>PowerPoint 演示文稿</vt:lpstr>
      <vt:lpstr>My thinking</vt:lpstr>
      <vt:lpstr>Other issue</vt:lpstr>
      <vt:lpstr>PowerPoint 演示文稿</vt:lpstr>
      <vt:lpstr>Deep reinforcement learning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Reinforcement Learning</dc:title>
  <dc:creator>Yue Wang (MSR Student-Person Consulting)</dc:creator>
  <cp:lastModifiedBy>wang wang</cp:lastModifiedBy>
  <cp:revision>60</cp:revision>
  <dcterms:created xsi:type="dcterms:W3CDTF">2016-10-12T01:22:36Z</dcterms:created>
  <dcterms:modified xsi:type="dcterms:W3CDTF">2016-10-12T16:15:22Z</dcterms:modified>
</cp:coreProperties>
</file>