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5" r:id="rId8"/>
    <p:sldId id="269" r:id="rId9"/>
    <p:sldId id="268" r:id="rId10"/>
    <p:sldId id="267" r:id="rId11"/>
    <p:sldId id="264" r:id="rId12"/>
    <p:sldId id="258" r:id="rId13"/>
    <p:sldId id="259" r:id="rId14"/>
    <p:sldId id="27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9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2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1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9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9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9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312.560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156" y="1122363"/>
            <a:ext cx="9539844" cy="2387600"/>
          </a:xfrm>
        </p:spPr>
        <p:txBody>
          <a:bodyPr/>
          <a:lstStyle/>
          <a:p>
            <a:r>
              <a:rPr lang="en-US" dirty="0" smtClean="0"/>
              <a:t>Deep 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Yue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2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Recall MC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))=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 err="1" smtClean="0"/>
                  <a:t>Sarsa</a:t>
                </a:r>
                <a:endParaRPr lang="en-US" altLang="zh-CN" sz="2800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 smtClean="0"/>
                  <a:t>Q-learning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61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7410"/>
          </a:xfrm>
        </p:spPr>
        <p:txBody>
          <a:bodyPr/>
          <a:lstStyle/>
          <a:p>
            <a:pPr algn="ctr"/>
            <a:r>
              <a:rPr lang="en-US" altLang="zh-CN" dirty="0"/>
              <a:t>Policy </a:t>
            </a:r>
            <a:r>
              <a:rPr lang="en-US" altLang="zh-CN" dirty="0" smtClean="0"/>
              <a:t>Gradient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536"/>
                <a:ext cx="10515600" cy="48944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𝑝𝑜𝑙𝑖𝑐𝑦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𝐺𝑜𝑎𝑙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b="0" dirty="0" smtClean="0"/>
                  <a:t>Policy gradient theorem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536"/>
                <a:ext cx="10515600" cy="489442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41069" y="4388862"/>
                <a:ext cx="1006235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CN" sz="2800" dirty="0" smtClean="0"/>
                  <a:t>Reinforce algorithm (MC based)</a:t>
                </a:r>
              </a:p>
              <a:p>
                <a:pPr lvl="1"/>
                <a:r>
                  <a:rPr lang="en-US" altLang="zh-CN" sz="2800" dirty="0" smtClean="0"/>
                  <a:t>Actor-Critic algorithm (actor(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dirty="0" smtClean="0"/>
                  <a:t>) + critic</a:t>
                </a:r>
                <a:r>
                  <a:rPr lang="en-US" altLang="zh-CN" sz="2800" dirty="0" smtClean="0"/>
                  <a:t>(w)</a:t>
                </a:r>
                <a:r>
                  <a:rPr lang="en-US" altLang="zh-CN" sz="2800" dirty="0" smtClean="0"/>
                  <a:t>)</a:t>
                </a:r>
                <a:endParaRPr lang="en-US" altLang="zh-CN" sz="2800" dirty="0" smtClean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9" y="4388862"/>
                <a:ext cx="10062359" cy="954107"/>
              </a:xfrm>
              <a:prstGeom prst="rect">
                <a:avLst/>
              </a:prstGeom>
              <a:blipFill>
                <a:blip r:embed="rId3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Deep reinforcement learning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Improvement of RL</a:t>
            </a:r>
          </a:p>
          <a:p>
            <a:pPr lvl="1"/>
            <a:r>
              <a:rPr lang="en-US" dirty="0" smtClean="0"/>
              <a:t>Deep neural network to approximate functions in RL</a:t>
            </a:r>
          </a:p>
          <a:p>
            <a:pPr lvl="1"/>
            <a:r>
              <a:rPr lang="en-US" dirty="0" smtClean="0"/>
              <a:t>End to end task</a:t>
            </a:r>
          </a:p>
          <a:p>
            <a:pPr lvl="1"/>
            <a:r>
              <a:rPr lang="en-US" altLang="zh-CN" dirty="0" smtClean="0"/>
              <a:t>Continuous control task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Implementation of </a:t>
            </a:r>
            <a:r>
              <a:rPr lang="en-US" sz="2800" dirty="0" smtClean="0"/>
              <a:t>DRL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Deep value function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Deep policy approximation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Problems bring by deep learning</a:t>
            </a:r>
          </a:p>
          <a:p>
            <a:pPr lvl="1"/>
            <a:r>
              <a:rPr lang="en-US" altLang="zh-CN" dirty="0" smtClean="0"/>
              <a:t>No convergence guarantee</a:t>
            </a:r>
          </a:p>
          <a:p>
            <a:pPr lvl="1"/>
            <a:r>
              <a:rPr lang="en-US" altLang="zh-CN" dirty="0" smtClean="0"/>
              <a:t>Exploration 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3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Deep reinforcement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Implementation of DRL</a:t>
            </a:r>
          </a:p>
          <a:p>
            <a:pPr lvl="1"/>
            <a:r>
              <a:rPr lang="en-US" dirty="0" smtClean="0"/>
              <a:t>DQN(</a:t>
            </a:r>
            <a:r>
              <a:rPr lang="en-US" b="1" dirty="0" smtClean="0">
                <a:hlinkClick r:id="rId2"/>
              </a:rPr>
              <a:t>Playing Atari with Deep Reinforcement Learning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9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4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control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 gradient based</a:t>
            </a:r>
          </a:p>
          <a:p>
            <a:pPr lvl="1"/>
            <a:r>
              <a:rPr lang="en-US" dirty="0" smtClean="0"/>
              <a:t>DPG</a:t>
            </a:r>
          </a:p>
          <a:p>
            <a:pPr lvl="1"/>
            <a:r>
              <a:rPr lang="en-US" dirty="0" smtClean="0"/>
              <a:t>DDPG</a:t>
            </a:r>
          </a:p>
          <a:p>
            <a:pPr lvl="1"/>
            <a:r>
              <a:rPr lang="en-US" dirty="0" smtClean="0"/>
              <a:t>Value gradient</a:t>
            </a:r>
          </a:p>
          <a:p>
            <a:pPr lvl="1"/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Q-learning based</a:t>
            </a:r>
          </a:p>
          <a:p>
            <a:pPr lvl="1"/>
            <a:r>
              <a:rPr lang="en-US" dirty="0" smtClean="0"/>
              <a:t>NAF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0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trick</a:t>
            </a:r>
          </a:p>
          <a:p>
            <a:endParaRPr lang="en-US" dirty="0"/>
          </a:p>
          <a:p>
            <a:r>
              <a:rPr lang="en-US" dirty="0" smtClean="0"/>
              <a:t>Asynchronous</a:t>
            </a:r>
          </a:p>
          <a:p>
            <a:endParaRPr lang="en-US" dirty="0"/>
          </a:p>
          <a:p>
            <a:r>
              <a:rPr lang="en-US" dirty="0" smtClean="0"/>
              <a:t>Variance reduce</a:t>
            </a:r>
          </a:p>
          <a:p>
            <a:endParaRPr lang="en-US" dirty="0"/>
          </a:p>
          <a:p>
            <a:r>
              <a:rPr lang="en-US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72756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POMDP</a:t>
            </a:r>
          </a:p>
          <a:p>
            <a:r>
              <a:rPr lang="en-US" smtClean="0"/>
              <a:t>Exploration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5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RL and classic algorithms</a:t>
            </a:r>
          </a:p>
          <a:p>
            <a:r>
              <a:rPr lang="en-US" dirty="0" smtClean="0"/>
              <a:t>Deep RL introduction</a:t>
            </a:r>
          </a:p>
          <a:p>
            <a:r>
              <a:rPr lang="en-US" dirty="0" smtClean="0"/>
              <a:t>Some topic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5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of 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MDP and POMDP</a:t>
            </a:r>
          </a:p>
          <a:p>
            <a:endParaRPr lang="en-US" dirty="0"/>
          </a:p>
          <a:p>
            <a:r>
              <a:rPr lang="en-US" dirty="0" smtClean="0"/>
              <a:t>Algorithms to solve RL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106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892" y="-8525"/>
            <a:ext cx="3836170" cy="1325563"/>
          </a:xfrm>
        </p:spPr>
        <p:txBody>
          <a:bodyPr/>
          <a:lstStyle/>
          <a:p>
            <a:r>
              <a:rPr lang="en-US" sz="4800" dirty="0" smtClean="0"/>
              <a:t>MDP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2900" y="2632907"/>
                <a:ext cx="2623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2632907"/>
                <a:ext cx="2623539" cy="369332"/>
              </a:xfrm>
              <a:prstGeom prst="rect">
                <a:avLst/>
              </a:prstGeom>
              <a:blipFill>
                <a:blip r:embed="rId2"/>
                <a:stretch>
                  <a:fillRect l="-1163" r="-2558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8661" y="3140641"/>
                <a:ext cx="909325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𝑏𝑜𝑢𝑛𝑑𝑒𝑑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𝑠𝑢𝑏𝑠𝑒𝑡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𝐸𝑢𝑐𝑙𝑖𝑑𝑒𝑎𝑛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61" y="3140641"/>
                <a:ext cx="9093259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2900" y="3613471"/>
                <a:ext cx="4576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𝑓𝑖𝑛𝑖𝑡𝑒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&lt;∞)</m:t>
                      </m:r>
                    </m:oMath>
                  </m:oMathPara>
                </a14:m>
                <a:endParaRPr lang="en-US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3613471"/>
                <a:ext cx="4576381" cy="369332"/>
              </a:xfrm>
              <a:prstGeom prst="rect">
                <a:avLst/>
              </a:prstGeom>
              <a:blipFill>
                <a:blip r:embed="rId4"/>
                <a:stretch>
                  <a:fillRect l="-1200" r="-200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2900" y="4015650"/>
                <a:ext cx="70207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𝑝𝑎𝑖𝑟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4015650"/>
                <a:ext cx="7020768" cy="369332"/>
              </a:xfrm>
              <a:prstGeom prst="rect">
                <a:avLst/>
              </a:prstGeom>
              <a:blipFill>
                <a:blip r:embed="rId5"/>
                <a:stretch>
                  <a:fillRect l="-608" r="-434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8661" y="4496721"/>
                <a:ext cx="668131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→[0,1]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61" y="4496721"/>
                <a:ext cx="6681316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2900" y="4958437"/>
                <a:ext cx="39153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𝑑𝑖𝑠𝑐𝑜𝑢𝑛𝑡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4958437"/>
                <a:ext cx="3915303" cy="369332"/>
              </a:xfrm>
              <a:prstGeom prst="rect">
                <a:avLst/>
              </a:prstGeom>
              <a:blipFill>
                <a:blip r:embed="rId7"/>
                <a:stretch>
                  <a:fillRect l="-1402" r="-249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t="7621"/>
          <a:stretch/>
        </p:blipFill>
        <p:spPr>
          <a:xfrm>
            <a:off x="7903124" y="137705"/>
            <a:ext cx="3358406" cy="339974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1245" y="3810142"/>
            <a:ext cx="3117204" cy="280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04" y="1027313"/>
            <a:ext cx="8647619" cy="501904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131892" y="-8525"/>
            <a:ext cx="38361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POMDP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1855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9095"/>
            <a:ext cx="10515600" cy="479786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Value function </a:t>
            </a:r>
            <a:r>
              <a:rPr lang="en-US" altLang="zh-CN" sz="3200" dirty="0" smtClean="0"/>
              <a:t>based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DP</a:t>
            </a:r>
          </a:p>
          <a:p>
            <a:pPr lvl="2"/>
            <a:r>
              <a:rPr lang="en-US" altLang="zh-CN" sz="2400" dirty="0" smtClean="0"/>
              <a:t>Policy iteration</a:t>
            </a:r>
          </a:p>
          <a:p>
            <a:pPr lvl="2"/>
            <a:r>
              <a:rPr lang="en-US" altLang="zh-CN" sz="2400" dirty="0" smtClean="0"/>
              <a:t>Value iteration</a:t>
            </a:r>
            <a:endParaRPr lang="en-US" altLang="zh-CN" sz="2400" dirty="0" smtClean="0"/>
          </a:p>
          <a:p>
            <a:pPr lvl="1"/>
            <a:r>
              <a:rPr lang="en-US" altLang="zh-CN" sz="2800" dirty="0" smtClean="0"/>
              <a:t>MC</a:t>
            </a:r>
          </a:p>
          <a:p>
            <a:pPr lvl="2"/>
            <a:r>
              <a:rPr lang="en-US" altLang="zh-CN" sz="2400" dirty="0" smtClean="0"/>
              <a:t>On policy</a:t>
            </a:r>
          </a:p>
          <a:p>
            <a:pPr lvl="2"/>
            <a:r>
              <a:rPr lang="en-US" altLang="zh-CN" sz="2400" dirty="0" smtClean="0"/>
              <a:t>Off policy</a:t>
            </a:r>
            <a:endParaRPr lang="en-US" altLang="zh-CN" sz="2400" dirty="0" smtClean="0"/>
          </a:p>
          <a:p>
            <a:pPr lvl="1"/>
            <a:r>
              <a:rPr lang="en-US" altLang="zh-CN" sz="2800" dirty="0" smtClean="0"/>
              <a:t>TD</a:t>
            </a:r>
          </a:p>
          <a:p>
            <a:pPr lvl="2"/>
            <a:r>
              <a:rPr lang="en-US" altLang="zh-CN" sz="2400" dirty="0" err="1" smtClean="0"/>
              <a:t>Sarsa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Q-learning</a:t>
            </a:r>
            <a:endParaRPr lang="en-US" altLang="zh-CN" sz="2400" dirty="0" smtClean="0"/>
          </a:p>
          <a:p>
            <a:pPr lvl="1"/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Policy </a:t>
            </a:r>
            <a:r>
              <a:rPr lang="en-US" altLang="zh-CN" sz="3200" dirty="0" smtClean="0"/>
              <a:t>Gradient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Reinforce</a:t>
            </a:r>
          </a:p>
          <a:p>
            <a:pPr lvl="1"/>
            <a:r>
              <a:rPr lang="en-US" altLang="zh-CN" sz="2800" dirty="0" smtClean="0"/>
              <a:t>Actor-Critic</a:t>
            </a:r>
          </a:p>
          <a:p>
            <a:pPr lvl="1"/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32286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095598"/>
              </p:ext>
            </p:extLst>
          </p:nvPr>
        </p:nvGraphicFramePr>
        <p:xfrm>
          <a:off x="5343426" y="4275118"/>
          <a:ext cx="5809256" cy="2365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2314">
                  <a:extLst>
                    <a:ext uri="{9D8B030D-6E8A-4147-A177-3AD203B41FA5}">
                      <a16:colId xmlns:a16="http://schemas.microsoft.com/office/drawing/2014/main" val="2197097307"/>
                    </a:ext>
                  </a:extLst>
                </a:gridCol>
                <a:gridCol w="1452314">
                  <a:extLst>
                    <a:ext uri="{9D8B030D-6E8A-4147-A177-3AD203B41FA5}">
                      <a16:colId xmlns:a16="http://schemas.microsoft.com/office/drawing/2014/main" val="2842878115"/>
                    </a:ext>
                  </a:extLst>
                </a:gridCol>
                <a:gridCol w="1452314">
                  <a:extLst>
                    <a:ext uri="{9D8B030D-6E8A-4147-A177-3AD203B41FA5}">
                      <a16:colId xmlns:a16="http://schemas.microsoft.com/office/drawing/2014/main" val="87270722"/>
                    </a:ext>
                  </a:extLst>
                </a:gridCol>
                <a:gridCol w="1452314">
                  <a:extLst>
                    <a:ext uri="{9D8B030D-6E8A-4147-A177-3AD203B41FA5}">
                      <a16:colId xmlns:a16="http://schemas.microsoft.com/office/drawing/2014/main" val="3901332996"/>
                    </a:ext>
                  </a:extLst>
                </a:gridCol>
              </a:tblGrid>
              <a:tr h="8639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Markov</a:t>
                      </a:r>
                      <a:r>
                        <a:rPr lang="en-US" altLang="zh-CN" baseline="0" dirty="0" smtClean="0"/>
                        <a:t> 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Bootstrapping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06878"/>
                  </a:ext>
                </a:extLst>
              </a:tr>
              <a:tr h="5005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16072"/>
                  </a:ext>
                </a:extLst>
              </a:tr>
              <a:tr h="5005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16120"/>
                  </a:ext>
                </a:extLst>
              </a:tr>
              <a:tr h="5005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635978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8" y="154221"/>
            <a:ext cx="4967782" cy="33428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27" y="154245"/>
            <a:ext cx="4974536" cy="33427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07" y="3707908"/>
            <a:ext cx="4680935" cy="316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Policy iteration</a:t>
                </a:r>
              </a:p>
              <a:p>
                <a:pPr lvl="1"/>
                <a:r>
                  <a:rPr lang="en-US" dirty="0" smtClean="0"/>
                  <a:t>Evaluate the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Improve the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𝑔𝑟𝑒𝑒𝑑𝑦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Value iteration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22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S</m:t>
                    </m:r>
                    <m:r>
                      <m:rPr>
                        <m:nor/>
                      </m:rPr>
                      <a:rPr lang="en-US" b="0" i="0" dirty="0" smtClean="0"/>
                      <m:t>1 </m:t>
                    </m:r>
                    <m:r>
                      <m:rPr>
                        <m:nor/>
                      </m:rPr>
                      <a:rPr lang="en-US" dirty="0" smtClean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A</m:t>
                    </m:r>
                    <m:r>
                      <m:rPr>
                        <m:nor/>
                      </m:rPr>
                      <a:rPr lang="en-US" dirty="0" smtClean="0"/>
                      <m:t>1,</m:t>
                    </m:r>
                    <m:r>
                      <m:rPr>
                        <m:nor/>
                      </m:rPr>
                      <a:rPr lang="en-US" dirty="0" smtClean="0"/>
                      <m:t>R</m:t>
                    </m:r>
                    <m:r>
                      <m:rPr>
                        <m:nor/>
                      </m:rPr>
                      <a:rPr lang="en-US" dirty="0" smtClean="0"/>
                      <m:t>1, </m:t>
                    </m:r>
                    <m:r>
                      <m:rPr>
                        <m:nor/>
                      </m:rPr>
                      <a:rPr lang="en-US" dirty="0" smtClean="0"/>
                      <m:t>S</m:t>
                    </m:r>
                    <m:r>
                      <m:rPr>
                        <m:nor/>
                      </m:rPr>
                      <a:rPr lang="en-US" dirty="0" smtClean="0"/>
                      <m:t>2,</m:t>
                    </m:r>
                    <m:r>
                      <m:rPr>
                        <m:nor/>
                      </m:rPr>
                      <a:rPr lang="en-US" dirty="0" smtClean="0"/>
                      <m:t>A</m:t>
                    </m:r>
                    <m:r>
                      <m:rPr>
                        <m:nor/>
                      </m:rPr>
                      <a:rPr lang="en-US" dirty="0" smtClean="0"/>
                      <m:t>2,</m:t>
                    </m:r>
                    <m:r>
                      <m:rPr>
                        <m:nor/>
                      </m:rPr>
                      <a:rPr lang="en-US" dirty="0" smtClean="0"/>
                      <m:t>R</m:t>
                    </m:r>
                    <m:r>
                      <m:rPr>
                        <m:nor/>
                      </m:rPr>
                      <a:rPr lang="en-US" dirty="0" smtClean="0"/>
                      <m:t>2,</m:t>
                    </m:r>
                    <m:r>
                      <a:rPr lang="en-US" b="0" i="1" dirty="0" smtClean="0"/>
                      <m:t>…</m:t>
                    </m:r>
                    <m:r>
                      <m:rPr>
                        <m:nor/>
                      </m:rPr>
                      <a:rPr lang="en-US" dirty="0" smtClean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SK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98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254</Words>
  <Application>Microsoft Office PowerPoint</Application>
  <PresentationFormat>Widescreen</PresentationFormat>
  <Paragraphs>113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Theme</vt:lpstr>
      <vt:lpstr>Deep Reinforcement Learning</vt:lpstr>
      <vt:lpstr>content</vt:lpstr>
      <vt:lpstr>Recall of reinforcement learning</vt:lpstr>
      <vt:lpstr>MDP</vt:lpstr>
      <vt:lpstr>PowerPoint Presentation</vt:lpstr>
      <vt:lpstr>Algorithms</vt:lpstr>
      <vt:lpstr>PowerPoint Presentation</vt:lpstr>
      <vt:lpstr>DP</vt:lpstr>
      <vt:lpstr>MC</vt:lpstr>
      <vt:lpstr>TD</vt:lpstr>
      <vt:lpstr>Policy Gradient</vt:lpstr>
      <vt:lpstr>Deep reinforcement learning </vt:lpstr>
      <vt:lpstr>Deep reinforcement learning </vt:lpstr>
      <vt:lpstr>PowerPoint Presentation</vt:lpstr>
      <vt:lpstr>Continuous control </vt:lpstr>
      <vt:lpstr>Convergence speed</vt:lpstr>
      <vt:lpstr>Other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</dc:title>
  <dc:creator>Yue Wang (MSR Student-Person Consulting)</dc:creator>
  <cp:lastModifiedBy>Yue Wang (MSR Student-Person Consulting)</cp:lastModifiedBy>
  <cp:revision>24</cp:revision>
  <dcterms:created xsi:type="dcterms:W3CDTF">2016-10-12T01:22:36Z</dcterms:created>
  <dcterms:modified xsi:type="dcterms:W3CDTF">2016-10-12T08:59:30Z</dcterms:modified>
</cp:coreProperties>
</file>