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9" r:id="rId3"/>
    <p:sldId id="257" r:id="rId4"/>
    <p:sldId id="266" r:id="rId5"/>
    <p:sldId id="267" r:id="rId6"/>
    <p:sldId id="264" r:id="rId7"/>
    <p:sldId id="265" r:id="rId8"/>
    <p:sldId id="269" r:id="rId9"/>
    <p:sldId id="271" r:id="rId10"/>
    <p:sldId id="273" r:id="rId11"/>
    <p:sldId id="274" r:id="rId12"/>
    <p:sldId id="272" r:id="rId13"/>
    <p:sldId id="292" r:id="rId14"/>
    <p:sldId id="290" r:id="rId15"/>
    <p:sldId id="268" r:id="rId16"/>
    <p:sldId id="275" r:id="rId17"/>
    <p:sldId id="261" r:id="rId18"/>
    <p:sldId id="277" r:id="rId19"/>
    <p:sldId id="278" r:id="rId20"/>
    <p:sldId id="295" r:id="rId21"/>
    <p:sldId id="296" r:id="rId22"/>
    <p:sldId id="280" r:id="rId23"/>
    <p:sldId id="282" r:id="rId24"/>
    <p:sldId id="283" r:id="rId25"/>
    <p:sldId id="293" r:id="rId26"/>
    <p:sldId id="286" r:id="rId27"/>
    <p:sldId id="285" r:id="rId28"/>
    <p:sldId id="287" r:id="rId29"/>
    <p:sldId id="288" r:id="rId30"/>
    <p:sldId id="297" r:id="rId31"/>
    <p:sldId id="294" r:id="rId32"/>
    <p:sldId id="262" r:id="rId33"/>
    <p:sldId id="284" r:id="rId34"/>
    <p:sldId id="260" r:id="rId35"/>
    <p:sldId id="258" r:id="rId36"/>
    <p:sldId id="263" r:id="rId37"/>
    <p:sldId id="259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CB493-30C9-4403-A643-005EA293079B}">
          <p14:sldIdLst>
            <p14:sldId id="256"/>
            <p14:sldId id="289"/>
            <p14:sldId id="257"/>
            <p14:sldId id="266"/>
            <p14:sldId id="267"/>
            <p14:sldId id="264"/>
            <p14:sldId id="265"/>
            <p14:sldId id="269"/>
            <p14:sldId id="271"/>
            <p14:sldId id="273"/>
            <p14:sldId id="274"/>
            <p14:sldId id="272"/>
            <p14:sldId id="292"/>
            <p14:sldId id="290"/>
            <p14:sldId id="268"/>
            <p14:sldId id="275"/>
            <p14:sldId id="261"/>
            <p14:sldId id="277"/>
            <p14:sldId id="278"/>
            <p14:sldId id="295"/>
            <p14:sldId id="296"/>
            <p14:sldId id="280"/>
            <p14:sldId id="282"/>
            <p14:sldId id="283"/>
            <p14:sldId id="293"/>
            <p14:sldId id="286"/>
            <p14:sldId id="285"/>
            <p14:sldId id="287"/>
            <p14:sldId id="288"/>
            <p14:sldId id="297"/>
            <p14:sldId id="294"/>
          </p14:sldIdLst>
        </p14:section>
        <p14:section name="Untitled Section" id="{5287FB22-4E11-4CDF-AB80-37D29DC57101}">
          <p14:sldIdLst>
            <p14:sldId id="262"/>
            <p14:sldId id="284"/>
            <p14:sldId id="260"/>
            <p14:sldId id="258"/>
            <p14:sldId id="263"/>
            <p14:sldId id="2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07DC-1DD7-4F7B-B841-0081D811C3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FE13-971E-436B-9806-5FE5C6F9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[𝑉_𝜃−𝑉^𝜋 ]^𝑇 𝐷[𝑉_𝜃−𝑉^𝜋 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EFE13-971E-436B-9806-5FE5C6F9BC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AFC9-936A-416F-9F65-9CAE41157E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altLang="zh-CN" dirty="0" smtClean="0"/>
              <a:t>Yue Wang</a:t>
            </a:r>
          </a:p>
          <a:p>
            <a:r>
              <a:rPr lang="en-US" dirty="0" smtClean="0"/>
              <a:t>2017.3.8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TD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1125"/>
                <a:ext cx="10515600" cy="47958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 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den>
                    </m:f>
                  </m:oMath>
                </a14:m>
                <a:endParaRPr lang="en-US" altLang="zh-CN" sz="2000" dirty="0" smtClean="0"/>
              </a:p>
              <a:p>
                <a:pPr lvl="8"/>
                <a:r>
                  <a:rPr lang="en-US" altLang="zh-CN" sz="1000" dirty="0"/>
                  <a:t>·</a:t>
                </a:r>
                <a:endParaRPr lang="en-US" altLang="zh-CN" sz="1000" dirty="0" smtClean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1125"/>
                <a:ext cx="10515600" cy="4795838"/>
              </a:xfrm>
              <a:blipFill>
                <a:blip r:embed="rId2"/>
                <a:stretch>
                  <a:fillRect l="-522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36" y="3122275"/>
            <a:ext cx="5132344" cy="249542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78880" y="3492137"/>
            <a:ext cx="1001486" cy="6183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96052" y="2907354"/>
            <a:ext cx="4258491" cy="3084144"/>
            <a:chOff x="7596052" y="2907354"/>
            <a:chExt cx="4258491" cy="3084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596052" y="2907354"/>
                  <a:ext cx="4258491" cy="30841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/>
                    <a:t>Stochastic algorithm is stable</a:t>
                  </a:r>
                </a:p>
                <a:p>
                  <a:pPr algn="ctr"/>
                  <a:endParaRPr lang="en-US" dirty="0" smtClean="0"/>
                </a:p>
                <a:p>
                  <a:r>
                    <a:rPr lang="en-US" sz="1600" dirty="0" smtClean="0"/>
                    <a:t>Corresponding deterministic algorithms converge</a:t>
                  </a:r>
                </a:p>
                <a:p>
                  <a:pPr algn="ctr"/>
                  <a:endParaRPr lang="en-US" sz="1600" dirty="0" smtClean="0"/>
                </a:p>
                <a:p>
                  <a:r>
                    <a:rPr lang="en-US" sz="1600" dirty="0" smtClean="0"/>
                    <a:t>A matrix has a full set of eigenvalues and real parts are positive 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stochastic algorithm is stable + learning rate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 smtClean="0"/>
                    <a:t>is reduce according to an appropriate schedule 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Converge</a:t>
                  </a:r>
                  <a:r>
                    <a:rPr lang="en-US" altLang="zh-CN" sz="1600" dirty="0" smtClean="0"/>
                    <a:t>nce</a:t>
                  </a:r>
                  <a:r>
                    <a:rPr lang="en-US" sz="1600" dirty="0" smtClean="0"/>
                    <a:t> almost sure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052" y="2907354"/>
                  <a:ext cx="4258491" cy="3084144"/>
                </a:xfrm>
                <a:prstGeom prst="rect">
                  <a:avLst/>
                </a:prstGeom>
                <a:blipFill>
                  <a:blip r:embed="rId4"/>
                  <a:stretch>
                    <a:fillRect l="-571" r="-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eft-Right Arrow 13"/>
            <p:cNvSpPr/>
            <p:nvPr/>
          </p:nvSpPr>
          <p:spPr>
            <a:xfrm>
              <a:off x="8887096" y="3430642"/>
              <a:ext cx="984069" cy="1175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8887096" y="3958523"/>
              <a:ext cx="984069" cy="1175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034597" y="5345008"/>
              <a:ext cx="689066" cy="20029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8200" y="6248143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Schoknecht</a:t>
            </a:r>
            <a:r>
              <a:rPr lang="en-US" sz="1400" dirty="0"/>
              <a:t>, Ralf. "Optimality of reinforcement learning algorithms with linear function approximation." </a:t>
            </a:r>
            <a:r>
              <a:rPr lang="en-US" sz="1400" i="1" dirty="0"/>
              <a:t>NIPS</a:t>
            </a:r>
            <a:r>
              <a:rPr lang="en-US" sz="1400" dirty="0"/>
              <a:t>. Vol. 15. 2002.</a:t>
            </a:r>
          </a:p>
        </p:txBody>
      </p:sp>
    </p:spTree>
    <p:extLst>
      <p:ext uri="{BB962C8B-B14F-4D97-AF65-F5344CB8AC3E}">
        <p14:creationId xmlns:p14="http://schemas.microsoft.com/office/powerpoint/2010/main" val="304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LSTD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</p:spPr>
            <p:txBody>
              <a:bodyPr/>
              <a:lstStyle/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On-policy :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→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:endParaRPr lang="en-US" altLang="zh-CN" dirty="0" smtClean="0"/>
              </a:p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Off-policy : 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lvl="2" indent="0">
                  <a:spcBef>
                    <a:spcPts val="1000"/>
                  </a:spcBef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2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eligibility traces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492" y="1778000"/>
                <a:ext cx="10515600" cy="480159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492" y="1778000"/>
                <a:ext cx="10515600" cy="4801598"/>
              </a:xfrm>
              <a:blipFill>
                <a:blip r:embed="rId2"/>
                <a:stretch>
                  <a:fillRect l="-522" t="-9657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7" y="3360601"/>
            <a:ext cx="6097769" cy="1636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195" y="3186067"/>
            <a:ext cx="4375360" cy="1985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6250" y="1514475"/>
                <a:ext cx="3928768" cy="1322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0" y="1514475"/>
                <a:ext cx="3928768" cy="1322478"/>
              </a:xfrm>
              <a:prstGeom prst="rect">
                <a:avLst/>
              </a:prstGeom>
              <a:blipFill>
                <a:blip r:embed="rId5"/>
                <a:stretch>
                  <a:fillRect l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>
                <a:spLocks noGrp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b="1" dirty="0" smtClean="0"/>
                  <a:t>Off policy with eligibility traces(TD(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 smtClean="0"/>
                  <a:t>))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309688"/>
            <a:ext cx="2367823" cy="776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2080419"/>
            <a:ext cx="4727790" cy="1109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582833"/>
            <a:ext cx="9072563" cy="178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275" y="2080419"/>
            <a:ext cx="3238500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20" y="3616327"/>
            <a:ext cx="10601325" cy="9429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210300" y="2080419"/>
            <a:ext cx="1009650" cy="54848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>
                <a:spLocks noGrp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b="1" dirty="0" smtClean="0"/>
                  <a:t>Off policy with eligibility traces(LSTD(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 smtClean="0"/>
                  <a:t>))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4350" y="2821057"/>
                <a:ext cx="3933825" cy="1732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2286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821057"/>
                <a:ext cx="3933825" cy="1732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95837" y="2009775"/>
            <a:ext cx="6819900" cy="3086894"/>
            <a:chOff x="4795837" y="1828800"/>
            <a:chExt cx="6819900" cy="3086894"/>
          </a:xfrm>
        </p:grpSpPr>
        <p:grpSp>
          <p:nvGrpSpPr>
            <p:cNvPr id="8" name="Group 7"/>
            <p:cNvGrpSpPr/>
            <p:nvPr/>
          </p:nvGrpSpPr>
          <p:grpSpPr>
            <a:xfrm>
              <a:off x="4795837" y="1828800"/>
              <a:ext cx="6505575" cy="3086894"/>
              <a:chOff x="4795837" y="1809750"/>
              <a:chExt cx="6505575" cy="308689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837" y="1809750"/>
                <a:ext cx="6505575" cy="9525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5837" y="2867819"/>
                <a:ext cx="4457700" cy="2028825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3537" y="4219695"/>
              <a:ext cx="2362200" cy="466725"/>
            </a:xfrm>
            <a:prstGeom prst="rect">
              <a:avLst/>
            </a:prstGeom>
          </p:spPr>
        </p:pic>
      </p:grpSp>
      <p:sp>
        <p:nvSpPr>
          <p:cNvPr id="11" name="Right Arrow 10"/>
          <p:cNvSpPr/>
          <p:nvPr/>
        </p:nvSpPr>
        <p:spPr>
          <a:xfrm>
            <a:off x="3848100" y="3099594"/>
            <a:ext cx="742950" cy="7826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1526" y="1273243"/>
            <a:ext cx="2381250" cy="65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Without eligibility trace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48451" y="1277393"/>
            <a:ext cx="2381250" cy="65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With eligibility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312412"/>
                  </p:ext>
                </p:extLst>
              </p:nvPr>
            </p:nvGraphicFramePr>
            <p:xfrm>
              <a:off x="123825" y="139700"/>
              <a:ext cx="11776076" cy="6556285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34522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655648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719165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666741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41598">
                    <a:tc gridSpan="4">
                      <a:txBody>
                        <a:bodyPr/>
                        <a:lstStyle/>
                        <a:p>
                          <a:pPr marL="0" marR="0"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600" b="1" dirty="0" smtClean="0">
                              <a:effectLst/>
                              <a:latin typeface="Calibri" panose="020F0502020204030204" pitchFamily="34" charset="0"/>
                            </a:rPr>
                            <a:t>Off-Policy</a:t>
                          </a:r>
                          <a:r>
                            <a:rPr lang="en-US" altLang="zh-CN" sz="1600" b="1" baseline="0" dirty="0" smtClean="0"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 anchor="ctr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768690693"/>
                      </a:ext>
                    </a:extLst>
                  </a:tr>
                  <a:tr h="24159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 dirty="0">
                              <a:effectLst/>
                            </a:rPr>
                            <a:t> 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48286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r>
                            <a:rPr lang="en-US" altLang="zh-CN" sz="1050" b="1" dirty="0" smtClean="0">
                              <a:effectLst/>
                            </a:rPr>
                            <a:t>As</a:t>
                          </a:r>
                          <a:r>
                            <a:rPr lang="en-US" altLang="zh-CN" sz="1050" b="1" baseline="0" dirty="0" smtClean="0">
                              <a:effectLst/>
                            </a:rPr>
                            <a:t> below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76546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 smtClean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78228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78228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GTD2(0)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73427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GQ(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920925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58308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ELSTD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51081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left</a:t>
                          </a:r>
                          <a:endParaRPr lang="en-US" sz="110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312412"/>
                  </p:ext>
                </p:extLst>
              </p:nvPr>
            </p:nvGraphicFramePr>
            <p:xfrm>
              <a:off x="123825" y="139700"/>
              <a:ext cx="11776076" cy="6556285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34522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655648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719165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666741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65580">
                    <a:tc gridSpan="4">
                      <a:txBody>
                        <a:bodyPr/>
                        <a:lstStyle/>
                        <a:p>
                          <a:pPr marL="0" marR="0"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600" b="1" dirty="0" smtClean="0">
                              <a:effectLst/>
                              <a:latin typeface="Calibri" panose="020F0502020204030204" pitchFamily="34" charset="0"/>
                            </a:rPr>
                            <a:t>Off-Policy</a:t>
                          </a:r>
                          <a:r>
                            <a:rPr lang="en-US" altLang="zh-CN" sz="1600" b="1" baseline="0" dirty="0" smtClean="0"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 anchor="ctr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768690693"/>
                      </a:ext>
                    </a:extLst>
                  </a:tr>
                  <a:tr h="26558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 dirty="0">
                              <a:effectLst/>
                            </a:rPr>
                            <a:t> 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48286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r>
                            <a:rPr lang="en-US" altLang="zh-CN" sz="1050" b="1" dirty="0" smtClean="0">
                              <a:effectLst/>
                            </a:rPr>
                            <a:t>As</a:t>
                          </a:r>
                          <a:r>
                            <a:rPr lang="en-US" altLang="zh-CN" sz="1050" b="1" baseline="0" dirty="0" smtClean="0">
                              <a:effectLst/>
                            </a:rPr>
                            <a:t> below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81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826" t="-108696" r="-1499174" b="-466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 smtClean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GTD2(0)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734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826" t="-510744" r="-1499174" b="-287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10123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58308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ELSTD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51081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left</a:t>
                          </a:r>
                          <a:endParaRPr lang="en-US" sz="110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1436435"/>
                  </p:ext>
                </p:extLst>
              </p:nvPr>
            </p:nvGraphicFramePr>
            <p:xfrm>
              <a:off x="204694" y="235495"/>
              <a:ext cx="11630253" cy="6443688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25728">
                      <a:extLst>
                        <a:ext uri="{9D8B030D-6E8A-4147-A177-3AD203B41FA5}">
                          <a16:colId xmlns:a16="http://schemas.microsoft.com/office/drawing/2014/main" val="2596977963"/>
                        </a:ext>
                      </a:extLst>
                    </a:gridCol>
                    <a:gridCol w="3779257">
                      <a:extLst>
                        <a:ext uri="{9D8B030D-6E8A-4147-A177-3AD203B41FA5}">
                          <a16:colId xmlns:a16="http://schemas.microsoft.com/office/drawing/2014/main" val="1215057538"/>
                        </a:ext>
                      </a:extLst>
                    </a:gridCol>
                    <a:gridCol w="4015544">
                      <a:extLst>
                        <a:ext uri="{9D8B030D-6E8A-4147-A177-3AD203B41FA5}">
                          <a16:colId xmlns:a16="http://schemas.microsoft.com/office/drawing/2014/main" val="612635897"/>
                        </a:ext>
                      </a:extLst>
                    </a:gridCol>
                    <a:gridCol w="3109724">
                      <a:extLst>
                        <a:ext uri="{9D8B030D-6E8A-4147-A177-3AD203B41FA5}">
                          <a16:colId xmlns:a16="http://schemas.microsoft.com/office/drawing/2014/main" val="2630129219"/>
                        </a:ext>
                      </a:extLst>
                    </a:gridCol>
                  </a:tblGrid>
                  <a:tr h="565363">
                    <a:tc gridSpan="4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On-Policy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 anchor="ctr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968647524"/>
                      </a:ext>
                    </a:extLst>
                  </a:tr>
                  <a:tr h="56536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Propose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rate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433541719"/>
                      </a:ext>
                    </a:extLst>
                  </a:tr>
                  <a:tr h="9289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Sutton R S. Learning to predict by the methods of temporal differences[J]. Machine learning, 1988, 3(1): 9-44.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left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1022141769"/>
                      </a:ext>
                    </a:extLst>
                  </a:tr>
                  <a:tr h="143337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 b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above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Tsitsiklis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N, Van Roy B. An analysis of temporal-difference learning with function approximation[J]. IEEE transactions on automatic control, 1997, 42(5): 674-690.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Actor-Critic 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Algorithms?</a:t>
                          </a: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762905234"/>
                      </a:ext>
                    </a:extLst>
                  </a:tr>
                  <a:tr h="1753827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Bradtke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 J,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Barto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G. Linear least-squares algorithms for temporal difference learning[J]. Machine learning, 1996, 22(1-3): 33-57.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LSTD[C]//ICML-27th International Conference on Machine Learning. 2010: 615-622.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least-squares policy iteration[J]. Journal of Machine Learning Research, 2012, 13(Oct): 3041-3074.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596896269"/>
                      </a:ext>
                    </a:extLst>
                  </a:tr>
                  <a:tr h="11967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 b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A. Technical update: Least-squares temporal difference learning[J]. Machine Learning, 2002, 49(2-3): 233-246.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A. Least-squares temporal difference learning[C]//ICML. 1999: 49-56.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Nedić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Bertsekas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 P. Least squares policy evaluation algorithms with linear function approximation[J]. Discrete Event Dynamic Systems, 2003, 13(1): 79-110.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Tagorti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Scherrer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B. On the Rate of Convergence and Error Bounds for LSTD (</a:t>
                          </a: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)[C]//ICML. 2015: 1521-1529.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642566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1436435"/>
                  </p:ext>
                </p:extLst>
              </p:nvPr>
            </p:nvGraphicFramePr>
            <p:xfrm>
              <a:off x="204694" y="235495"/>
              <a:ext cx="11630253" cy="6443688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25728">
                      <a:extLst>
                        <a:ext uri="{9D8B030D-6E8A-4147-A177-3AD203B41FA5}">
                          <a16:colId xmlns:a16="http://schemas.microsoft.com/office/drawing/2014/main" val="2596977963"/>
                        </a:ext>
                      </a:extLst>
                    </a:gridCol>
                    <a:gridCol w="3779257">
                      <a:extLst>
                        <a:ext uri="{9D8B030D-6E8A-4147-A177-3AD203B41FA5}">
                          <a16:colId xmlns:a16="http://schemas.microsoft.com/office/drawing/2014/main" val="1215057538"/>
                        </a:ext>
                      </a:extLst>
                    </a:gridCol>
                    <a:gridCol w="4015544">
                      <a:extLst>
                        <a:ext uri="{9D8B030D-6E8A-4147-A177-3AD203B41FA5}">
                          <a16:colId xmlns:a16="http://schemas.microsoft.com/office/drawing/2014/main" val="612635897"/>
                        </a:ext>
                      </a:extLst>
                    </a:gridCol>
                    <a:gridCol w="3109724">
                      <a:extLst>
                        <a:ext uri="{9D8B030D-6E8A-4147-A177-3AD203B41FA5}">
                          <a16:colId xmlns:a16="http://schemas.microsoft.com/office/drawing/2014/main" val="2630129219"/>
                        </a:ext>
                      </a:extLst>
                    </a:gridCol>
                  </a:tblGrid>
                  <a:tr h="565363">
                    <a:tc gridSpan="4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On-Policy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 anchor="ctr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968647524"/>
                      </a:ext>
                    </a:extLst>
                  </a:tr>
                  <a:tr h="56536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Propose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rate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433541719"/>
                      </a:ext>
                    </a:extLst>
                  </a:tr>
                  <a:tr h="9289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Sutton R S. Learning to predict by the methods of temporal differences[J]. Machine learning, 1988, 3(1): 9-44.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left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1022141769"/>
                      </a:ext>
                    </a:extLst>
                  </a:tr>
                  <a:tr h="1433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874" marR="28874" marT="28874" marB="28874">
                        <a:blipFill>
                          <a:blip r:embed="rId2"/>
                          <a:stretch>
                            <a:fillRect l="-840" t="-143644" r="-1505882" b="-2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above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Tsitsiklis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N, Van Roy B. An analysis of temporal-difference learning with function approximation[J]. IEEE transactions on automatic control, 1997, 42(5): 674-690.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Actor-Critic 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Algorithms?</a:t>
                          </a: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762905234"/>
                      </a:ext>
                    </a:extLst>
                  </a:tr>
                  <a:tr h="1753827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Bradtke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 J,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Barto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G. Linear least-squares algorithms for temporal difference learning[J]. Machine learning, 1996, 22(1-3): 33-57.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LSTD[C]//ICML-27th International Conference on Machine Learning. 2010: 615-622.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least-squares policy iteration[J]. Journal of Machine Learning Research, 2012, 13(Oct): 3041-3074.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596896269"/>
                      </a:ext>
                    </a:extLst>
                  </a:tr>
                  <a:tr h="11967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874" marR="28874" marT="28874" marB="28874">
                        <a:blipFill>
                          <a:blip r:embed="rId2"/>
                          <a:stretch>
                            <a:fillRect l="-840" t="-437563" r="-1505882" b="-1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A. Technical update: Least-squares temporal difference learning[J]. Machine Learning, 2002, 49(2-3): 233-246.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A. Least-squares temporal difference learning[C]//ICML. 1999: 49-56.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Nedić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Bertsekas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 P. Least squares policy evaluation algorithms with linear function approximation[J]. Discrete Event Dynamic Systems, 2003, 13(1): 79-110.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Tagorti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Scherrer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B. On the Rate of Convergence and Error Bounds for LSTD (</a:t>
                          </a: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)[C]//ICML. 2015: 1521-1529.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642566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Theorem 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25" y="1832294"/>
            <a:ext cx="4498975" cy="48479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76800" y="5181600"/>
            <a:ext cx="17049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4125" y="5676900"/>
            <a:ext cx="35002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57450" y="5410200"/>
            <a:ext cx="504825" cy="95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0075" y="5410200"/>
            <a:ext cx="9334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908" y="1942431"/>
            <a:ext cx="3686175" cy="638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623" y="3470524"/>
            <a:ext cx="4892802" cy="20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Future work:</a:t>
                </a:r>
              </a:p>
              <a:p>
                <a:pPr lvl="1"/>
                <a:r>
                  <a:rPr lang="en-US" altLang="zh-CN" dirty="0" smtClean="0"/>
                  <a:t>Extend to policy iteration scheme</a:t>
                </a:r>
              </a:p>
              <a:p>
                <a:pPr lvl="1"/>
                <a:r>
                  <a:rPr lang="en-US" dirty="0" smtClean="0"/>
                  <a:t>LSTD(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 for off-policy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dirty="0"/>
              <a:t>Finite-Sample Analysis of Proximal Gradient TD Algorithms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2400" dirty="0" smtClean="0"/>
              <a:t>2015 UAL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52" y="1178432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On/Off-policy, policy evolution, GTD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2" y="1627355"/>
            <a:ext cx="4371975" cy="240030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92002" y="4027656"/>
            <a:ext cx="4600575" cy="2809875"/>
            <a:chOff x="6024372" y="1690688"/>
            <a:chExt cx="4600575" cy="28098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4372" y="1690688"/>
              <a:ext cx="4600575" cy="10572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4372" y="2652713"/>
              <a:ext cx="4038600" cy="184785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479" y="2401876"/>
            <a:ext cx="4087994" cy="27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notation</a:t>
            </a:r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Optimization  techniques </a:t>
            </a:r>
          </a:p>
          <a:p>
            <a:pPr lvl="1"/>
            <a:r>
              <a:rPr lang="en-US" dirty="0" smtClean="0"/>
              <a:t>Extend to  off-policy and eligibility trace</a:t>
            </a:r>
          </a:p>
          <a:p>
            <a:pPr lvl="1"/>
            <a:r>
              <a:rPr lang="en-US" dirty="0" smtClean="0"/>
              <a:t>Paper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Control </a:t>
            </a:r>
            <a:r>
              <a:rPr lang="en-US" sz="2800" dirty="0" smtClean="0"/>
              <a:t>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relationship and difference </a:t>
            </a:r>
            <a:r>
              <a:rPr lang="en-US" sz="2400" dirty="0" smtClean="0"/>
              <a:t>between control and evaluation 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paper</a:t>
            </a:r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80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1252"/>
            <a:ext cx="52197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9638"/>
            <a:ext cx="472440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  <a:blipFill>
                <a:blip r:embed="rId4"/>
                <a:stretch>
                  <a:fillRect b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5724525"/>
            <a:ext cx="46101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506" y="4904231"/>
            <a:ext cx="4581525" cy="4857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1544" y="-2017"/>
            <a:ext cx="120304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Finite-Sample Analysis of Proximal Gradient TD </a:t>
            </a:r>
            <a:r>
              <a:rPr lang="en-US" altLang="zh-CN" sz="4000" dirty="0" smtClean="0"/>
              <a:t>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98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An emphatic approach to the problem of off-policy temporal-difference learning</a:t>
            </a:r>
            <a:br>
              <a:rPr lang="en-US" altLang="zh-CN" sz="2800" dirty="0"/>
            </a:br>
            <a:r>
              <a:rPr lang="en-US" altLang="zh-CN" sz="1800" dirty="0" smtClean="0"/>
              <a:t>2016 JMLR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4" y="1356233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Off-policy, policy evolution,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8" y="2011816"/>
            <a:ext cx="6076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Bias analysis: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416299" y="3802161"/>
            <a:ext cx="6669712" cy="2737977"/>
            <a:chOff x="192642" y="3741201"/>
            <a:chExt cx="6669712" cy="27379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42" y="3741201"/>
              <a:ext cx="6669712" cy="128440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3626" y="5161358"/>
              <a:ext cx="4524962" cy="131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Variance analysis 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80" y="3911355"/>
            <a:ext cx="6389162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Bellman operator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b="0" dirty="0" smtClean="0"/>
                  <a:t>	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dirty="0" smtClean="0"/>
                  <a:t>Bellman optimality operator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 smtClean="0"/>
                  <a:t>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Two ways to find fix point of bellman optimality operator:</a:t>
                </a:r>
              </a:p>
              <a:p>
                <a:pPr lvl="1"/>
                <a:r>
                  <a:rPr lang="en-US" dirty="0" smtClean="0"/>
                  <a:t>Policy iteration (</a:t>
                </a:r>
                <a:r>
                  <a:rPr lang="en-US" dirty="0"/>
                  <a:t>evaluation -&gt;  improvement -&gt; evaluation -&gt; </a:t>
                </a:r>
                <a:r>
                  <a:rPr lang="en-US" dirty="0" smtClean="0"/>
                  <a:t>…)</a:t>
                </a:r>
              </a:p>
              <a:p>
                <a:pPr lvl="1"/>
                <a:r>
                  <a:rPr lang="en-US" dirty="0" smtClean="0"/>
                  <a:t>Value iteration(directly use bellman optimality operator)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Safe and efficient off-policy reinforcement </a:t>
            </a:r>
            <a:r>
              <a:rPr lang="en-US" altLang="zh-CN" sz="4000" dirty="0" smtClean="0"/>
              <a:t>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Off-policy, policy evolution/control,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Importance sampling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b="0" dirty="0" smtClean="0"/>
                  <a:t> 	suffer from large variance</a:t>
                </a:r>
              </a:p>
              <a:p>
                <a:r>
                  <a:rPr lang="en-US" altLang="zh-CN" sz="2400" dirty="0" smtClean="0"/>
                  <a:t>Off-policy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b="0" dirty="0" smtClean="0"/>
                  <a:t>			note safe</a:t>
                </a:r>
                <a:r>
                  <a:rPr lang="zh-CN" altLang="en-US" sz="2400" b="0" dirty="0" smtClean="0"/>
                  <a:t>（</a:t>
                </a:r>
                <a:r>
                  <a:rPr lang="en-US" altLang="zh-CN" sz="2400" b="0" dirty="0" smtClean="0"/>
                  <a:t>not converge for arbitrary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b="0" dirty="0" smtClean="0"/>
                  <a:t>）</a:t>
                </a:r>
                <a:endParaRPr lang="en-US" altLang="zh-CN" sz="2400" b="0" dirty="0" smtClean="0"/>
              </a:p>
              <a:p>
                <a:r>
                  <a:rPr lang="en-US" altLang="zh-CN" sz="2400" dirty="0" smtClean="0"/>
                  <a:t>Tree-backup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 smtClean="0"/>
                  <a:t>	not efficient(even on policy, unnecessarily cuts the traces)</a:t>
                </a:r>
              </a:p>
              <a:p>
                <a:r>
                  <a:rPr lang="en-US" altLang="zh-CN" sz="2400" dirty="0" smtClean="0"/>
                  <a:t>Retrace(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/>
                  <a:t>	safe and efficient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  <a:blipFill>
                <a:blip r:embed="rId2"/>
                <a:stretch>
                  <a:fillRect l="-650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97" y="1804987"/>
            <a:ext cx="8210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7" y="1388768"/>
            <a:ext cx="1027747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" y="2919413"/>
            <a:ext cx="10163175" cy="32575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dirty="0" smtClean="0"/>
              <a:t>Safe and efficient off-policy reinforcement 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8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72700" cy="4010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smtClean="0"/>
              <a:t>Safe and efficient off-policy reinforcement learning</a:t>
            </a:r>
            <a:br>
              <a:rPr lang="en-US" altLang="zh-CN" sz="4000" smtClean="0"/>
            </a:br>
            <a:r>
              <a:rPr lang="en-US" altLang="zh-CN" sz="240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2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5" y="84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Finite-sample analysis of least-squares policy iteration</a:t>
            </a:r>
            <a:br>
              <a:rPr lang="en-US" sz="2800" b="1" dirty="0" smtClean="0"/>
            </a:br>
            <a:r>
              <a:rPr lang="en-US" sz="2800" b="1" dirty="0" smtClean="0"/>
              <a:t>									</a:t>
            </a:r>
            <a:r>
              <a:rPr lang="en-US" sz="2000" dirty="0" smtClean="0"/>
              <a:t>JMLR2012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70" y="1288145"/>
            <a:ext cx="6686000" cy="1331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39794" y="1410065"/>
            <a:ext cx="2566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performance is evaluated only at the states visited by the Markov chain and no generalization on other states is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𝑓𝑎𝑚𝑖𝑙𝑦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𝑙𝑖𝑛𝑒𝑎𝑟𝑙𝑦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𝑒𝑖𝑔𝑒𝑛𝑣𝑎𝑙𝑢𝑒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blipFill>
                <a:blip r:embed="rId3"/>
                <a:stretch>
                  <a:fillRect l="-62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𝑠𝑡𝑎𝑡𝑖𝑜𝑛𝑎𝑟𝑦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𝑚𝑖𝑥𝑖𝑛𝑔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𝐿𝑆𝑃𝐼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𝑖𝑡𝑒𝑟𝑎𝑡𝑖𝑜𝑛𝑠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𝑡𝑟𝑢𝑛𝑐𝑎𝑡𝑒𝑑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limLow>
                                <m:limLow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ℱ</m:t>
                                          </m:r>
                                        </m:e>
                                      </m:acc>
                                    </m:e>
                                  </m:d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inf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</m:e>
                          </m:func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1557944"/>
            <a:ext cx="16981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Error bound of LSTD on assumption of</a:t>
            </a:r>
          </a:p>
          <a:p>
            <a:r>
              <a:rPr lang="en-US" sz="1100" dirty="0" smtClean="0"/>
              <a:t>Markov chain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LSTD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blipFill>
                <a:blip r:embed="rId6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LSPI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blipFill>
                <a:blip r:embed="rId7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0" y="6365737"/>
            <a:ext cx="11974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Farahmand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Amir-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massoud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Csaba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Szepesvári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Rémi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Munos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"Error propagation for approximate policy and value iteration."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2010.</a:t>
            </a:r>
            <a:endParaRPr lang="en-US" sz="10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001" y="5452853"/>
            <a:ext cx="7516454" cy="728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9670" y="2850502"/>
            <a:ext cx="1837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Uniqueness of LSTD solution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888" y="1026870"/>
            <a:ext cx="0" cy="5338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211" y="26196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211" y="3412552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3211" y="48690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9223" y="63667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9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 smtClean="0"/>
                  <a:t>Discounted Markov decision process(MDP)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1600" dirty="0" smtClean="0"/>
                  <a:t>r :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sz="16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→(0,1)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State-value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 smtClean="0"/>
                  <a:t>Action-value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/>
                  <a:t>Bellman </a:t>
                </a:r>
                <a:r>
                  <a:rPr lang="en-US" altLang="zh-CN" sz="2000" dirty="0" smtClean="0"/>
                  <a:t>operator 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altLang="zh-CN" sz="1600" dirty="0"/>
                  <a:t>	</a:t>
                </a:r>
                <a:endParaRPr lang="en-US" altLang="zh-CN" sz="1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Function </a:t>
                </a:r>
                <a:r>
                  <a:rPr lang="en-US" altLang="zh-CN" sz="2000" dirty="0" smtClean="0"/>
                  <a:t>approximation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6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Simplify </a:t>
                </a:r>
                <a:r>
                  <a:rPr lang="en-US" altLang="zh-CN" sz="2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repersent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  <a:blipFill>
                <a:blip r:embed="rId2"/>
                <a:stretch>
                  <a:fillRect l="-464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560588" y="133350"/>
            <a:ext cx="260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notation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4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RL </a:t>
            </a:r>
            <a:r>
              <a:rPr lang="en-US" altLang="zh-CN" dirty="0" smtClean="0"/>
              <a:t>notation and setting</a:t>
            </a:r>
          </a:p>
          <a:p>
            <a:pPr lvl="1"/>
            <a:r>
              <a:rPr lang="en-US" altLang="zh-CN" dirty="0" smtClean="0"/>
              <a:t>Focus on linear function approximation and value function based algorithms.</a:t>
            </a:r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/>
              <a:t>optimization techniques</a:t>
            </a:r>
          </a:p>
          <a:p>
            <a:pPr lvl="1"/>
            <a:r>
              <a:rPr lang="en-US" dirty="0" smtClean="0"/>
              <a:t>Extension to off-policy case and eligibility trace</a:t>
            </a:r>
          </a:p>
          <a:p>
            <a:pPr lvl="1"/>
            <a:r>
              <a:rPr lang="en-US" dirty="0" smtClean="0"/>
              <a:t>Analysis about algorithms’ convergence, convergence rate, bias and variance</a:t>
            </a:r>
          </a:p>
          <a:p>
            <a:r>
              <a:rPr lang="en-US" dirty="0" smtClean="0"/>
              <a:t>Control problem</a:t>
            </a:r>
          </a:p>
          <a:p>
            <a:pPr lvl="1"/>
            <a:r>
              <a:rPr lang="en-US" dirty="0"/>
              <a:t>Two ways to find fix point of bellman optimality </a:t>
            </a:r>
            <a:r>
              <a:rPr lang="en-US" dirty="0" smtClean="0"/>
              <a:t>operator</a:t>
            </a:r>
          </a:p>
          <a:p>
            <a:pPr lvl="1"/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Plan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A papers list about other topic related to RL algorithms analysis in </a:t>
            </a:r>
            <a:r>
              <a:rPr lang="en-US" sz="2400" dirty="0" err="1" smtClean="0"/>
              <a:t>icml</a:t>
            </a:r>
            <a:r>
              <a:rPr lang="en-US" sz="2400" dirty="0" smtClean="0"/>
              <a:t> and nips from 2014 to 2016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Select some of these papers for next seminar. Concentrate on story.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084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543" y="2237469"/>
            <a:ext cx="4700452" cy="1325563"/>
          </a:xfrm>
        </p:spPr>
        <p:txBody>
          <a:bodyPr>
            <a:noAutofit/>
          </a:bodyPr>
          <a:lstStyle/>
          <a:p>
            <a:r>
              <a:rPr lang="en-US" altLang="zh-CN" sz="9600" b="1" dirty="0" smtClean="0"/>
              <a:t>Thanks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6471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" y="6486144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 converge of emphatic temporal difference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64F416A-926B-42A3-B22A-23D568129747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blipFill>
                <a:blip r:embed="rId2"/>
                <a:stretch>
                  <a:fillRect l="-3939" r="-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Relationship with evaluation problem</a:t>
                </a:r>
              </a:p>
              <a:p>
                <a:pPr lvl="1"/>
                <a:r>
                  <a:rPr lang="en-US" dirty="0" smtClean="0"/>
                  <a:t>Policy iteration algorithms(evaluation -&gt;  improvement -&gt; evaluation -&gt; …)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Difference with evaluation problem</a:t>
                </a:r>
              </a:p>
              <a:p>
                <a:pPr lvl="1"/>
                <a:r>
                  <a:rPr lang="en-US" dirty="0" smtClean="0"/>
                  <a:t>A sequence Q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	other than a fixed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  <a:blipFill>
                <a:blip r:embed="rId3"/>
                <a:stretch>
                  <a:fillRect l="-607" t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201020" r="-100792" b="-8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201020" r="-792" b="-8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301020" r="-100792" b="-7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01020" r="-792" b="-7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0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82179"/>
              </p:ext>
            </p:extLst>
          </p:nvPr>
        </p:nvGraphicFramePr>
        <p:xfrm>
          <a:off x="313944" y="0"/>
          <a:ext cx="10515600" cy="82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024">
                  <a:extLst>
                    <a:ext uri="{9D8B030D-6E8A-4147-A177-3AD203B41FA5}">
                      <a16:colId xmlns:a16="http://schemas.microsoft.com/office/drawing/2014/main" val="2493732561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6407913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1970599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0608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2124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521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H. Yu JANEYHZYU, “On Convergence of Emphatic Temporal-Difference Learning *,”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S. Sutton, A. R. Mahmood, and M. White, “An Emphatic Approach to the Problem of Off-policy Temporal-Difference Learning,” </a:t>
                      </a:r>
                      <a:r>
                        <a:rPr lang="en-US" sz="1400" i="1" dirty="0" smtClean="0">
                          <a:effectLst/>
                        </a:rPr>
                        <a:t>J. Mach. Learn. Res.</a:t>
                      </a:r>
                      <a:r>
                        <a:rPr lang="en-US" sz="1400" dirty="0" smtClean="0">
                          <a:effectLst/>
                        </a:rPr>
                        <a:t>, vol. 17, pp. 1–29,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Hallak</a:t>
                      </a:r>
                      <a:r>
                        <a:rPr lang="en-US" sz="1400" dirty="0" smtClean="0">
                          <a:effectLst/>
                        </a:rPr>
                        <a:t>, A. Tamar,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and S. </a:t>
                      </a:r>
                      <a:r>
                        <a:rPr lang="en-US" sz="1400" dirty="0" err="1" smtClean="0">
                          <a:effectLst/>
                        </a:rPr>
                        <a:t>Mannor</a:t>
                      </a:r>
                      <a:r>
                        <a:rPr lang="en-US" sz="1400" dirty="0" smtClean="0">
                          <a:effectLst/>
                        </a:rPr>
                        <a:t>, “Generalized Emphatic Temporal Difference Learning: Bias-Variance Analysis,” in </a:t>
                      </a:r>
                      <a:r>
                        <a:rPr lang="en-US" sz="1400" i="1" dirty="0" smtClean="0">
                          <a:effectLst/>
                        </a:rPr>
                        <a:t>Proceedings of the 30th Conference on Artificial Intelligence (AAAI 2016)</a:t>
                      </a:r>
                      <a:r>
                        <a:rPr lang="en-US" sz="1400" dirty="0" smtClean="0">
                          <a:effectLst/>
                        </a:rPr>
                        <a:t>, 2016, no. Yu, pp. 1–17.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M. G.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and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“Q(??) with off-policy corrections,” </a:t>
                      </a:r>
                      <a:r>
                        <a:rPr lang="en-US" sz="1400" i="1" dirty="0" smtClean="0">
                          <a:effectLst/>
                        </a:rPr>
                        <a:t>Lect. Notes </a:t>
                      </a:r>
                      <a:r>
                        <a:rPr lang="en-US" sz="1400" i="1" dirty="0" err="1" smtClean="0">
                          <a:effectLst/>
                        </a:rPr>
                        <a:t>Comput</a:t>
                      </a:r>
                      <a:r>
                        <a:rPr lang="en-US" sz="1400" i="1" dirty="0" smtClean="0">
                          <a:effectLst/>
                        </a:rPr>
                        <a:t>. Sci. (including </a:t>
                      </a:r>
                      <a:r>
                        <a:rPr lang="en-US" sz="1400" i="1" dirty="0" err="1" smtClean="0">
                          <a:effectLst/>
                        </a:rPr>
                        <a:t>Subser</a:t>
                      </a:r>
                      <a:r>
                        <a:rPr lang="en-US" sz="1400" i="1" dirty="0" smtClean="0">
                          <a:effectLst/>
                        </a:rPr>
                        <a:t>. Lect. Notes </a:t>
                      </a:r>
                      <a:r>
                        <a:rPr lang="en-US" sz="1400" i="1" dirty="0" err="1" smtClean="0">
                          <a:effectLst/>
                        </a:rPr>
                        <a:t>Artif</a:t>
                      </a:r>
                      <a:r>
                        <a:rPr lang="en-US" sz="1400" i="1" dirty="0" smtClean="0">
                          <a:effectLst/>
                        </a:rPr>
                        <a:t>. </a:t>
                      </a:r>
                      <a:r>
                        <a:rPr lang="en-US" sz="1400" i="1" dirty="0" err="1" smtClean="0">
                          <a:effectLst/>
                        </a:rPr>
                        <a:t>Intell</a:t>
                      </a:r>
                      <a:r>
                        <a:rPr lang="en-US" sz="1400" i="1" dirty="0" smtClean="0">
                          <a:effectLst/>
                        </a:rPr>
                        <a:t>. Lect. Notes Bioinformatics)</a:t>
                      </a:r>
                      <a:r>
                        <a:rPr lang="en-US" sz="1400" dirty="0" smtClean="0">
                          <a:effectLst/>
                        </a:rPr>
                        <a:t>, vol. 9925 LNAI, pp. 305–320,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“Safe and Efficient Off-Policy Reinforcement Learning,” </a:t>
                      </a:r>
                      <a:r>
                        <a:rPr lang="en-US" sz="1400" i="1" dirty="0" smtClean="0">
                          <a:effectLst/>
                        </a:rPr>
                        <a:t>Nips</a:t>
                      </a:r>
                      <a:r>
                        <a:rPr lang="en-US" sz="1400" dirty="0" smtClean="0">
                          <a:effectLst/>
                        </a:rPr>
                        <a:t>, pp. 1046–1054,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B. Liu, J. Liu, M. </a:t>
                      </a:r>
                      <a:r>
                        <a:rPr lang="en-US" sz="1400" dirty="0" err="1" smtClean="0">
                          <a:effectLst/>
                        </a:rPr>
                        <a:t>Ghavamzadeh</a:t>
                      </a:r>
                      <a:r>
                        <a:rPr lang="en-US" sz="1400" dirty="0" smtClean="0">
                          <a:effectLst/>
                        </a:rPr>
                        <a:t>, S. </a:t>
                      </a:r>
                      <a:r>
                        <a:rPr lang="en-US" sz="1400" dirty="0" err="1" smtClean="0">
                          <a:effectLst/>
                        </a:rPr>
                        <a:t>Mahadevan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Petrik</a:t>
                      </a:r>
                      <a:r>
                        <a:rPr lang="en-US" sz="1400" dirty="0" smtClean="0">
                          <a:effectLst/>
                        </a:rPr>
                        <a:t>, “Finite-Sample Analysis of Proximal Gradient TD Algorithms,” </a:t>
                      </a:r>
                      <a:r>
                        <a:rPr lang="en-US" sz="1400" i="1" dirty="0" err="1" smtClean="0">
                          <a:effectLst/>
                        </a:rPr>
                        <a:t>Uai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I. </a:t>
                      </a:r>
                      <a:r>
                        <a:rPr lang="en-US" sz="1400" dirty="0" err="1" smtClean="0">
                          <a:effectLst/>
                        </a:rPr>
                        <a:t>Osband</a:t>
                      </a:r>
                      <a:r>
                        <a:rPr lang="en-US" sz="1400" dirty="0" smtClean="0">
                          <a:effectLst/>
                        </a:rPr>
                        <a:t> and B. Van Roy, “On Lower Bounds for Regret in Reinforcement Learning,” pp. 1–10,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M. </a:t>
                      </a:r>
                      <a:r>
                        <a:rPr lang="en-US" sz="1400" dirty="0" err="1" smtClean="0">
                          <a:effectLst/>
                        </a:rPr>
                        <a:t>Tagorti</a:t>
                      </a:r>
                      <a:r>
                        <a:rPr lang="en-US" sz="1400" dirty="0" smtClean="0">
                          <a:effectLst/>
                        </a:rPr>
                        <a:t> and B. </a:t>
                      </a:r>
                      <a:r>
                        <a:rPr lang="en-US" sz="1400" dirty="0" err="1" smtClean="0">
                          <a:effectLst/>
                        </a:rPr>
                        <a:t>Scherrer</a:t>
                      </a:r>
                      <a:r>
                        <a:rPr lang="en-US" sz="1400" dirty="0" smtClean="0">
                          <a:effectLst/>
                        </a:rPr>
                        <a:t>, “On the Rate of Convergence and Error Bounds for LSTD (λ).,” </a:t>
                      </a:r>
                      <a:r>
                        <a:rPr lang="en-US" sz="1400" i="1" dirty="0" smtClean="0">
                          <a:effectLst/>
                        </a:rPr>
                        <a:t>ICML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R. Mahmood, H. van Hasselt, and R. S. Sutton, “Weighted importance sampling for off-policy learning with linear function approximation,” </a:t>
                      </a:r>
                      <a:r>
                        <a:rPr lang="en-US" sz="1400" i="1" dirty="0" smtClean="0">
                          <a:effectLst/>
                        </a:rPr>
                        <a:t>Proc. Adv. Neural Inf. Process. Syst.</a:t>
                      </a:r>
                      <a:r>
                        <a:rPr lang="en-US" sz="1400" dirty="0" smtClean="0">
                          <a:effectLst/>
                        </a:rPr>
                        <a:t>, pp. 1–12, 2014.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9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table setting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Evaluation problem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ehavior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(data generated from)</a:t>
                </a:r>
              </a:p>
              <a:p>
                <a:pPr lvl="1"/>
                <a:r>
                  <a:rPr lang="en-US" dirty="0" smtClean="0"/>
                  <a:t>Target policy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to evaluate</a:t>
                </a:r>
                <a:r>
                  <a:rPr lang="zh-CN" altLang="en-US" dirty="0" smtClean="0"/>
                  <a:t>）</a:t>
                </a:r>
                <a:endParaRPr lang="en-US" dirty="0" smtClean="0"/>
              </a:p>
              <a:p>
                <a:r>
                  <a:rPr lang="en-US" dirty="0" smtClean="0"/>
                  <a:t>Control problem</a:t>
                </a:r>
              </a:p>
              <a:p>
                <a:pPr lvl="1"/>
                <a:r>
                  <a:rPr lang="en-US" dirty="0" smtClean="0"/>
                  <a:t>Sequence of policy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Sequence of value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Seek 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375490" y="1969476"/>
            <a:ext cx="3707842" cy="1356528"/>
            <a:chOff x="4481565" y="1979525"/>
            <a:chExt cx="3707842" cy="1165609"/>
          </a:xfrm>
        </p:grpSpPr>
        <p:sp>
          <p:nvSpPr>
            <p:cNvPr id="4" name="Left Brace 3"/>
            <p:cNvSpPr/>
            <p:nvPr/>
          </p:nvSpPr>
          <p:spPr>
            <a:xfrm>
              <a:off x="4481565" y="2110154"/>
              <a:ext cx="231112" cy="103498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On 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 smtClean="0"/>
                </a:p>
                <a:p>
                  <a:pPr algn="ctr"/>
                  <a:r>
                    <a:rPr lang="en-US" altLang="zh-CN" dirty="0" smtClean="0"/>
                    <a:t>Off </a:t>
                  </a:r>
                  <a:r>
                    <a:rPr lang="en-US" altLang="zh-CN" dirty="0"/>
                    <a:t>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 smtClean="0"/>
                    <a:t>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4560588" y="133350"/>
            <a:ext cx="3937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Two class of problems</a:t>
            </a:r>
          </a:p>
        </p:txBody>
      </p:sp>
    </p:spTree>
    <p:extLst>
      <p:ext uri="{BB962C8B-B14F-4D97-AF65-F5344CB8AC3E}">
        <p14:creationId xmlns:p14="http://schemas.microsoft.com/office/powerpoint/2010/main" val="2929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evaluation :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Objection function + optimization techniques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8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0" t="14199" r="3016" b="3228"/>
          <a:stretch/>
        </p:blipFill>
        <p:spPr>
          <a:xfrm>
            <a:off x="0" y="4034414"/>
            <a:ext cx="3959051" cy="2823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39" t="10888" r="1427" b="2329"/>
          <a:stretch/>
        </p:blipFill>
        <p:spPr>
          <a:xfrm>
            <a:off x="4105106" y="4446749"/>
            <a:ext cx="7837715" cy="2190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370" t="2097" r="3005" b="2414"/>
          <a:stretch/>
        </p:blipFill>
        <p:spPr>
          <a:xfrm>
            <a:off x="7353454" y="685259"/>
            <a:ext cx="4589367" cy="3199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𝑀𝑆𝑃𝐵𝐸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MSBE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blipFill>
                <a:blip r:embed="rId5"/>
                <a:stretch>
                  <a:fillRect l="-1180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1517" y="100484"/>
            <a:ext cx="430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optimization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174" y="2346959"/>
                <a:ext cx="11715750" cy="42957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Gradient based</a:t>
                </a:r>
              </a:p>
              <a:p>
                <a:pPr lvl="1"/>
                <a:r>
                  <a:rPr lang="en-US" dirty="0"/>
                  <a:t>Semi-gradient </a:t>
                </a:r>
                <a:r>
                  <a:rPr lang="en-US" dirty="0" smtClean="0"/>
                  <a:t>based</a:t>
                </a:r>
              </a:p>
              <a:p>
                <a:pPr marL="1200150" lvl="2" indent="-28575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5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</a:p>
              <a:p>
                <a:pPr marL="2346325" lvl="2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sz="17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x-IV_mathan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7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x-IV_mathan" sz="1700" i="1">
                        <a:latin typeface="Cambria Math" panose="02040503050406030204" pitchFamily="18" charset="0"/>
                      </a:rPr>
                      <m:t>OPE</m:t>
                    </m:r>
                    <m:d>
                      <m:d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x-IV_mathan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x-IV_mathan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IV_mathan" sz="17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x-IV_mathan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7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x-IV_mathan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sSup>
                              <m:sSupPr>
                                <m:ctrlP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x-IV_mathan" sz="17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TV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e>
                    </m:d>
                  </m:oMath>
                </a14:m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2346325" lvl="2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sz="1700">
                        <a:latin typeface="Cambria Math" panose="02040503050406030204" pitchFamily="18" charset="0"/>
                      </a:rPr>
                      <m:t>w</m:t>
                    </m:r>
                    <m:r>
                      <a:rPr lang="x-IV_mathan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x-IV_mathan" sz="1700">
                        <a:latin typeface="Cambria Math" panose="02040503050406030204" pitchFamily="18" charset="0"/>
                      </a:rPr>
                      <m:t>FPE</m:t>
                    </m:r>
                    <m:d>
                      <m:d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x-IV_mathan" sz="17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TV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x-IV_mathan" sz="17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True-gradient based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𝑀𝑆𝑃𝐵𝐸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Least </a:t>
                </a:r>
                <a:r>
                  <a:rPr lang="en-US" dirty="0"/>
                  <a:t>square </a:t>
                </a:r>
                <a:r>
                  <a:rPr lang="en-US" dirty="0" smtClean="0"/>
                  <a:t>based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→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→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4" y="2346959"/>
                <a:ext cx="11715750" cy="4295775"/>
              </a:xfrm>
              <a:blipFill>
                <a:blip r:embed="rId2"/>
                <a:stretch>
                  <a:fillRect l="-780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685259"/>
                <a:ext cx="11972924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7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=‖</m:t>
                    </m:r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7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7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7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70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1700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259"/>
                <a:ext cx="11972924" cy="1415772"/>
              </a:xfrm>
              <a:prstGeom prst="rect">
                <a:avLst/>
              </a:prstGeom>
              <a:blipFill>
                <a:blip r:embed="rId3"/>
                <a:stretch>
                  <a:fillRect t="-26609" b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208373" y="5548720"/>
                <a:ext cx="3655553" cy="715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373" y="5548720"/>
                <a:ext cx="3655553" cy="715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2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Off policy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Importance sampling(most used)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Weighted importance sampling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4"/>
              <p:cNvSpPr/>
              <p:nvPr/>
            </p:nvSpPr>
            <p:spPr>
              <a:xfrm>
                <a:off x="5029827" y="407988"/>
                <a:ext cx="3044651" cy="13565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On 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algn="ctr"/>
                <a:r>
                  <a:rPr lang="en-US" altLang="zh-CN" dirty="0" smtClean="0"/>
                  <a:t>Off </a:t>
                </a:r>
                <a:r>
                  <a:rPr lang="en-US" altLang="zh-CN" dirty="0"/>
                  <a:t>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4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827" y="407988"/>
                <a:ext cx="3044651" cy="13565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3301" y="5807631"/>
            <a:ext cx="11945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Mahmood, A.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Rupam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Hado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P. van Hasselt, and Richard S. Sutton. "Weighted importance sampling for off-policy learning with linear function approximation." Advances in Neural Information Processing Systems. 2014.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Mahmood,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Ashique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Rupam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Richard S. Sutton. "Off-policy learning based on weighted importance sampling with linear computational complexity." UAI. 2015.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7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1302</Words>
  <Application>Microsoft Office PowerPoint</Application>
  <PresentationFormat>Widescreen</PresentationFormat>
  <Paragraphs>397</Paragraphs>
  <Slides>38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DengXian</vt:lpstr>
      <vt:lpstr>DengXian</vt:lpstr>
      <vt:lpstr>等线 Light</vt:lpstr>
      <vt:lpstr>Microsoft YaHei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RL algorithms analysis</vt:lpstr>
      <vt:lpstr>Content </vt:lpstr>
      <vt:lpstr>PowerPoint Presentation</vt:lpstr>
      <vt:lpstr>PowerPoint Presentation</vt:lpstr>
      <vt:lpstr>Evaluation problem</vt:lpstr>
      <vt:lpstr>PowerPoint Presentation</vt:lpstr>
      <vt:lpstr>PowerPoint Presentation</vt:lpstr>
      <vt:lpstr>PowerPoint Presentation</vt:lpstr>
      <vt:lpstr>Off policy</vt:lpstr>
      <vt:lpstr>Off-policy TD learning</vt:lpstr>
      <vt:lpstr>Off-policy LSTD</vt:lpstr>
      <vt:lpstr>eligibility traces</vt:lpstr>
      <vt:lpstr>PowerPoint Presentation</vt:lpstr>
      <vt:lpstr>PowerPoint Presentation</vt:lpstr>
      <vt:lpstr>PowerPoint Presentation</vt:lpstr>
      <vt:lpstr>PowerPoint Presentation</vt:lpstr>
      <vt:lpstr>On the rate of convergence and error bounds for LSTD(λ) 2015 ICML</vt:lpstr>
      <vt:lpstr>On the rate of convergence and error bounds for LSTD(λ) 2015 ICML</vt:lpstr>
      <vt:lpstr>Finite-Sample Analysis of Proximal Gradient TD Algorithms 2015 UAL</vt:lpstr>
      <vt:lpstr>PowerPoint Presentation</vt:lpstr>
      <vt:lpstr>Finite-Sample Analysis of Proximal Gradient TD Algorithms</vt:lpstr>
      <vt:lpstr>An emphatic approach to the problem of off-policy temporal-difference learning 2016 JMLR</vt:lpstr>
      <vt:lpstr>Generalized Emphatic Temporal Difference Learning: Bias-Variance Analysis 2016 AAAI</vt:lpstr>
      <vt:lpstr>Generalized Emphatic Temporal Difference Learning: Bias-Variance Analysis 2016 AAAI</vt:lpstr>
      <vt:lpstr>Control problem</vt:lpstr>
      <vt:lpstr>Safe and efficient off-policy reinforcement learning 2016 NIPS</vt:lpstr>
      <vt:lpstr>PowerPoint Presentation</vt:lpstr>
      <vt:lpstr>PowerPoint Presentation</vt:lpstr>
      <vt:lpstr>Finite-sample analysis of least-squares policy iteration          JMLR2012</vt:lpstr>
      <vt:lpstr>Summary </vt:lpstr>
      <vt:lpstr>Thanks </vt:lpstr>
      <vt:lpstr>PowerPoint Presentation</vt:lpstr>
      <vt:lpstr>Control problem</vt:lpstr>
      <vt:lpstr>PowerPoint Presentation</vt:lpstr>
      <vt:lpstr>PowerPoint Presentation</vt:lpstr>
      <vt:lpstr>PowerPoint Presentation</vt:lpstr>
      <vt:lpstr>Evaluation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algorithms analysis</dc:title>
  <dc:creator>Yue Wang (MSR Student-Person Consulting)</dc:creator>
  <cp:lastModifiedBy>Yue Wang (MSR Student-Person Consulting)</cp:lastModifiedBy>
  <cp:revision>180</cp:revision>
  <dcterms:created xsi:type="dcterms:W3CDTF">2017-02-24T01:46:15Z</dcterms:created>
  <dcterms:modified xsi:type="dcterms:W3CDTF">2017-03-07T14:39:35Z</dcterms:modified>
</cp:coreProperties>
</file>