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9" r:id="rId3"/>
    <p:sldId id="257" r:id="rId4"/>
    <p:sldId id="266" r:id="rId5"/>
    <p:sldId id="267" r:id="rId6"/>
    <p:sldId id="264" r:id="rId7"/>
    <p:sldId id="265" r:id="rId8"/>
    <p:sldId id="269" r:id="rId9"/>
    <p:sldId id="271" r:id="rId10"/>
    <p:sldId id="273" r:id="rId11"/>
    <p:sldId id="274" r:id="rId12"/>
    <p:sldId id="272" r:id="rId13"/>
    <p:sldId id="292" r:id="rId14"/>
    <p:sldId id="290" r:id="rId15"/>
    <p:sldId id="268" r:id="rId16"/>
    <p:sldId id="275" r:id="rId17"/>
    <p:sldId id="261" r:id="rId18"/>
    <p:sldId id="277" r:id="rId19"/>
    <p:sldId id="278" r:id="rId20"/>
    <p:sldId id="295" r:id="rId21"/>
    <p:sldId id="296" r:id="rId22"/>
    <p:sldId id="280" r:id="rId23"/>
    <p:sldId id="282" r:id="rId24"/>
    <p:sldId id="283" r:id="rId25"/>
    <p:sldId id="293" r:id="rId26"/>
    <p:sldId id="286" r:id="rId27"/>
    <p:sldId id="285" r:id="rId28"/>
    <p:sldId id="287" r:id="rId29"/>
    <p:sldId id="288" r:id="rId30"/>
    <p:sldId id="297" r:id="rId31"/>
    <p:sldId id="294" r:id="rId32"/>
    <p:sldId id="298" r:id="rId33"/>
    <p:sldId id="304" r:id="rId34"/>
    <p:sldId id="303" r:id="rId35"/>
    <p:sldId id="301" r:id="rId36"/>
    <p:sldId id="260" r:id="rId37"/>
    <p:sldId id="262" r:id="rId38"/>
    <p:sldId id="284" r:id="rId39"/>
    <p:sldId id="258" r:id="rId40"/>
    <p:sldId id="263" r:id="rId41"/>
    <p:sldId id="259" r:id="rId42"/>
    <p:sldId id="270" r:id="rId43"/>
    <p:sldId id="300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CB493-30C9-4403-A643-005EA293079B}">
          <p14:sldIdLst>
            <p14:sldId id="256"/>
            <p14:sldId id="289"/>
            <p14:sldId id="257"/>
            <p14:sldId id="266"/>
            <p14:sldId id="267"/>
            <p14:sldId id="264"/>
            <p14:sldId id="265"/>
            <p14:sldId id="269"/>
            <p14:sldId id="271"/>
            <p14:sldId id="273"/>
            <p14:sldId id="274"/>
            <p14:sldId id="272"/>
            <p14:sldId id="292"/>
            <p14:sldId id="290"/>
            <p14:sldId id="268"/>
            <p14:sldId id="275"/>
            <p14:sldId id="261"/>
            <p14:sldId id="277"/>
            <p14:sldId id="278"/>
            <p14:sldId id="295"/>
            <p14:sldId id="296"/>
            <p14:sldId id="280"/>
            <p14:sldId id="282"/>
            <p14:sldId id="283"/>
            <p14:sldId id="293"/>
            <p14:sldId id="286"/>
            <p14:sldId id="285"/>
            <p14:sldId id="287"/>
            <p14:sldId id="288"/>
            <p14:sldId id="297"/>
            <p14:sldId id="294"/>
          </p14:sldIdLst>
        </p14:section>
        <p14:section name="Untitled Section" id="{05C5EC62-D9C2-4A77-BA38-EA15A981F5F6}">
          <p14:sldIdLst>
            <p14:sldId id="298"/>
            <p14:sldId id="304"/>
            <p14:sldId id="303"/>
            <p14:sldId id="301"/>
          </p14:sldIdLst>
        </p14:section>
        <p14:section name="Untitled Section" id="{5287FB22-4E11-4CDF-AB80-37D29DC57101}">
          <p14:sldIdLst>
            <p14:sldId id="260"/>
            <p14:sldId id="262"/>
            <p14:sldId id="284"/>
            <p14:sldId id="258"/>
            <p14:sldId id="263"/>
            <p14:sldId id="259"/>
            <p14:sldId id="270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Yue Wang</a:t>
            </a:r>
          </a:p>
          <a:p>
            <a:r>
              <a:rPr lang="en-US" dirty="0" smtClean="0"/>
              <a:t>2017.3.8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TD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altLang="zh-CN" sz="2000" dirty="0" smtClean="0"/>
              </a:p>
              <a:p>
                <a:pPr lvl="8"/>
                <a:r>
                  <a:rPr lang="en-US" altLang="zh-CN" sz="1000" dirty="0"/>
                  <a:t>·</a:t>
                </a:r>
                <a:endParaRPr lang="en-US" altLang="zh-CN" sz="1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  <a:blipFill>
                <a:blip r:embed="rId2"/>
                <a:stretch>
                  <a:fillRect l="-52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36" y="3122275"/>
            <a:ext cx="5132344" cy="24954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78880" y="3492137"/>
            <a:ext cx="1001486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96052" y="2907354"/>
            <a:ext cx="4258491" cy="3084144"/>
            <a:chOff x="7596052" y="2907354"/>
            <a:chExt cx="4258491" cy="308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/>
                    <a:t>Stochastic algorithm is stable</a:t>
                  </a:r>
                </a:p>
                <a:p>
                  <a:pPr algn="ctr"/>
                  <a:endParaRPr lang="en-US" dirty="0" smtClean="0"/>
                </a:p>
                <a:p>
                  <a:r>
                    <a:rPr lang="en-US" sz="1600" dirty="0" smtClean="0"/>
                    <a:t>Corresponding deterministic algorithms converge</a:t>
                  </a:r>
                </a:p>
                <a:p>
                  <a:pPr algn="ctr"/>
                  <a:endParaRPr lang="en-US" sz="1600" dirty="0" smtClean="0"/>
                </a:p>
                <a:p>
                  <a:r>
                    <a:rPr lang="en-US" sz="1600" dirty="0" smtClean="0"/>
                    <a:t>A matrix has a full set of eigenvalues and real parts are positive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stochastic algorithm is stable + learning rate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 smtClean="0"/>
                    <a:t>is reduce according to an appropriate schedule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Converge</a:t>
                  </a:r>
                  <a:r>
                    <a:rPr lang="en-US" altLang="zh-CN" sz="1600" dirty="0" smtClean="0"/>
                    <a:t>nce</a:t>
                  </a:r>
                  <a:r>
                    <a:rPr lang="en-US" sz="1600" dirty="0" smtClean="0"/>
                    <a:t> almost sure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  <a:blipFill>
                  <a:blip r:embed="rId4"/>
                  <a:stretch>
                    <a:fillRect l="-571" r="-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-Right Arrow 13"/>
            <p:cNvSpPr/>
            <p:nvPr/>
          </p:nvSpPr>
          <p:spPr>
            <a:xfrm>
              <a:off x="8887096" y="3430642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8887096" y="3958523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034597" y="5345008"/>
              <a:ext cx="689066" cy="20029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8200" y="624814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Schoknecht</a:t>
            </a:r>
            <a:r>
              <a:rPr lang="en-US" sz="1400" dirty="0"/>
              <a:t>, Ralf. "Optimality of reinforcement learning algorithms with linear function approximation." </a:t>
            </a:r>
            <a:r>
              <a:rPr lang="en-US" sz="1400" i="1" dirty="0"/>
              <a:t>NIPS</a:t>
            </a:r>
            <a:r>
              <a:rPr lang="en-US" sz="1400" dirty="0"/>
              <a:t>. Vol. 15. 2002.</a:t>
            </a:r>
          </a:p>
        </p:txBody>
      </p:sp>
    </p:spTree>
    <p:extLst>
      <p:ext uri="{BB962C8B-B14F-4D97-AF65-F5344CB8AC3E}">
        <p14:creationId xmlns:p14="http://schemas.microsoft.com/office/powerpoint/2010/main" val="304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LSTD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</p:spPr>
            <p:txBody>
              <a:bodyPr/>
              <a:lstStyle/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On-policy :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→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Off-policy : 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  <a:blipFill>
                <a:blip r:embed="rId2"/>
                <a:stretch>
                  <a:fillRect l="-522" t="-965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" y="3360601"/>
            <a:ext cx="6097769" cy="1636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95" y="3186067"/>
            <a:ext cx="4375360" cy="1985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blipFill>
                <a:blip r:embed="rId5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09688"/>
            <a:ext cx="2367823" cy="776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80419"/>
            <a:ext cx="4727790" cy="110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82833"/>
            <a:ext cx="9072563" cy="178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5" y="2080419"/>
            <a:ext cx="32385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20" y="3616327"/>
            <a:ext cx="10601325" cy="9429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10300" y="2080419"/>
            <a:ext cx="1009650" cy="54848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traces(LSTD(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95837" y="2009775"/>
            <a:ext cx="6819900" cy="3086894"/>
            <a:chOff x="4795837" y="1828800"/>
            <a:chExt cx="6819900" cy="3086894"/>
          </a:xfrm>
        </p:grpSpPr>
        <p:grpSp>
          <p:nvGrpSpPr>
            <p:cNvPr id="8" name="Group 7"/>
            <p:cNvGrpSpPr/>
            <p:nvPr/>
          </p:nvGrpSpPr>
          <p:grpSpPr>
            <a:xfrm>
              <a:off x="4795837" y="1828800"/>
              <a:ext cx="6505575" cy="3086894"/>
              <a:chOff x="4795837" y="1809750"/>
              <a:chExt cx="6505575" cy="308689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37" y="1809750"/>
                <a:ext cx="6505575" cy="9525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837" y="2867819"/>
                <a:ext cx="4457700" cy="20288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3537" y="4219695"/>
              <a:ext cx="2362200" cy="46672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>
            <a:off x="3848100" y="3099594"/>
            <a:ext cx="742950" cy="7826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526" y="127324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Without eligibility trace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48451" y="127739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 eligibility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41598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4159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76546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20925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81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108696" r="-1499174" b="-466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510744" r="-1499174" b="-287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143644" r="-1505882" b="-2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437563" r="-1505882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Theorem 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1832294"/>
            <a:ext cx="4498975" cy="4847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5181600"/>
            <a:ext cx="17049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4125" y="5676900"/>
            <a:ext cx="35002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7450" y="5410200"/>
            <a:ext cx="504825" cy="9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0075" y="5410200"/>
            <a:ext cx="9334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08" y="1942431"/>
            <a:ext cx="3686175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23" y="3470524"/>
            <a:ext cx="4892802" cy="2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Future work:</a:t>
                </a:r>
              </a:p>
              <a:p>
                <a:pPr lvl="1"/>
                <a:r>
                  <a:rPr lang="en-US" altLang="zh-CN" dirty="0" smtClean="0"/>
                  <a:t>Extend to policy iteration scheme</a:t>
                </a:r>
              </a:p>
              <a:p>
                <a:pPr lvl="1"/>
                <a:r>
                  <a:rPr lang="en-US" dirty="0" smtClean="0"/>
                  <a:t>LSTD(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for off-policy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/>
              <a:t>Finite-Sample Analysis of Proximal Gradient TD Algorithms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400" dirty="0" smtClean="0"/>
              <a:t>2015 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52" y="1178432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On/Off-policy, policy evolution, GTD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627355"/>
            <a:ext cx="4371975" cy="24003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2002" y="4027656"/>
            <a:ext cx="4600575" cy="2809875"/>
            <a:chOff x="6024372" y="1690688"/>
            <a:chExt cx="4600575" cy="2809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372" y="1690688"/>
              <a:ext cx="4600575" cy="1057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372" y="2652713"/>
              <a:ext cx="4038600" cy="18478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9" y="2401876"/>
            <a:ext cx="4087994" cy="27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notation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Optimization  techniques </a:t>
            </a:r>
          </a:p>
          <a:p>
            <a:pPr lvl="1"/>
            <a:r>
              <a:rPr lang="en-US" dirty="0" smtClean="0"/>
              <a:t>Extend to  off-policy and eligibility trace</a:t>
            </a:r>
          </a:p>
          <a:p>
            <a:pPr lvl="1"/>
            <a:r>
              <a:rPr lang="en-US" dirty="0" smtClean="0"/>
              <a:t>Paper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 </a:t>
            </a:r>
            <a:r>
              <a:rPr lang="en-US" sz="2800" dirty="0" smtClean="0"/>
              <a:t>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relationship and difference </a:t>
            </a:r>
            <a:r>
              <a:rPr lang="en-US" sz="2400" dirty="0" smtClean="0"/>
              <a:t>between control and evaluation 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paper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80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252"/>
            <a:ext cx="52197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638"/>
            <a:ext cx="47244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  <a:blipFill>
                <a:blip r:embed="rId4"/>
                <a:stretch>
                  <a:fillRect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724525"/>
            <a:ext cx="4610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06" y="4904231"/>
            <a:ext cx="4581525" cy="4857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544" y="-2017"/>
            <a:ext cx="120304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Finite-Sample Analysis of Proximal Gradient TD </a:t>
            </a:r>
            <a:r>
              <a:rPr lang="en-US" altLang="zh-CN" sz="40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98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An emphatic approach to the problem of off-policy temporal-difference learning</a:t>
            </a:r>
            <a:br>
              <a:rPr lang="en-US" altLang="zh-CN" sz="2800" dirty="0"/>
            </a:br>
            <a:r>
              <a:rPr lang="en-US" altLang="zh-CN" sz="1800" dirty="0" smtClean="0"/>
              <a:t>2016 JMLR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4" y="1356233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Off-policy, policy evolution,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Future work:</a:t>
            </a:r>
            <a:endParaRPr lang="zh-CN" altLang="en-US" dirty="0"/>
          </a:p>
          <a:p>
            <a:pPr lvl="1"/>
            <a:r>
              <a:rPr lang="en-US" altLang="zh-CN" dirty="0"/>
              <a:t>Extend to </a:t>
            </a:r>
            <a:r>
              <a:rPr lang="en-US" altLang="zh-CN" dirty="0" smtClean="0"/>
              <a:t>control setting</a:t>
            </a:r>
          </a:p>
          <a:p>
            <a:pPr lvl="1"/>
            <a:r>
              <a:rPr lang="en-US" dirty="0" smtClean="0"/>
              <a:t>Extend to weighted importance sampling</a:t>
            </a:r>
          </a:p>
          <a:p>
            <a:pPr lvl="1"/>
            <a:r>
              <a:rPr lang="en-US" dirty="0" smtClean="0"/>
              <a:t>Extend to action-value function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8" y="2011816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Bias analysis: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6299" y="3802161"/>
            <a:ext cx="6669712" cy="2737977"/>
            <a:chOff x="192642" y="3741201"/>
            <a:chExt cx="6669712" cy="273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2" y="3741201"/>
              <a:ext cx="6669712" cy="12844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6" y="5161358"/>
              <a:ext cx="4524962" cy="131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Variance analysis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0" y="3911355"/>
            <a:ext cx="638916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Bellman operator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	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Bellman optimality operator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 smtClean="0"/>
                  <a:t>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ways to find fix point of bellman optimality operator:</a:t>
                </a:r>
              </a:p>
              <a:p>
                <a:pPr lvl="1"/>
                <a:r>
                  <a:rPr lang="en-US" dirty="0" smtClean="0"/>
                  <a:t>Policy iteration (</a:t>
                </a:r>
                <a:r>
                  <a:rPr lang="en-US" dirty="0"/>
                  <a:t>evaluation -&gt;  improvement -&gt; evaluation -&gt; </a:t>
                </a:r>
                <a:r>
                  <a:rPr lang="en-US" dirty="0" smtClean="0"/>
                  <a:t>…)</a:t>
                </a:r>
              </a:p>
              <a:p>
                <a:pPr lvl="1"/>
                <a:r>
                  <a:rPr lang="en-US" dirty="0" smtClean="0"/>
                  <a:t>Value iteration(directly use bellman optimality operator)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Safe and efficient off-policy reinforcement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Off-policy, policy evolution/control,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Importance sampling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/>
                  <a:t> 	suffer from large variance</a:t>
                </a:r>
              </a:p>
              <a:p>
                <a:r>
                  <a:rPr lang="en-US" altLang="zh-CN" sz="2400" dirty="0" smtClean="0"/>
                  <a:t>Off-policy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b="0" dirty="0" smtClean="0"/>
                  <a:t>			note safe</a:t>
                </a:r>
                <a:r>
                  <a:rPr lang="zh-CN" altLang="en-US" sz="2400" b="0" dirty="0" smtClean="0"/>
                  <a:t>（</a:t>
                </a:r>
                <a:r>
                  <a:rPr lang="en-US" altLang="zh-CN" sz="2400" b="0" dirty="0" smtClean="0"/>
                  <a:t>not converge for arbitrary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r>
                  <a:rPr lang="en-US" altLang="zh-CN" sz="2400" dirty="0" smtClean="0"/>
                  <a:t>Tree-backup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/>
                  <a:t>	not efficient(even on policy, unnecessarily cuts the traces)</a:t>
                </a:r>
              </a:p>
              <a:p>
                <a:r>
                  <a:rPr lang="en-US" altLang="zh-CN" sz="2400" dirty="0" smtClean="0"/>
                  <a:t>Retrace(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	safe and efficient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  <a:blipFill>
                <a:blip r:embed="rId2"/>
                <a:stretch>
                  <a:fillRect l="-65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97" y="1804987"/>
            <a:ext cx="821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" y="1388768"/>
            <a:ext cx="102774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2919413"/>
            <a:ext cx="10163175" cy="3257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Safe and efficient off-policy reinforcement 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8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72700" cy="4010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smtClean="0"/>
              <a:t>Safe and efficient off-policy reinforcement learning</a:t>
            </a:r>
            <a:br>
              <a:rPr lang="en-US" altLang="zh-CN" sz="4000" smtClean="0"/>
            </a:br>
            <a:r>
              <a:rPr lang="en-US" altLang="zh-CN" sz="240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84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Finite-sample analysis of least-squares policy iteration</a:t>
            </a:r>
            <a:br>
              <a:rPr lang="en-US" sz="2800" b="1" dirty="0" smtClean="0"/>
            </a:br>
            <a:r>
              <a:rPr lang="en-US" sz="2800" b="1" dirty="0" smtClean="0"/>
              <a:t>									</a:t>
            </a:r>
            <a:r>
              <a:rPr lang="en-US" sz="2000" dirty="0" smtClean="0"/>
              <a:t>JMLR2012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70" y="1288145"/>
            <a:ext cx="6686000" cy="133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9794" y="1410065"/>
            <a:ext cx="256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performance is evaluated only at the states visited by the Markov chain and no generalization on other states is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blipFill>
                <a:blip r:embed="rId3"/>
                <a:stretch>
                  <a:fillRect l="-6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𝑠𝑡𝑎𝑡𝑖𝑜𝑛𝑎𝑟𝑦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𝑚𝑖𝑥𝑖𝑛𝑔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𝐿𝑆𝑃𝐼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𝑡𝑟𝑢𝑛𝑐𝑎𝑡𝑒𝑑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ℱ</m:t>
                                          </m:r>
                                        </m:e>
                                      </m:acc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inf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57944"/>
            <a:ext cx="1698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bound of LSTD on assumption of</a:t>
            </a:r>
          </a:p>
          <a:p>
            <a:r>
              <a:rPr lang="en-US" sz="1100" dirty="0" smtClean="0"/>
              <a:t>Markov chain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LSTD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blipFill>
                <a:blip r:embed="rId6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LSPI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blipFill>
                <a:blip r:embed="rId7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6365737"/>
            <a:ext cx="11974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Farahmand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Amir-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Csaba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Szepesvári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Rémi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Munos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"Error propagation for approximate policy and value iteration."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001" y="5452853"/>
            <a:ext cx="7516454" cy="728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9670" y="2850502"/>
            <a:ext cx="1837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Uniqueness of LSTD solution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888" y="1026870"/>
            <a:ext cx="0" cy="533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211" y="26196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211" y="3412552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211" y="48690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9223" y="63667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60588" y="133350"/>
            <a:ext cx="260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RL </a:t>
            </a:r>
            <a:r>
              <a:rPr lang="en-US" altLang="zh-CN" dirty="0" smtClean="0"/>
              <a:t>notation and setting</a:t>
            </a:r>
          </a:p>
          <a:p>
            <a:pPr lvl="1"/>
            <a:r>
              <a:rPr lang="en-US" altLang="zh-CN" dirty="0" smtClean="0"/>
              <a:t>Focus on linear function approximation and value function based algorithms.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 smtClean="0"/>
              <a:t>Extension to off-policy case and eligibility trace</a:t>
            </a:r>
          </a:p>
          <a:p>
            <a:pPr lvl="1"/>
            <a:r>
              <a:rPr lang="en-US" dirty="0" smtClean="0"/>
              <a:t>Analysis about algorithms’ convergence, convergence rate, bias and variance</a:t>
            </a:r>
          </a:p>
          <a:p>
            <a:r>
              <a:rPr lang="en-US" dirty="0" smtClean="0"/>
              <a:t>Control problem</a:t>
            </a:r>
          </a:p>
          <a:p>
            <a:pPr lvl="1"/>
            <a:r>
              <a:rPr lang="en-US" dirty="0"/>
              <a:t>Two ways to find fix point of bellman optimality </a:t>
            </a:r>
            <a:r>
              <a:rPr lang="en-US" dirty="0" smtClean="0"/>
              <a:t>operator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Plan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A papers list about other topic related to RL algorithms analysis in </a:t>
            </a:r>
            <a:r>
              <a:rPr lang="en-US" sz="2400" dirty="0" err="1" smtClean="0"/>
              <a:t>icml</a:t>
            </a:r>
            <a:r>
              <a:rPr lang="en-US" sz="2400" dirty="0" smtClean="0"/>
              <a:t> and nips from 2014 to 2016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Select some of these papers for next seminar. Concentrate on story.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08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237469"/>
            <a:ext cx="4700452" cy="1325563"/>
          </a:xfrm>
        </p:spPr>
        <p:txBody>
          <a:bodyPr>
            <a:noAutofit/>
          </a:bodyPr>
          <a:lstStyle/>
          <a:p>
            <a:r>
              <a:rPr lang="en-US" altLang="zh-CN" sz="9600" b="1" dirty="0" smtClean="0"/>
              <a:t>Thanks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471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Off policy learning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dirty="0" smtClean="0"/>
                  <a:t>Importance sampling</a:t>
                </a:r>
              </a:p>
              <a:p>
                <a:pPr lvl="1"/>
                <a:r>
                  <a:rPr lang="en-US" dirty="0" smtClean="0"/>
                  <a:t>Weighted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</a:p>
              <a:p>
                <a:pPr lvl="1"/>
                <a:r>
                  <a:rPr lang="en-US" dirty="0" smtClean="0"/>
                  <a:t>No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7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useful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Almost sure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Converge in probability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err="1"/>
                  <a:t>Khintchine</a:t>
                </a:r>
                <a:r>
                  <a:rPr lang="en-US" sz="2800" dirty="0"/>
                  <a:t> strong law of large </a:t>
                </a:r>
                <a:r>
                  <a:rPr lang="en-US" sz="2800" dirty="0" smtClean="0"/>
                  <a:t>number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Kolmogorov strong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𝑖𝑛𝑑𝑒𝑝𝑒𝑛𝑑𝑒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Weak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&lt;∞,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5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562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Unbiased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pPr lvl="1"/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Variance analysis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)→0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Proof :  convergence </a:t>
                </a:r>
                <a:r>
                  <a:rPr lang="en-US" dirty="0" err="1" smtClean="0"/>
                  <a:t>a.s</a:t>
                </a:r>
                <a:r>
                  <a:rPr lang="en-US" dirty="0" smtClean="0"/>
                  <a:t>.  imply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 0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r>
                  <a:rPr lang="en-US" dirty="0" smtClean="0"/>
                  <a:t>Biased</a:t>
                </a:r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856FE9C-4E7E-4835-A405-FBF53E3647BD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with evaluation problem</a:t>
                </a:r>
              </a:p>
              <a:p>
                <a:pPr lvl="1"/>
                <a:r>
                  <a:rPr lang="en-US" dirty="0" smtClean="0"/>
                  <a:t>Policy iteration algorithms(evaluation -&gt;  improvement -&gt; evaluation -&gt; …)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Difference with evaluation problem</a:t>
                </a:r>
              </a:p>
              <a:p>
                <a:pPr lvl="1"/>
                <a:r>
                  <a:rPr lang="en-US" dirty="0" smtClean="0"/>
                  <a:t>A sequence Q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	other than a fixed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4560588" y="133350"/>
            <a:ext cx="393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class of problems</a:t>
            </a:r>
          </a:p>
        </p:txBody>
      </p: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</a:t>
            </a:r>
            <a:r>
              <a:rPr lang="en-US" sz="3600" dirty="0" smtClean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and lower bound</a:t>
                </a:r>
              </a:p>
              <a:p>
                <a:endParaRPr lang="en-US" dirty="0"/>
              </a:p>
              <a:p>
                <a:r>
                  <a:rPr lang="en-US" dirty="0" smtClean="0"/>
                  <a:t>Unbiasedness </a:t>
                </a:r>
              </a:p>
              <a:p>
                <a:endParaRPr lang="en-US" dirty="0"/>
              </a:p>
              <a:p>
                <a:r>
                  <a:rPr lang="en-US" dirty="0" smtClean="0"/>
                  <a:t>Consistency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MDP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marL="1200150" lvl="2" indent="-28575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5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OPE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p>
                              <m:sSupPr>
                                <m:ctrl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d>
                  </m:oMath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w</m:t>
                    </m:r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FPE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x-IV_mathan" sz="17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Least </a:t>
                </a:r>
                <a:r>
                  <a:rPr lang="en-US" dirty="0"/>
                  <a:t>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  <a:blipFill>
                <a:blip r:embed="rId2"/>
                <a:stretch>
                  <a:fillRect l="-780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=‖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7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7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7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7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  <a:blipFill>
                <a:blip r:embed="rId3"/>
                <a:stretch>
                  <a:fillRect t="-26609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Importance sampling(most used)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Weighted importance sampling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3301" y="5807631"/>
            <a:ext cx="11945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A.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Hado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P. van Hasselt, and Richard S. Sutton. "Weighted importance sampling for off-policy learning with linear function approximation." Advances in Neural Information Processing Systems. 2014.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Ashique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Richard S. Sutton. "Off-policy learning based on weighted importance sampling with linear computational complexity." UAI. 2015.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1364</Words>
  <Application>Microsoft Office PowerPoint</Application>
  <PresentationFormat>Widescreen</PresentationFormat>
  <Paragraphs>458</Paragraphs>
  <Slides>44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RL algorithms analysis</vt:lpstr>
      <vt:lpstr>Content </vt:lpstr>
      <vt:lpstr>PowerPoint Presentation</vt:lpstr>
      <vt:lpstr>PowerPoint Presentation</vt:lpstr>
      <vt:lpstr>Evaluation problem</vt:lpstr>
      <vt:lpstr>PowerPoint Presentation</vt:lpstr>
      <vt:lpstr>PowerPoint Presentation</vt:lpstr>
      <vt:lpstr>PowerPoint Presentation</vt:lpstr>
      <vt:lpstr>Off policy</vt:lpstr>
      <vt:lpstr>Off-policy TD learning</vt:lpstr>
      <vt:lpstr>Off-policy LSTD</vt:lpstr>
      <vt:lpstr>eligibility traces</vt:lpstr>
      <vt:lpstr>PowerPoint Presentation</vt:lpstr>
      <vt:lpstr>PowerPoint Presentation</vt:lpstr>
      <vt:lpstr>PowerPoint Presentation</vt:lpstr>
      <vt:lpstr>PowerPoint Presentation</vt:lpstr>
      <vt:lpstr>On the rate of convergence and error bounds for LSTD(λ) 2015 ICML</vt:lpstr>
      <vt:lpstr>On the rate of convergence and error bounds for LSTD(λ) 2015 ICML</vt:lpstr>
      <vt:lpstr>Finite-Sample Analysis of Proximal Gradient TD Algorithms 2015 UAL</vt:lpstr>
      <vt:lpstr>PowerPoint Presentation</vt:lpstr>
      <vt:lpstr>Finite-Sample Analysis of Proximal Gradient TD Algorithms</vt:lpstr>
      <vt:lpstr>An emphatic approach to the problem of off-policy temporal-difference learning 2016 JMLR</vt:lpstr>
      <vt:lpstr>Generalized Emphatic Temporal Difference Learning: Bias-Variance Analysis 2016 AAAI</vt:lpstr>
      <vt:lpstr>Generalized Emphatic Temporal Difference Learning: Bias-Variance Analysis 2016 AAAI</vt:lpstr>
      <vt:lpstr>Control problem</vt:lpstr>
      <vt:lpstr>Safe and efficient off-policy reinforcement learning 2016 NIPS</vt:lpstr>
      <vt:lpstr>PowerPoint Presentation</vt:lpstr>
      <vt:lpstr>PowerPoint Presentation</vt:lpstr>
      <vt:lpstr>Finite-sample analysis of least-squares policy iteration          JMLR2012</vt:lpstr>
      <vt:lpstr>Summary </vt:lpstr>
      <vt:lpstr>Thanks </vt:lpstr>
      <vt:lpstr>Importance sampling</vt:lpstr>
      <vt:lpstr>Some useful theorem</vt:lpstr>
      <vt:lpstr>Importance sampling (for Monte carol method)</vt:lpstr>
      <vt:lpstr>Weighted importance sampling (for Monte carol method)</vt:lpstr>
      <vt:lpstr>PowerPoint Presentation</vt:lpstr>
      <vt:lpstr>PowerPoint Presentation</vt:lpstr>
      <vt:lpstr>Control problem</vt:lpstr>
      <vt:lpstr>PowerPoint Presentation</vt:lpstr>
      <vt:lpstr>PowerPoint Presentation</vt:lpstr>
      <vt:lpstr>Evaluation problem</vt:lpstr>
      <vt:lpstr>PowerPoint Presentation</vt:lpstr>
      <vt:lpstr>Importance sampling (for Monte carol method)</vt:lpstr>
      <vt:lpstr>Importance sampling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204</cp:revision>
  <dcterms:created xsi:type="dcterms:W3CDTF">2017-02-24T01:46:15Z</dcterms:created>
  <dcterms:modified xsi:type="dcterms:W3CDTF">2017-03-15T14:29:18Z</dcterms:modified>
</cp:coreProperties>
</file>