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9" r:id="rId3"/>
    <p:sldId id="305" r:id="rId4"/>
    <p:sldId id="257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06" r:id="rId14"/>
    <p:sldId id="307" r:id="rId15"/>
    <p:sldId id="308" r:id="rId16"/>
    <p:sldId id="309" r:id="rId17"/>
    <p:sldId id="310" r:id="rId18"/>
    <p:sldId id="323" r:id="rId19"/>
    <p:sldId id="324" r:id="rId20"/>
    <p:sldId id="326" r:id="rId21"/>
    <p:sldId id="325" r:id="rId22"/>
    <p:sldId id="320" r:id="rId23"/>
    <p:sldId id="321" r:id="rId24"/>
    <p:sldId id="322" r:id="rId25"/>
    <p:sldId id="31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CB493-30C9-4403-A643-005EA293079B}">
          <p14:sldIdLst>
            <p14:sldId id="256"/>
            <p14:sldId id="289"/>
            <p14:sldId id="305"/>
            <p14:sldId id="257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06"/>
            <p14:sldId id="307"/>
            <p14:sldId id="308"/>
            <p14:sldId id="309"/>
            <p14:sldId id="310"/>
            <p14:sldId id="323"/>
            <p14:sldId id="324"/>
            <p14:sldId id="326"/>
            <p14:sldId id="325"/>
            <p14:sldId id="320"/>
            <p14:sldId id="321"/>
            <p14:sldId id="322"/>
          </p14:sldIdLst>
        </p14:section>
        <p14:section name="Untitled Section" id="{A29D9866-C771-41D1-807A-8807E73B1305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007DC-1DD7-4F7B-B841-0081D811C3C0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EFE13-971E-436B-9806-5FE5C6F9B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8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6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AFC9-936A-416F-9F65-9CAE41157EDB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4C24-FC11-4ACF-931B-28A5541C8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9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RL </a:t>
            </a:r>
            <a:r>
              <a:rPr lang="en-US" altLang="zh-CN" dirty="0" smtClean="0"/>
              <a:t>algorithms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altLang="zh-CN" dirty="0" smtClean="0"/>
              <a:t>Yue Wang</a:t>
            </a:r>
          </a:p>
          <a:p>
            <a:r>
              <a:rPr lang="en-US" dirty="0" smtClean="0"/>
              <a:t>2017.3.16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6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An emphatic approach to the problem of off-policy temporal-difference learning</a:t>
            </a:r>
            <a:br>
              <a:rPr lang="en-US" altLang="zh-CN" sz="2800" dirty="0"/>
            </a:br>
            <a:r>
              <a:rPr lang="en-US" altLang="zh-CN" sz="1800" dirty="0" smtClean="0"/>
              <a:t>2016 JMLR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64" y="1356233"/>
            <a:ext cx="11496548" cy="5501767"/>
          </a:xfrm>
        </p:spPr>
        <p:txBody>
          <a:bodyPr/>
          <a:lstStyle/>
          <a:p>
            <a:r>
              <a:rPr lang="en-US" altLang="zh-CN" dirty="0" smtClean="0"/>
              <a:t>Off-policy, policy evolution,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/>
              <a:t>Future work:</a:t>
            </a:r>
            <a:endParaRPr lang="zh-CN" altLang="en-US" dirty="0"/>
          </a:p>
          <a:p>
            <a:pPr lvl="1"/>
            <a:r>
              <a:rPr lang="en-US" altLang="zh-CN" dirty="0"/>
              <a:t>Extend to </a:t>
            </a:r>
            <a:r>
              <a:rPr lang="en-US" altLang="zh-CN" dirty="0" smtClean="0"/>
              <a:t>control setting</a:t>
            </a:r>
          </a:p>
          <a:p>
            <a:pPr lvl="1"/>
            <a:r>
              <a:rPr lang="en-US" dirty="0" smtClean="0"/>
              <a:t>Extend to weighted importance sampling</a:t>
            </a:r>
          </a:p>
          <a:p>
            <a:pPr lvl="1"/>
            <a:r>
              <a:rPr lang="en-US" dirty="0" smtClean="0"/>
              <a:t>Extend to action-value function 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8" y="2011816"/>
            <a:ext cx="6076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Generalized Emphatic Temporal Difference Learning: Bias-Variance Analysis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1800" dirty="0" smtClean="0"/>
              <a:t>2016 AAAI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Off-policy, policy evolution, ETD</a:t>
                </a:r>
              </a:p>
              <a:p>
                <a:r>
                  <a:rPr lang="en-US" sz="2000" dirty="0" smtClean="0"/>
                  <a:t>ETD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000" dirty="0" smtClean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Define 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lim>
                    </m:limLow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   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/>
                  <a:t>Bias analysis: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  <a:blipFill>
                <a:blip r:embed="rId2"/>
                <a:stretch>
                  <a:fillRect l="-1060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416299" y="3802161"/>
            <a:ext cx="6669712" cy="2737977"/>
            <a:chOff x="192642" y="3741201"/>
            <a:chExt cx="6669712" cy="27379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642" y="3741201"/>
              <a:ext cx="6669712" cy="128440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3626" y="5161358"/>
              <a:ext cx="4524962" cy="1317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7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dirty="0"/>
              <a:t>Generalized Emphatic Temporal Difference Learning: Bias-Variance Analysis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1800" dirty="0" smtClean="0"/>
              <a:t>2016 AAAI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Off-policy, policy evolution, ETD</a:t>
                </a:r>
              </a:p>
              <a:p>
                <a:r>
                  <a:rPr lang="en-US" sz="2000" dirty="0" smtClean="0"/>
                  <a:t>ETD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000" dirty="0" smtClean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Define :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lim>
                    </m:limLow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    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Variance analysis 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1496548" cy="5501767"/>
              </a:xfrm>
              <a:blipFill>
                <a:blip r:embed="rId2"/>
                <a:stretch>
                  <a:fillRect l="-1060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380" y="3911355"/>
            <a:ext cx="6389162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5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600" b="1" dirty="0" smtClean="0"/>
              <a:t>Control problem</a:t>
            </a:r>
            <a:endParaRPr lang="en-US" sz="6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Bellman operator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b="0" dirty="0" smtClean="0"/>
                  <a:t>		fix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r>
                  <a:rPr lang="en-US" dirty="0" smtClean="0"/>
                  <a:t>Bellman optimality operator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</m:oMath>
                </a14:m>
                <a:r>
                  <a:rPr lang="en-US" dirty="0" smtClean="0"/>
                  <a:t>	fix point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Two ways to find fix point of bellman optimality operator:</a:t>
                </a:r>
              </a:p>
              <a:p>
                <a:pPr lvl="1"/>
                <a:r>
                  <a:rPr lang="en-US" dirty="0" smtClean="0"/>
                  <a:t>Policy iteration (</a:t>
                </a:r>
                <a:r>
                  <a:rPr lang="en-US" dirty="0"/>
                  <a:t>evaluation -&gt;  improvement -&gt; evaluation -&gt; </a:t>
                </a:r>
                <a:r>
                  <a:rPr lang="en-US" dirty="0" smtClean="0"/>
                  <a:t>…)</a:t>
                </a:r>
              </a:p>
              <a:p>
                <a:pPr lvl="1"/>
                <a:r>
                  <a:rPr lang="en-US" dirty="0" smtClean="0"/>
                  <a:t>Value iteration(directly use bellman optimality operator)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11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/>
              <a:t>Safe and efficient off-policy reinforcement </a:t>
            </a:r>
            <a:r>
              <a:rPr lang="en-US" altLang="zh-CN" sz="4000" dirty="0" smtClean="0"/>
              <a:t>learning</a:t>
            </a:r>
            <a:br>
              <a:rPr lang="en-US" altLang="zh-CN" sz="4000" dirty="0" smtClean="0"/>
            </a:br>
            <a:r>
              <a:rPr lang="en-US" altLang="zh-CN" sz="2400" dirty="0" smtClean="0"/>
              <a:t>2016 NIPS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8264" y="1356233"/>
                <a:ext cx="12196136" cy="55017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Off-policy, policy evolution/control,</a:t>
                </a:r>
              </a:p>
              <a:p>
                <a:endParaRPr lang="en-US" altLang="zh-CN" sz="2400" dirty="0"/>
              </a:p>
              <a:p>
                <a:endParaRPr lang="en-US" altLang="zh-CN" sz="2400" dirty="0" smtClean="0"/>
              </a:p>
              <a:p>
                <a:r>
                  <a:rPr lang="en-US" altLang="zh-CN" sz="2400" dirty="0" smtClean="0"/>
                  <a:t>Importance sampling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b="0" dirty="0" smtClean="0"/>
                  <a:t> 	suffer from large variance</a:t>
                </a:r>
              </a:p>
              <a:p>
                <a:r>
                  <a:rPr lang="en-US" altLang="zh-CN" sz="2400" dirty="0" smtClean="0"/>
                  <a:t>Off-policy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b="0" dirty="0" smtClean="0"/>
                  <a:t>			note safe</a:t>
                </a:r>
                <a:r>
                  <a:rPr lang="zh-CN" altLang="en-US" sz="2400" b="0" dirty="0" smtClean="0"/>
                  <a:t>（</a:t>
                </a:r>
                <a:r>
                  <a:rPr lang="en-US" altLang="zh-CN" sz="2400" b="0" dirty="0" smtClean="0"/>
                  <a:t>not converge for arbitrary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sz="2400" b="0" dirty="0" smtClean="0"/>
                  <a:t>）</a:t>
                </a:r>
                <a:endParaRPr lang="en-US" altLang="zh-CN" sz="2400" b="0" dirty="0" smtClean="0"/>
              </a:p>
              <a:p>
                <a:r>
                  <a:rPr lang="en-US" altLang="zh-CN" sz="2400" dirty="0" smtClean="0"/>
                  <a:t>Tree-backup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𝜆𝜋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dirty="0" smtClean="0"/>
                  <a:t>	not efficient(even on policy, unnecessarily cuts the traces)</a:t>
                </a:r>
              </a:p>
              <a:p>
                <a:r>
                  <a:rPr lang="en-US" altLang="zh-CN" sz="2400" dirty="0" smtClean="0"/>
                  <a:t>Retrace(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/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sz="2400" dirty="0" smtClean="0"/>
                  <a:t>	safe and efficient  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/>
                  <a:t>)</a:t>
                </a: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264" y="1356233"/>
                <a:ext cx="12196136" cy="5501767"/>
              </a:xfrm>
              <a:blipFill>
                <a:blip r:embed="rId2"/>
                <a:stretch>
                  <a:fillRect l="-650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097" y="1804987"/>
            <a:ext cx="82105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77" y="1388768"/>
            <a:ext cx="10277475" cy="1266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77" y="2919413"/>
            <a:ext cx="10163175" cy="325755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344" y="365125"/>
            <a:ext cx="118780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000" dirty="0" smtClean="0"/>
              <a:t>Safe and efficient off-policy reinforcement learning</a:t>
            </a:r>
            <a:br>
              <a:rPr lang="en-US" altLang="zh-CN" sz="4000" dirty="0" smtClean="0"/>
            </a:br>
            <a:r>
              <a:rPr lang="en-US" altLang="zh-CN" sz="2400" dirty="0" smtClean="0"/>
              <a:t>2016 NIPS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15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72700" cy="40100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5344" y="365125"/>
            <a:ext cx="118780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4000" smtClean="0"/>
              <a:t>Safe and efficient off-policy reinforcement learning</a:t>
            </a:r>
            <a:br>
              <a:rPr lang="en-US" altLang="zh-CN" sz="4000" smtClean="0"/>
            </a:br>
            <a:r>
              <a:rPr lang="en-US" altLang="zh-CN" sz="2400" smtClean="0"/>
              <a:t>2016 NIPS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63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5" y="8450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Finite-sample analysis of least-squares policy iteration</a:t>
            </a:r>
            <a:br>
              <a:rPr lang="en-US" sz="2800" b="1" dirty="0" smtClean="0"/>
            </a:br>
            <a:r>
              <a:rPr lang="en-US" sz="2800" b="1" dirty="0" smtClean="0"/>
              <a:t>									</a:t>
            </a:r>
            <a:r>
              <a:rPr lang="en-US" sz="2000" dirty="0" smtClean="0"/>
              <a:t>JMLR2012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570" y="1288145"/>
            <a:ext cx="6686000" cy="13314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39794" y="1410065"/>
            <a:ext cx="25668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the performance is evaluated only at the states visited by the Markov chain and no generalization on other states is possible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22568" y="2766221"/>
                <a:ext cx="99078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𝑓𝑎𝑚𝑖𝑙𝑦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𝑓𝑒𝑎𝑡𝑢𝑟𝑒𝑠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𝑙𝑖𝑛𝑒𝑎𝑟𝑙𝑦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𝑠𝑚𝑎𝑙𝑙𝑒𝑠𝑡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𝑒𝑖𝑔𝑒𝑛𝑣𝑎𝑙𝑢𝑒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68" y="2766221"/>
                <a:ext cx="9907803" cy="584775"/>
              </a:xfrm>
              <a:prstGeom prst="rect">
                <a:avLst/>
              </a:prstGeom>
              <a:blipFill>
                <a:blip r:embed="rId3"/>
                <a:stretch>
                  <a:fillRect l="-62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21300" y="3557278"/>
                <a:ext cx="9907803" cy="1137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𝑔𝑒𝑛𝑒𝑟𝑎𝑡𝑒𝑑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𝑠𝑡𝑎𝑡𝑖𝑜𝑛𝑎𝑟𝑦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𝑚𝑖𝑥𝑖𝑛𝑔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𝑝𝑟𝑜𝑐𝑒𝑠𝑠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00" y="3557278"/>
                <a:ext cx="9907803" cy="1137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22569" y="4869035"/>
                <a:ext cx="9907803" cy="1392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𝑠𝑒𝑞𝑢𝑒𝑛𝑐𝑒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𝑔𝑒𝑛𝑒𝑟𝑎𝑡𝑒𝑑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𝐿𝑆𝑃𝐼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𝑖𝑡𝑒𝑟𝑎𝑡𝑖𝑜𝑛𝑠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𝑔𝑟𝑒𝑒𝑑𝑦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𝑡𝑟𝑢𝑛𝑐𝑎𝑡𝑒𝑑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6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ad>
                                    <m:radPr>
                                      <m:degHide m:val="on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limLow>
                                <m:limLow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𝒢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ℱ</m:t>
                                          </m:r>
                                        </m:e>
                                      </m:acc>
                                    </m:e>
                                  </m:d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inf</m:t>
                                      </m:r>
                                    </m:e>
                                    <m:li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ℱ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e>
                              </m:func>
                            </m:e>
                          </m:func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69" y="4869035"/>
                <a:ext cx="9907803" cy="13927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1557944"/>
            <a:ext cx="16981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Error bound of LSTD on assumption of</a:t>
            </a:r>
          </a:p>
          <a:p>
            <a:r>
              <a:rPr lang="en-US" sz="1100" dirty="0" smtClean="0"/>
              <a:t>Markov chain</a:t>
            </a:r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3960464"/>
                <a:ext cx="18375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Error bound of LSTD on assumption of</a:t>
                </a:r>
              </a:p>
              <a:p>
                <a:r>
                  <a:rPr lang="en-US" sz="1100" dirty="0" smtClean="0"/>
                  <a:t>Markov chain </a:t>
                </a:r>
                <a:r>
                  <a:rPr lang="en-US" altLang="zh-CN" sz="1100" dirty="0" smtClean="0"/>
                  <a:t>with stationary distribution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60464"/>
                <a:ext cx="1837509" cy="769441"/>
              </a:xfrm>
              <a:prstGeom prst="rect">
                <a:avLst/>
              </a:prstGeom>
              <a:blipFill>
                <a:blip r:embed="rId6"/>
                <a:stretch>
                  <a:fillRect t="-794" r="-13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228503"/>
                <a:ext cx="1837509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Error bound of LSPI on assumption of</a:t>
                </a:r>
              </a:p>
              <a:p>
                <a:r>
                  <a:rPr lang="en-US" sz="1100" dirty="0" smtClean="0"/>
                  <a:t>Markov chain </a:t>
                </a:r>
                <a:r>
                  <a:rPr lang="en-US" altLang="zh-CN" sz="1100" dirty="0" smtClean="0"/>
                  <a:t>with stationary distribution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28503"/>
                <a:ext cx="1837509" cy="769441"/>
              </a:xfrm>
              <a:prstGeom prst="rect">
                <a:avLst/>
              </a:prstGeom>
              <a:blipFill>
                <a:blip r:embed="rId7"/>
                <a:stretch>
                  <a:fillRect t="-794" r="-132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0" y="6365737"/>
            <a:ext cx="119742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Farahmand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Amir-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massoud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Csaba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Szepesvári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and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Rémi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Munos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 "Error propagation for approximate policy and value iteration."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. 2010.</a:t>
            </a:r>
            <a:endParaRPr lang="en-US" sz="10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001" y="5452853"/>
            <a:ext cx="7516454" cy="7289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69670" y="2850502"/>
            <a:ext cx="1837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Uniqueness of LSTD solution</a:t>
            </a:r>
            <a:endParaRPr lang="en-US" sz="11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915888" y="1026870"/>
            <a:ext cx="0" cy="5338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3211" y="26196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3211" y="3412552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3211" y="48690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9223" y="6366735"/>
            <a:ext cx="11861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Last week discussion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 policy and importance sampling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2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150" y="945446"/>
            <a:ext cx="86963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Importance sampling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</a:rPr>
              <a:t>Weighted importance sampling</a:t>
            </a: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Table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Off policy temporal difference learning with function </a:t>
            </a:r>
            <a:r>
              <a:rPr lang="en-US" dirty="0" smtClean="0">
                <a:latin typeface="Calibri" panose="020F0502020204030204" pitchFamily="34" charset="0"/>
              </a:rPr>
              <a:t>approximation(2001 ICML)</a:t>
            </a:r>
            <a:endParaRPr lang="en-US" dirty="0">
              <a:latin typeface="Calibri" panose="020F0502020204030204" pitchFamily="34" charset="0"/>
            </a:endParaRPr>
          </a:p>
          <a:p>
            <a:pPr marL="6286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Function approximation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LS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Weighted importance sampling for off policy learning with linear function approximation </a:t>
            </a:r>
            <a:r>
              <a:rPr lang="en-US" dirty="0" smtClean="0">
                <a:latin typeface="Calibri" panose="020F0502020204030204" pitchFamily="34" charset="0"/>
              </a:rPr>
              <a:t>(2014 NIPS)</a:t>
            </a:r>
            <a:endParaRPr lang="en-US" dirty="0">
              <a:latin typeface="Calibri" panose="020F0502020204030204" pitchFamily="34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O(</a:t>
            </a:r>
            <a:r>
              <a:rPr lang="en-US" dirty="0">
                <a:latin typeface="Microsoft YaHei" panose="020B0503020204020204" pitchFamily="34" charset="-122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Off policy learning based on weighted importance sampling with linear computational </a:t>
            </a:r>
            <a:r>
              <a:rPr lang="en-US" dirty="0" smtClean="0">
                <a:latin typeface="Calibri" panose="020F0502020204030204" pitchFamily="34" charset="0"/>
              </a:rPr>
              <a:t>complexity(2015 UAL)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>
                <a:latin typeface="Calibri" panose="020F0502020204030204" pitchFamily="34" charset="0"/>
              </a:rPr>
              <a:t>No importance sampling</a:t>
            </a: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Table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</a:rPr>
              <a:t>Tree backup</a:t>
            </a:r>
            <a:r>
              <a:rPr lang="en-US" dirty="0" smtClean="0">
                <a:latin typeface="Calibri" panose="020F0502020204030204" pitchFamily="34" charset="0"/>
              </a:rPr>
              <a:t>) </a:t>
            </a:r>
            <a:r>
              <a:rPr lang="en-US" altLang="zh-CN" dirty="0" smtClean="0">
                <a:latin typeface="Calibri" panose="020F0502020204030204" pitchFamily="34" charset="0"/>
              </a:rPr>
              <a:t>Eligibility </a:t>
            </a:r>
            <a:r>
              <a:rPr lang="en-US" altLang="zh-CN" dirty="0">
                <a:latin typeface="Calibri" panose="020F0502020204030204" pitchFamily="34" charset="0"/>
              </a:rPr>
              <a:t>Traces for </a:t>
            </a:r>
            <a:r>
              <a:rPr lang="en-US" altLang="zh-CN" dirty="0">
                <a:latin typeface="Calibri" panose="020F0502020204030204" pitchFamily="34" charset="0"/>
              </a:rPr>
              <a:t>Off-Policy Policy </a:t>
            </a:r>
            <a:r>
              <a:rPr lang="en-US" altLang="zh-CN" dirty="0" smtClean="0">
                <a:latin typeface="Calibri" panose="020F0502020204030204" pitchFamily="34" charset="0"/>
              </a:rPr>
              <a:t>Evaluation(2000 ICML)</a:t>
            </a:r>
            <a:endParaRPr lang="en-US" dirty="0">
              <a:latin typeface="Calibri" panose="020F0502020204030204" pitchFamily="34" charset="0"/>
            </a:endParaRP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Q(\lambda) with off policy </a:t>
            </a:r>
            <a:r>
              <a:rPr lang="en-US" dirty="0" smtClean="0">
                <a:latin typeface="Calibri" panose="020F0502020204030204" pitchFamily="34" charset="0"/>
              </a:rPr>
              <a:t>corrections(2016 </a:t>
            </a:r>
            <a:r>
              <a:rPr lang="en-US" sz="1100" dirty="0"/>
              <a:t>International Conference on Algorithmic Learning Theory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</a:endParaRPr>
          </a:p>
          <a:p>
            <a:pPr marL="6286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Function approximation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Multi-step off-policy learning without importance sampling </a:t>
            </a:r>
            <a:r>
              <a:rPr lang="en-US" dirty="0" smtClean="0">
                <a:latin typeface="Calibri" panose="020F0502020204030204" pitchFamily="34" charset="0"/>
              </a:rPr>
              <a:t>ratios(2017 </a:t>
            </a:r>
            <a:r>
              <a:rPr lang="en-US" dirty="0" err="1" smtClean="0">
                <a:latin typeface="Calibri" panose="020F0502020204030204" pitchFamily="34" charset="0"/>
              </a:rPr>
              <a:t>arxiv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100" y="422226"/>
            <a:ext cx="561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Paper relate to importance sampling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088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Basic notation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Evaluation problem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Objective function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Optimization  techniques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Extend to  off-policy </a:t>
            </a:r>
            <a:r>
              <a:rPr lang="en-US" dirty="0" smtClean="0"/>
              <a:t>and eligibility trace</a:t>
            </a:r>
          </a:p>
          <a:p>
            <a:pPr lvl="1"/>
            <a:r>
              <a:rPr lang="en-US" dirty="0" smtClean="0"/>
              <a:t>Paper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Control </a:t>
            </a:r>
            <a:r>
              <a:rPr lang="en-US" sz="2800" dirty="0" smtClean="0"/>
              <a:t>problem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relationship and difference </a:t>
            </a:r>
            <a:r>
              <a:rPr lang="en-US" sz="2400" dirty="0" smtClean="0"/>
              <a:t>between control and evaluation problem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paper</a:t>
            </a:r>
          </a:p>
          <a:p>
            <a:pPr marL="685800" lvl="2">
              <a:spcBef>
                <a:spcPts val="1000"/>
              </a:spcBef>
            </a:pPr>
            <a:endParaRPr lang="en-US" sz="24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4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9184" y="1825625"/>
                <a:ext cx="11773916" cy="4351338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𝑑𝑒𝑛𝑠𝑖𝑡𝑦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𝑐𝑜𝑛𝑡𝑖𝑛𝑢𝑜𝑢𝑠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𝑟𝑎𝑚𝑑𝑜𝑚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𝑣𝑎𝑟𝑖𝑎𝑏𝑙𝑒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𝑔𝑜𝑎𝑙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𝑢𝑛𝑏𝑖𝑎𝑠𝑑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𝑐𝑜𝑛𝑠𝑖𝑠𝑡𝑒𝑛𝑡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𝑒𝑠𝑡𝑖𝑚𝑎𝑡𝑜𝑟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𝑏𝑢𝑡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𝑐𝑎𝑛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𝑢𝑛𝑏𝑖𝑎𝑠𝑒𝑑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𝑐𝑜𝑛𝑠𝑖𝑠𝑡𝑒𝑛𝑡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𝑒𝑠𝑡𝑖𝑚𝑎𝑡𝑜𝑟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𝑀𝐷𝑃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𝑠𝑒𝑡𝑡𝑖𝑛𝑔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what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does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𝑟𝑒𝑎𝑙𝑙𝑦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?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𝑑𝑒𝑝𝑒𝑛𝑑𝑒𝑠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𝑠𝑒𝑡𝑝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𝑡𝑟𝑎𝑗𝑒𝑐𝑡𝑜𝑟𝑦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e>
                    </m:d>
                  </m:oMath>
                </a14:m>
                <a:endParaRPr lang="en-US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84" y="1825625"/>
                <a:ext cx="11773916" cy="4351338"/>
              </a:xfrm>
              <a:blipFill>
                <a:blip r:embed="rId2"/>
                <a:stretch>
                  <a:fillRect l="-363" t="-112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56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useful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Almost sure convergence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Converge in probability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 err="1"/>
                  <a:t>Khintchine</a:t>
                </a:r>
                <a:r>
                  <a:rPr lang="en-US" sz="2800" dirty="0"/>
                  <a:t> strong law of large </a:t>
                </a:r>
                <a:r>
                  <a:rPr lang="en-US" sz="2800" dirty="0" smtClean="0"/>
                  <a:t>number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Kolmogorov strong law of large </a:t>
                </a:r>
                <a:r>
                  <a:rPr lang="en-US" sz="2800" dirty="0" smtClean="0"/>
                  <a:t>numbers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𝑖𝑛𝑑𝑒𝑝𝑒𝑛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𝑑𝑒𝑛𝑡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𝑏𝑜𝑢𝑛𝑑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𝑠𝑎𝑚𝑒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2800" dirty="0"/>
                  <a:t>Weak law of large </a:t>
                </a:r>
                <a:r>
                  <a:rPr lang="en-US" sz="2800" dirty="0" smtClean="0"/>
                  <a:t>numbers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&lt;∞, 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𝑝𝑟𝑜𝑏𝑎𝑏𝑖𝑙𝑖𝑡𝑦</m:t>
                    </m:r>
                  </m:oMath>
                </a14:m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pPr marL="685800" lvl="2">
                  <a:spcBef>
                    <a:spcPts val="1000"/>
                  </a:spcBef>
                </a:pP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15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224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mportance sampling</a:t>
            </a:r>
            <a:r>
              <a:rPr lang="en-US" dirty="0"/>
              <a:t> </a:t>
            </a:r>
            <a:r>
              <a:rPr lang="en-US" sz="2400" dirty="0"/>
              <a:t>(for Monte carol method)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𝐼𝑆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Unbiased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Consistent</a:t>
                </a:r>
              </a:p>
              <a:p>
                <a:pPr lvl="1"/>
                <a:endParaRPr lang="en-US" dirty="0" smtClean="0"/>
              </a:p>
              <a:p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importance sampling</a:t>
            </a:r>
            <a:r>
              <a:rPr lang="en-US" dirty="0"/>
              <a:t> </a:t>
            </a:r>
            <a:r>
              <a:rPr lang="en-US" sz="2400" dirty="0"/>
              <a:t>(for Monte carol method)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𝑊𝐼𝑆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Variance analysis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𝑊𝐼𝑆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)→0</m:t>
                    </m:r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Proof :  convergence </a:t>
                </a:r>
                <a:r>
                  <a:rPr lang="en-US" dirty="0" err="1" smtClean="0"/>
                  <a:t>a.s</a:t>
                </a:r>
                <a:r>
                  <a:rPr lang="en-US" dirty="0" smtClean="0"/>
                  <a:t>.  imply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 0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r>
                  <a:rPr lang="en-US" dirty="0" smtClean="0"/>
                  <a:t>Biased</a:t>
                </a:r>
                <a:endParaRPr lang="en-US" dirty="0"/>
              </a:p>
              <a:p>
                <a:r>
                  <a:rPr lang="en-US" dirty="0" smtClean="0"/>
                  <a:t>Consistent</a:t>
                </a:r>
              </a:p>
              <a:p>
                <a:endParaRPr lang="en-US" dirty="0" smtClean="0"/>
              </a:p>
              <a:p>
                <a:endParaRPr lang="en-US" b="0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8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Importance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Off policy learning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dirty="0" smtClean="0"/>
                  <a:t>)</a:t>
                </a:r>
              </a:p>
              <a:p>
                <a:pPr lvl="1"/>
                <a:r>
                  <a:rPr lang="en-US" dirty="0" smtClean="0"/>
                  <a:t>Importance sampling</a:t>
                </a:r>
              </a:p>
              <a:p>
                <a:pPr lvl="1"/>
                <a:r>
                  <a:rPr lang="en-US" dirty="0" smtClean="0"/>
                  <a:t>Weighted IS</a:t>
                </a:r>
              </a:p>
              <a:p>
                <a:pPr lvl="2"/>
                <a:r>
                  <a:rPr lang="en-US" dirty="0" smtClean="0"/>
                  <a:t>Look-up table</a:t>
                </a:r>
              </a:p>
              <a:p>
                <a:pPr lvl="2"/>
                <a:r>
                  <a:rPr lang="en-US" dirty="0" smtClean="0"/>
                  <a:t>Function approximation</a:t>
                </a:r>
              </a:p>
              <a:p>
                <a:pPr lvl="1"/>
                <a:r>
                  <a:rPr lang="en-US" dirty="0" smtClean="0"/>
                  <a:t>No IS</a:t>
                </a:r>
              </a:p>
              <a:p>
                <a:pPr lvl="2"/>
                <a:r>
                  <a:rPr lang="en-US" dirty="0" smtClean="0"/>
                  <a:t>Look-up table</a:t>
                </a:r>
              </a:p>
              <a:p>
                <a:pPr lvl="2"/>
                <a:r>
                  <a:rPr lang="en-US" dirty="0" smtClean="0"/>
                  <a:t>Function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28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eligibility trace</a:t>
            </a:r>
          </a:p>
          <a:p>
            <a:r>
              <a:rPr lang="en-US" dirty="0" smtClean="0"/>
              <a:t>Convergence rate analysis(finite sample analysis)</a:t>
            </a:r>
          </a:p>
          <a:p>
            <a:pPr lvl="1"/>
            <a:r>
              <a:rPr lang="en-US" dirty="0" smtClean="0"/>
              <a:t>Evaluation problem</a:t>
            </a:r>
          </a:p>
          <a:p>
            <a:pPr lvl="1"/>
            <a:r>
              <a:rPr lang="en-US" dirty="0" smtClean="0"/>
              <a:t>Control problem</a:t>
            </a:r>
          </a:p>
          <a:p>
            <a:r>
              <a:rPr lang="en-US" dirty="0" smtClean="0"/>
              <a:t>Last week discussion problem</a:t>
            </a:r>
          </a:p>
          <a:p>
            <a:pPr lvl="1"/>
            <a:r>
              <a:rPr lang="en-US" altLang="zh-CN" dirty="0" smtClean="0"/>
              <a:t>Off policy and importance sampling</a:t>
            </a:r>
          </a:p>
          <a:p>
            <a:pPr lvl="1"/>
            <a:r>
              <a:rPr lang="en-US" altLang="zh-CN" dirty="0" smtClean="0"/>
              <a:t>MSE and MSBE bound 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8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sz="2000" dirty="0" smtClean="0"/>
                  <a:t>Discounted Markov decision process(MDP)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sz="1600" dirty="0" smtClean="0"/>
                  <a:t>r :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sz="16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𝑜𝑣𝑒𝑟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US" altLang="zh-CN" sz="160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sz="1600" b="0" dirty="0" smtClean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→(0,1)</m:t>
                    </m:r>
                  </m:oMath>
                </a14:m>
                <a:endParaRPr lang="en-US" altLang="zh-CN" sz="2000" dirty="0" smtClean="0"/>
              </a:p>
              <a:p>
                <a:r>
                  <a:rPr lang="en-US" altLang="zh-CN" sz="2000" dirty="0" smtClean="0"/>
                  <a:t>State-value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 smtClean="0"/>
                  <a:t>Action-value </a:t>
                </a:r>
                <a:r>
                  <a:rPr lang="en-US" altLang="zh-CN" sz="2000" dirty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en-US" altLang="zh-CN" sz="1600" dirty="0" smtClean="0"/>
              </a:p>
              <a:p>
                <a:r>
                  <a:rPr lang="en-US" altLang="zh-CN" sz="2000" dirty="0"/>
                  <a:t>Bellman </a:t>
                </a:r>
                <a:r>
                  <a:rPr lang="en-US" altLang="zh-CN" sz="2000" dirty="0" smtClean="0"/>
                  <a:t>operator 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∬"/>
                        <m:limLoc m:val="undOvr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𝑑𝑎𝑑𝑥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nary>
                  </m:oMath>
                </a14:m>
                <a:r>
                  <a:rPr lang="en-US" altLang="zh-CN" sz="1600" dirty="0"/>
                  <a:t>	</a:t>
                </a:r>
                <a:endParaRPr lang="en-US" altLang="zh-CN" sz="1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Function </a:t>
                </a:r>
                <a:r>
                  <a:rPr lang="en-US" altLang="zh-CN" sz="2000" dirty="0" smtClean="0"/>
                  <a:t>approximation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sz="1600" b="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000" dirty="0"/>
                  <a:t>Simplify </a:t>
                </a:r>
                <a:r>
                  <a:rPr lang="en-US" altLang="zh-CN" sz="2000" dirty="0" smtClean="0"/>
                  <a:t>notation</a:t>
                </a:r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𝑑𝑖𝑚𝑠𝑛𝑠𝑖𝑜𝑛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𝑣𝑒𝑟𝑐𝑡𝑜𝑟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each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row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repersent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state</m:t>
                    </m:r>
                  </m:oMath>
                </a14:m>
                <a:endParaRPr lang="en-US" altLang="zh-CN" sz="160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b="0" dirty="0" smtClean="0"/>
              </a:p>
              <a:p>
                <a:pPr marL="685800" lvl="2">
                  <a:spcBef>
                    <a:spcPts val="1000"/>
                  </a:spcBef>
                </a:pPr>
                <a:endParaRPr lang="en-US" altLang="zh-CN" sz="1600" dirty="0"/>
              </a:p>
              <a:p>
                <a:pPr lvl="1"/>
                <a:endParaRPr lang="en-US" altLang="zh-CN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088" y="911223"/>
                <a:ext cx="10515600" cy="5353923"/>
              </a:xfrm>
              <a:blipFill>
                <a:blip r:embed="rId2"/>
                <a:stretch>
                  <a:fillRect l="-464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560588" y="133350"/>
            <a:ext cx="260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 notation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6447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altLang="zh-CN" sz="4000" dirty="0"/>
                  <a:t>On the rate of convergence and error bounds for LSTD(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4000" dirty="0" smtClean="0"/>
                  <a:t>)</a:t>
                </a:r>
                <a:br>
                  <a:rPr lang="en-US" altLang="zh-CN" sz="4000" dirty="0" smtClean="0"/>
                </a:br>
                <a:r>
                  <a:rPr lang="en-US" altLang="zh-CN" sz="2400" dirty="0" smtClean="0"/>
                  <a:t>2015 ICML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  <a:blipFill>
                <a:blip r:embed="rId2"/>
                <a:stretch>
                  <a:fillRect l="-872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On-policy, policy evolution, LSTD(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altLang="zh-CN" dirty="0" smtClean="0"/>
                  <a:t>Theorem :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  <a:blipFill>
                <a:blip r:embed="rId3"/>
                <a:stretch>
                  <a:fillRect l="-954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425" y="1832294"/>
            <a:ext cx="4498975" cy="484790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876800" y="5181600"/>
            <a:ext cx="17049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24125" y="5676900"/>
            <a:ext cx="350024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57450" y="5410200"/>
            <a:ext cx="504825" cy="95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10075" y="5410200"/>
            <a:ext cx="9334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908" y="1942431"/>
            <a:ext cx="3686175" cy="638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623" y="3470524"/>
            <a:ext cx="4892802" cy="206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</p:spPr>
            <p:txBody>
              <a:bodyPr>
                <a:normAutofit/>
              </a:bodyPr>
              <a:lstStyle/>
              <a:p>
                <a:pPr algn="r"/>
                <a:r>
                  <a:rPr lang="en-US" altLang="zh-CN" sz="4000" dirty="0"/>
                  <a:t>On the rate of convergence and error bounds for LSTD(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4000" dirty="0" smtClean="0"/>
                  <a:t>)</a:t>
                </a:r>
                <a:br>
                  <a:rPr lang="en-US" altLang="zh-CN" sz="4000" dirty="0" smtClean="0"/>
                </a:br>
                <a:r>
                  <a:rPr lang="en-US" altLang="zh-CN" sz="2400" dirty="0" smtClean="0"/>
                  <a:t>2015 ICML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5344" y="365125"/>
                <a:ext cx="11878056" cy="1325563"/>
              </a:xfrm>
              <a:blipFill>
                <a:blip r:embed="rId2"/>
                <a:stretch>
                  <a:fillRect l="-872" r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</p:spPr>
            <p:txBody>
              <a:bodyPr/>
              <a:lstStyle/>
              <a:p>
                <a:r>
                  <a:rPr lang="en-US" altLang="zh-CN" dirty="0" smtClean="0"/>
                  <a:t>On-policy, policy evolution, LSTD(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endParaRPr lang="en-US" dirty="0" smtClean="0"/>
              </a:p>
              <a:p>
                <a:r>
                  <a:rPr lang="en-US" altLang="zh-CN" dirty="0" smtClean="0"/>
                  <a:t>Future work:</a:t>
                </a:r>
              </a:p>
              <a:p>
                <a:pPr lvl="1"/>
                <a:r>
                  <a:rPr lang="en-US" altLang="zh-CN" dirty="0" smtClean="0"/>
                  <a:t>Extend to policy iteration scheme</a:t>
                </a:r>
              </a:p>
              <a:p>
                <a:pPr lvl="1"/>
                <a:r>
                  <a:rPr lang="en-US" dirty="0" smtClean="0"/>
                  <a:t>LSTD(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) for off-policy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852" y="1178432"/>
                <a:ext cx="11496548" cy="5501767"/>
              </a:xfrm>
              <a:blipFill>
                <a:blip r:embed="rId3"/>
                <a:stretch>
                  <a:fillRect l="-954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0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" y="365125"/>
            <a:ext cx="11878056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4000" dirty="0"/>
              <a:t>Finite-Sample Analysis of Proximal Gradient TD Algorithms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2400" dirty="0" smtClean="0"/>
              <a:t>2015 UAL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52" y="1178432"/>
            <a:ext cx="11496548" cy="5501767"/>
          </a:xfrm>
        </p:spPr>
        <p:txBody>
          <a:bodyPr/>
          <a:lstStyle/>
          <a:p>
            <a:r>
              <a:rPr lang="en-US" altLang="zh-CN" dirty="0" smtClean="0"/>
              <a:t>On/Off-policy, policy evolution, GTD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02" y="1627355"/>
            <a:ext cx="4371975" cy="240030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92002" y="4027656"/>
            <a:ext cx="4600575" cy="2809875"/>
            <a:chOff x="6024372" y="1690688"/>
            <a:chExt cx="4600575" cy="28098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4372" y="1690688"/>
              <a:ext cx="4600575" cy="105727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24372" y="2652713"/>
              <a:ext cx="4038600" cy="184785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479" y="2401876"/>
            <a:ext cx="4087994" cy="27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sz="14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ϕ</m:t>
                    </m:r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effectLst/>
                    <a:latin typeface="Calibri" panose="020F0502020204030204" pitchFamily="34" charset="0"/>
                    <a:ea typeface="DengXian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1400" b="0" i="1" dirty="0" smtClean="0">
                            <a:effectLst/>
                            <a:latin typeface="Cambria Math" panose="02040503050406030204" pitchFamily="18" charset="0"/>
                            <a:ea typeface="DengXian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effectLst/>
                                <a:latin typeface="Cambria Math" panose="02040503050406030204" pitchFamily="18" charset="0"/>
                                <a:ea typeface="DengXian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effectLst/>
                        <a:latin typeface="Cambria Math" panose="02040503050406030204" pitchFamily="18" charset="0"/>
                        <a:ea typeface="DengXian"/>
                        <a:cs typeface="Times New Roman" panose="02020603050405020304" pitchFamily="18" charset="0"/>
                      </a:rPr>
                      <m:t>,…]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Monte-Carlo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𝛾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4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p</m:t>
                                    </m:r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π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s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Double sampling</a:t>
                </a:r>
                <a:endParaRPr lang="en-US" sz="14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𝑀𝑆𝑇𝐷𝐸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Residual TD learning </a:t>
                </a:r>
                <a:endParaRPr lang="en-US" sz="140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:r>
                  <a:rPr lang="en-US" sz="140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OPE-FPE</a:t>
                </a:r>
                <a:endParaRPr lang="en-US" sz="1400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OPE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 smtClean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889125" lvl="1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x-IV_mathan">
                          <a:latin typeface="Cambria Math" panose="02040503050406030204" pitchFamily="18" charset="0"/>
                        </a:rPr>
                        <m:t>FPE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lvl="2" indent="-228600" fontAlgn="ctr">
                  <a:lnSpc>
                    <a:spcPct val="107000"/>
                  </a:lnSpc>
                  <a:spcBef>
                    <a:spcPts val="1000"/>
                  </a:spcBef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TD learning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1" y="516192"/>
                <a:ext cx="11826909" cy="6145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71517" y="100484"/>
            <a:ext cx="332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Objective function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13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1252"/>
            <a:ext cx="5219700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9638"/>
            <a:ext cx="4724400" cy="600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7650" y="1084812"/>
                <a:ext cx="11372850" cy="1550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𝑀𝑆𝑃𝐵𝐸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Π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Φ</m:t>
                                </m:r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400" dirty="0"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LSTD, GTD2, TDC</a:t>
                </a:r>
              </a:p>
              <a:p>
                <a:pPr marL="742950" marR="0" lvl="1" indent="-28575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Symbol" panose="05050102010706020507" pitchFamily="18" charset="2"/>
                  <a:buChar char="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𝑁𝐸𝑈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Φ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𝑇𝑉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sz="14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𝛿𝜙</m:t>
                            </m:r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𝛿𝜙</m:t>
                        </m:r>
                      </m:e>
                    </m:d>
                  </m:oMath>
                </a14:m>
                <a:endParaRPr lang="en-US" sz="1400" dirty="0">
                  <a:latin typeface="Calibri" panose="020F0502020204030204" pitchFamily="34" charset="0"/>
                  <a:ea typeface="DengXian"/>
                  <a:cs typeface="Times New Roman" panose="02020603050405020304" pitchFamily="18" charset="0"/>
                </a:endParaRPr>
              </a:p>
              <a:p>
                <a:pPr marL="1143000" marR="0" lvl="2" indent="-228600" fontAlgn="ctr">
                  <a:lnSpc>
                    <a:spcPct val="107000"/>
                  </a:lnSpc>
                  <a:spcBef>
                    <a:spcPts val="1000"/>
                  </a:spcBef>
                  <a:spcAft>
                    <a:spcPts val="0"/>
                  </a:spcAft>
                  <a:buSzPts val="1000"/>
                  <a:buFont typeface="Courier New" panose="02070309020205020404" pitchFamily="49" charset="0"/>
                  <a:buChar char="o"/>
                  <a:tabLst>
                    <a:tab pos="1371600" algn="l"/>
                  </a:tabLst>
                </a:pPr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GTD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1084812"/>
                <a:ext cx="11372850" cy="1550040"/>
              </a:xfrm>
              <a:prstGeom prst="rect">
                <a:avLst/>
              </a:prstGeom>
              <a:blipFill>
                <a:blip r:embed="rId4"/>
                <a:stretch>
                  <a:fillRect b="-2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4850" y="2778097"/>
                <a:ext cx="10023513" cy="411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𝐺𝑇𝐷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𝐺𝑇𝐷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2778097"/>
                <a:ext cx="10023513" cy="411075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50" y="5724525"/>
            <a:ext cx="46101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506" y="4904231"/>
            <a:ext cx="4581525" cy="48577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1544" y="-2017"/>
            <a:ext cx="12030456" cy="1325563"/>
          </a:xfrm>
        </p:spPr>
        <p:txBody>
          <a:bodyPr>
            <a:normAutofit/>
          </a:bodyPr>
          <a:lstStyle/>
          <a:p>
            <a:pPr algn="r"/>
            <a:r>
              <a:rPr lang="en-US" altLang="zh-CN" sz="4000" dirty="0"/>
              <a:t>Finite-Sample Analysis of Proximal Gradient TD </a:t>
            </a:r>
            <a:r>
              <a:rPr lang="en-US" altLang="zh-CN" sz="4000" dirty="0" smtClean="0"/>
              <a:t>Algorithms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255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</TotalTime>
  <Words>445</Words>
  <Application>Microsoft Office PowerPoint</Application>
  <PresentationFormat>Widescreen</PresentationFormat>
  <Paragraphs>210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DengXian</vt:lpstr>
      <vt:lpstr>DengXian</vt:lpstr>
      <vt:lpstr>等线 Light</vt:lpstr>
      <vt:lpstr>Microsoft YaHei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Office Theme</vt:lpstr>
      <vt:lpstr>RL algorithms analysis</vt:lpstr>
      <vt:lpstr>Content </vt:lpstr>
      <vt:lpstr>Content</vt:lpstr>
      <vt:lpstr>PowerPoint Presentation</vt:lpstr>
      <vt:lpstr>On the rate of convergence and error bounds for LSTD(λ) 2015 ICML</vt:lpstr>
      <vt:lpstr>On the rate of convergence and error bounds for LSTD(λ) 2015 ICML</vt:lpstr>
      <vt:lpstr>Finite-Sample Analysis of Proximal Gradient TD Algorithms 2015 UAL</vt:lpstr>
      <vt:lpstr>PowerPoint Presentation</vt:lpstr>
      <vt:lpstr>Finite-Sample Analysis of Proximal Gradient TD Algorithms</vt:lpstr>
      <vt:lpstr>An emphatic approach to the problem of off-policy temporal-difference learning 2016 JMLR</vt:lpstr>
      <vt:lpstr>Generalized Emphatic Temporal Difference Learning: Bias-Variance Analysis 2016 AAAI</vt:lpstr>
      <vt:lpstr>Generalized Emphatic Temporal Difference Learning: Bias-Variance Analysis 2016 AAAI</vt:lpstr>
      <vt:lpstr>Control problem</vt:lpstr>
      <vt:lpstr>Safe and efficient off-policy reinforcement learning 2016 NIPS</vt:lpstr>
      <vt:lpstr>PowerPoint Presentation</vt:lpstr>
      <vt:lpstr>PowerPoint Presentation</vt:lpstr>
      <vt:lpstr>Finite-sample analysis of least-squares policy iteration          JMLR2012</vt:lpstr>
      <vt:lpstr>Last week discussion problem</vt:lpstr>
      <vt:lpstr>PowerPoint Presentation</vt:lpstr>
      <vt:lpstr>PowerPoint Presentation</vt:lpstr>
      <vt:lpstr>Importance sampling</vt:lpstr>
      <vt:lpstr>Some useful theorem</vt:lpstr>
      <vt:lpstr>Importance sampling (for Monte carol method)</vt:lpstr>
      <vt:lpstr>Weighted importance sampling (for Monte carol method)</vt:lpstr>
      <vt:lpstr>Importance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algorithms analysis</dc:title>
  <dc:creator>Yue Wang (MSR Student-Person Consulting)</dc:creator>
  <cp:lastModifiedBy>Yue Wang (MSR Student-Person Consulting)</cp:lastModifiedBy>
  <cp:revision>214</cp:revision>
  <dcterms:created xsi:type="dcterms:W3CDTF">2017-02-24T01:46:15Z</dcterms:created>
  <dcterms:modified xsi:type="dcterms:W3CDTF">2017-03-15T07:07:43Z</dcterms:modified>
</cp:coreProperties>
</file>