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83" r:id="rId4"/>
    <p:sldId id="284" r:id="rId5"/>
    <p:sldId id="269" r:id="rId6"/>
    <p:sldId id="271" r:id="rId7"/>
    <p:sldId id="270" r:id="rId8"/>
    <p:sldId id="260" r:id="rId9"/>
    <p:sldId id="261" r:id="rId10"/>
    <p:sldId id="275" r:id="rId11"/>
    <p:sldId id="274" r:id="rId12"/>
    <p:sldId id="265" r:id="rId13"/>
    <p:sldId id="273" r:id="rId14"/>
    <p:sldId id="268" r:id="rId15"/>
    <p:sldId id="266" r:id="rId16"/>
    <p:sldId id="288" r:id="rId17"/>
    <p:sldId id="289" r:id="rId18"/>
    <p:sldId id="290" r:id="rId19"/>
    <p:sldId id="294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6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8C5B7-5C31-480F-8D3A-5D5FDAA4301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2B48D-70DC-4126-93BC-167FBF92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8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2/neco.1994.6.6.1185" TargetMode="External"/><Relationship Id="rId2" Type="http://schemas.openxmlformats.org/officeDocument/2006/relationships/hyperlink" Target="https://doi.org/10.1137/S036301299733163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F00114724" TargetMode="External"/><Relationship Id="rId2" Type="http://schemas.openxmlformats.org/officeDocument/2006/relationships/hyperlink" Target="https://doi.org/10.1162/neco.1995.7.2.27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Q-learning </a:t>
            </a:r>
            <a:r>
              <a:rPr lang="en-US" dirty="0">
                <a:solidFill>
                  <a:prstClr val="black"/>
                </a:solidFill>
              </a:rPr>
              <a:t>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Borkar</a:t>
            </a:r>
            <a:r>
              <a:rPr lang="en-US" sz="1800" dirty="0"/>
              <a:t>, V. S., &amp; </a:t>
            </a:r>
            <a:r>
              <a:rPr lang="en-US" sz="1800" dirty="0" err="1"/>
              <a:t>Meyn</a:t>
            </a:r>
            <a:r>
              <a:rPr lang="en-US" sz="1800" dirty="0"/>
              <a:t>, S. P. (2000). The O.D.E. Method for Convergence of Stochastic Approximation and Reinforcement Learning. SIAM Journal on Control and Optimization, 38(2), 447–469.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doi.org/10.1137/S0363012997331639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Jaakkola</a:t>
            </a:r>
            <a:r>
              <a:rPr lang="en-US" sz="1800" dirty="0"/>
              <a:t>, T., Jordan, M. I., &amp; Singh, S. P. (1994). On the Convergence of Stochastic Iterative Dynamic Programming Algorithms. Neural Computation.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doi.org/10.1162/neco.1994.6.6.1185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162" y="3822700"/>
            <a:ext cx="7957538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SARSA 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Singh, S., </a:t>
            </a:r>
            <a:r>
              <a:rPr lang="en-US" sz="1800" dirty="0" err="1"/>
              <a:t>Jaakkola</a:t>
            </a:r>
            <a:r>
              <a:rPr lang="en-US" sz="1800" dirty="0"/>
              <a:t>, T., Littman, M. L., &amp; </a:t>
            </a:r>
            <a:r>
              <a:rPr lang="en-US" sz="1800" dirty="0" err="1"/>
              <a:t>Szepesvári</a:t>
            </a:r>
            <a:r>
              <a:rPr lang="en-US" sz="1800" dirty="0"/>
              <a:t>, C. (2000). Convergence results for single-step on-policy reinforcement-learning algorithms. Machine Learning, 38(3), 287–308. https://doi.org/10.1023/A:1007678930559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00" y="2832281"/>
            <a:ext cx="8000000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TD(0) with linear approximation(on policy)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Proof:</a:t>
                </a:r>
              </a:p>
              <a:p>
                <a:pPr lvl="1"/>
                <a:r>
                  <a:rPr lang="en-US" dirty="0" smtClean="0"/>
                  <a:t>A is positive definition</a:t>
                </a:r>
              </a:p>
              <a:p>
                <a:pPr lvl="1"/>
                <a:r>
                  <a:rPr lang="en-US" altLang="zh-CN" dirty="0" smtClean="0"/>
                  <a:t>Contract mapping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33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SARSA with linear approximation(on policy)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Gordon, G. J. (2001). Reinforcement learning with function approximation converges to a region. </a:t>
                </a:r>
                <a:r>
                  <a:rPr lang="en-US" sz="2400" i="1" dirty="0" smtClean="0"/>
                  <a:t>Advances in Neural Information Processing Systems</a:t>
                </a:r>
                <a:r>
                  <a:rPr lang="en-US" sz="2400" dirty="0" smtClean="0"/>
                  <a:t>, 1040--1046. https://doi.org/10.1.1.32.7458</a:t>
                </a:r>
              </a:p>
              <a:p>
                <a:pPr lvl="1"/>
                <a:r>
                  <a:rPr lang="en-US" sz="2000" dirty="0"/>
                  <a:t>If policy is fixed , then the </a:t>
                </a:r>
                <a:r>
                  <a:rPr lang="en-US" sz="2000" dirty="0" err="1"/>
                  <a:t>sarsa</a:t>
                </a:r>
                <a:r>
                  <a:rPr lang="en-US" sz="2000" dirty="0"/>
                  <a:t> algorithms can 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000" dirty="0"/>
                  <a:t> with probability 1.</a:t>
                </a:r>
              </a:p>
              <a:p>
                <a:pPr lvl="1"/>
                <a:r>
                  <a:rPr lang="en-US" sz="2000" dirty="0"/>
                  <a:t>If policy is changed , then the </a:t>
                </a:r>
                <a:r>
                  <a:rPr lang="en-US" sz="2000" dirty="0" err="1"/>
                  <a:t>sarsa</a:t>
                </a:r>
                <a:r>
                  <a:rPr lang="en-US" sz="2000" dirty="0"/>
                  <a:t> algorithms can 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000" dirty="0"/>
                  <a:t> with probability 1.</a:t>
                </a:r>
              </a:p>
              <a:p>
                <a:r>
                  <a:rPr lang="en-US" altLang="zh-CN" sz="2400" dirty="0"/>
                  <a:t>Perkins, T. J., &amp; </a:t>
                </a:r>
                <a:r>
                  <a:rPr lang="en-US" altLang="zh-CN" sz="2400" dirty="0" err="1"/>
                  <a:t>Precup</a:t>
                </a:r>
                <a:r>
                  <a:rPr lang="en-US" altLang="zh-CN" sz="2400" dirty="0"/>
                  <a:t>, D. (2002). A Convergent Form of Approximate Policy Iteration. Advances in Neural Information Processing Systems, 1595–1602.</a:t>
                </a:r>
              </a:p>
              <a:p>
                <a:pPr lvl="1"/>
                <a:r>
                  <a:rPr lang="en-US" altLang="zh-CN" sz="2000" dirty="0"/>
                  <a:t>Contraction Mapping </a:t>
                </a:r>
                <a:r>
                  <a:rPr lang="en-US" altLang="zh-CN" sz="2000" dirty="0" smtClean="0"/>
                  <a:t>Theorem</a:t>
                </a:r>
                <a:endParaRPr lang="en-US" sz="2400" dirty="0" smtClean="0"/>
              </a:p>
              <a:p>
                <a:r>
                  <a:rPr lang="en-US" sz="2400" dirty="0" err="1" smtClean="0"/>
                  <a:t>Melo</a:t>
                </a:r>
                <a:r>
                  <a:rPr lang="en-US" sz="2400" dirty="0"/>
                  <a:t>, F., </a:t>
                </a:r>
                <a:r>
                  <a:rPr lang="en-US" sz="2400" dirty="0" err="1"/>
                  <a:t>Meyn</a:t>
                </a:r>
                <a:r>
                  <a:rPr lang="en-US" sz="2400" dirty="0"/>
                  <a:t>, S., &amp; Ribeiro, I. (2008). An analysis of reinforcement learning with function approximation. Proceedings of the 25th Annual International Conference on Machine Learning (ICML 2008), 664–671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000" dirty="0" smtClean="0"/>
                  <a:t>Associate with ODE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1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 learning with linear approximation(off policy)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ODE view: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/>
                  <a:t>Melo</a:t>
                </a:r>
                <a:r>
                  <a:rPr lang="en-US" dirty="0"/>
                  <a:t>, F. S., &amp; Ribeiro, M. I. (2007). Convergence of Q-Learning with Linear Function Approximation.</a:t>
                </a:r>
              </a:p>
              <a:p>
                <a:r>
                  <a:rPr lang="en-US" dirty="0" err="1"/>
                  <a:t>Melo</a:t>
                </a:r>
                <a:r>
                  <a:rPr lang="en-US" dirty="0"/>
                  <a:t>, F., </a:t>
                </a:r>
                <a:r>
                  <a:rPr lang="en-US" dirty="0" err="1"/>
                  <a:t>Meyn</a:t>
                </a:r>
                <a:r>
                  <a:rPr lang="en-US" dirty="0"/>
                  <a:t>, S., &amp; Ribeiro, I. (2008). An analysis of reinforcement learning with function approximation. </a:t>
                </a:r>
                <a:r>
                  <a:rPr lang="en-US" i="1" dirty="0"/>
                  <a:t>Proceedings of the 25th Annual International Conference on Machine Learning (ICML 2008)</a:t>
                </a:r>
                <a:r>
                  <a:rPr lang="en-US" dirty="0"/>
                  <a:t>, 664–671.</a:t>
                </a:r>
              </a:p>
              <a:p>
                <a:endParaRPr lang="en-US" dirty="0"/>
              </a:p>
              <a:p>
                <a:r>
                  <a:rPr lang="en-US" dirty="0" err="1" smtClean="0">
                    <a:effectLst/>
                  </a:rPr>
                  <a:t>Hor</a:t>
                </a:r>
                <a:r>
                  <a:rPr lang="en-US" dirty="0" smtClean="0">
                    <a:effectLst/>
                  </a:rPr>
                  <a:t>, V. (1964). </a:t>
                </a:r>
                <a:r>
                  <a:rPr lang="en-US" i="1" dirty="0" smtClean="0">
                    <a:effectLst/>
                  </a:rPr>
                  <a:t>Applications of Mathematics</a:t>
                </a:r>
                <a:r>
                  <a:rPr lang="en-US" dirty="0" smtClean="0">
                    <a:effectLst/>
                  </a:rPr>
                  <a:t> (Vol. 9). https://doi.org/10.1007/978-1-4684-9305-4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376" t="-10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7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6100" y="1690688"/>
                <a:ext cx="11099800" cy="51673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GTD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GTD2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900" dirty="0"/>
                  <a:t>Greedy-GQ :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err="1"/>
                  <a:t>Maei</a:t>
                </a:r>
                <a:r>
                  <a:rPr lang="en-US" dirty="0"/>
                  <a:t>, H., </a:t>
                </a:r>
                <a:r>
                  <a:rPr lang="en-US" dirty="0" err="1"/>
                  <a:t>Szepesvari</a:t>
                </a:r>
                <a:r>
                  <a:rPr lang="en-US" dirty="0"/>
                  <a:t>, C., </a:t>
                </a:r>
                <a:r>
                  <a:rPr lang="en-US" dirty="0" err="1"/>
                  <a:t>Bhathnagar</a:t>
                </a:r>
                <a:r>
                  <a:rPr lang="en-US" dirty="0"/>
                  <a:t>, S., Silver, D., </a:t>
                </a:r>
                <a:r>
                  <a:rPr lang="en-US" dirty="0" err="1"/>
                  <a:t>Precup</a:t>
                </a:r>
                <a:r>
                  <a:rPr lang="en-US" dirty="0"/>
                  <a:t>, D., &amp; Sutton, R. (2009). Convergent temporal-difference learning with arbitrary smooth function approximation. Advances in Neural Information Processing </a:t>
                </a:r>
                <a:r>
                  <a:rPr lang="en-US" dirty="0" smtClean="0"/>
                  <a:t>Systems</a:t>
                </a:r>
              </a:p>
              <a:p>
                <a:pPr lvl="1"/>
                <a:r>
                  <a:rPr lang="en-US" dirty="0" smtClean="0"/>
                  <a:t>H</a:t>
                </a:r>
                <a:r>
                  <a:rPr lang="en-US" dirty="0"/>
                  <a:t>. R. </a:t>
                </a:r>
                <a:r>
                  <a:rPr lang="en-US" dirty="0" err="1"/>
                  <a:t>Maei</a:t>
                </a:r>
                <a:r>
                  <a:rPr lang="en-US" dirty="0"/>
                  <a:t>, C. </a:t>
                </a:r>
                <a:r>
                  <a:rPr lang="en-US" dirty="0" err="1"/>
                  <a:t>Szepesvári</a:t>
                </a:r>
                <a:r>
                  <a:rPr lang="en-US" dirty="0"/>
                  <a:t>, S. </a:t>
                </a:r>
                <a:r>
                  <a:rPr lang="en-US" dirty="0" err="1"/>
                  <a:t>Bhatnagar</a:t>
                </a:r>
                <a:r>
                  <a:rPr lang="en-US" dirty="0"/>
                  <a:t>, and R. S. Sutton, “Toward Off-Policy Learning Control with Function Approximation.”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690688"/>
                <a:ext cx="11099800" cy="5167312"/>
              </a:xfrm>
              <a:blipFill>
                <a:blip r:embed="rId2"/>
                <a:stretch>
                  <a:fillRect l="-495" t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33" y="2006583"/>
            <a:ext cx="3725998" cy="20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000" dirty="0" smtClean="0"/>
                  <a:t>Thrun</a:t>
                </a:r>
                <a:r>
                  <a:rPr lang="en-US" sz="2000" dirty="0"/>
                  <a:t>, S., &amp; Schwartz, A. (1993). Issues in using function approximation for reinforcement learning. Proceedings of the 1993 Connectionist Models Summer School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dirty="0"/>
                  <a:t>Q-learning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Overestimate of q value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𝑢𝑛𝑖𝑓𝑜𝑟𝑚𝑙𝑦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𝑎𝑝𝑝𝑟𝑜𝑥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73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effectLst/>
                  </a:rPr>
                  <a:t>Bertsekas, D. P. (1995). A Counterexample to Temporal Differences Learning. </a:t>
                </a:r>
                <a:r>
                  <a:rPr lang="en-US" sz="2000" i="1" dirty="0" smtClean="0">
                    <a:effectLst/>
                  </a:rPr>
                  <a:t>Neural Computation</a:t>
                </a:r>
                <a:r>
                  <a:rPr lang="en-US" sz="2000" dirty="0" smtClean="0">
                    <a:effectLst/>
                  </a:rPr>
                  <a:t>, </a:t>
                </a:r>
                <a:r>
                  <a:rPr lang="en-US" sz="2000" i="1" dirty="0" smtClean="0">
                    <a:effectLst/>
                  </a:rPr>
                  <a:t>7</a:t>
                </a:r>
                <a:r>
                  <a:rPr lang="en-US" sz="2000" dirty="0" smtClean="0">
                    <a:effectLst/>
                  </a:rPr>
                  <a:t>(2), 270–279. </a:t>
                </a:r>
                <a:r>
                  <a:rPr lang="en-US" sz="2000" dirty="0" smtClean="0">
                    <a:effectLst/>
                    <a:hlinkClick r:id="rId2"/>
                  </a:rPr>
                  <a:t>https://doi.org/10.1162/neco.1995.7.2.270</a:t>
                </a:r>
                <a:endParaRPr lang="en-US" sz="2000" dirty="0" smtClean="0">
                  <a:effectLst/>
                </a:endParaRPr>
              </a:p>
              <a:p>
                <a:r>
                  <a:rPr lang="en-US" sz="2000" dirty="0" err="1"/>
                  <a:t>Tsitsiklis</a:t>
                </a:r>
                <a:r>
                  <a:rPr lang="en-US" sz="2000" dirty="0"/>
                  <a:t>, J. N., &amp; Van Roy, B. (1996). Feature-based methods for large scale dynamic programming. Machine Learning, 22(1–3), 59–94. </a:t>
                </a:r>
                <a:r>
                  <a:rPr lang="en-US" sz="2000" dirty="0">
                    <a:hlinkClick r:id="rId3"/>
                  </a:rPr>
                  <a:t>https://</a:t>
                </a:r>
                <a:r>
                  <a:rPr lang="en-US" sz="2000" dirty="0" smtClean="0">
                    <a:hlinkClick r:id="rId3"/>
                  </a:rPr>
                  <a:t>doi.org/10.1007/BF00114724</a:t>
                </a:r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dirty="0" smtClean="0"/>
                  <a:t>TD(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zh-CN" altLang="en-US" dirty="0" smtClean="0"/>
                  <a:t>， </a:t>
                </a:r>
                <a:r>
                  <a:rPr lang="en-US" altLang="zh-CN" dirty="0" smtClean="0"/>
                  <a:t>Q-learning</a:t>
                </a:r>
                <a:endParaRPr lang="en-US" dirty="0" smtClean="0"/>
              </a:p>
              <a:p>
                <a:r>
                  <a:rPr lang="en-US" altLang="zh-CN" dirty="0" smtClean="0"/>
                  <a:t>Converge but bad</a:t>
                </a:r>
              </a:p>
              <a:p>
                <a:r>
                  <a:rPr lang="en-US" altLang="zh-CN" dirty="0" smtClean="0"/>
                  <a:t>Even the linear approximation to value function is exact.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4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dirty="0"/>
              <a:t>. Baird, “Residual Algorithms: Reinforcement Learning with Function Approximation.,” </a:t>
            </a:r>
            <a:r>
              <a:rPr lang="en-US" i="1" dirty="0" err="1"/>
              <a:t>Icml</a:t>
            </a:r>
            <a:r>
              <a:rPr lang="en-US" dirty="0"/>
              <a:t>, pp. 30–37, 1995.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0" y="2865120"/>
            <a:ext cx="4741550" cy="3663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42" y="3011424"/>
            <a:ext cx="4960332" cy="36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5576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Algorithms with nonlinear function approximation and off policy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[1]	F. </a:t>
            </a:r>
            <a:r>
              <a:rPr lang="en-US" sz="2000" dirty="0" err="1"/>
              <a:t>Melo</a:t>
            </a:r>
            <a:r>
              <a:rPr lang="en-US" sz="2000" dirty="0"/>
              <a:t>, S. </a:t>
            </a:r>
            <a:r>
              <a:rPr lang="en-US" sz="2000" dirty="0" err="1"/>
              <a:t>Meyn</a:t>
            </a:r>
            <a:r>
              <a:rPr lang="en-US" sz="2000" dirty="0"/>
              <a:t>, and I. Ribeiro, “An analysis of reinforcement learning with function approximation,” </a:t>
            </a:r>
            <a:r>
              <a:rPr lang="en-US" sz="2000" i="1" dirty="0"/>
              <a:t>Proc. 25th </a:t>
            </a:r>
            <a:r>
              <a:rPr lang="en-US" sz="2000" i="1" dirty="0" err="1"/>
              <a:t>Annu</a:t>
            </a:r>
            <a:r>
              <a:rPr lang="en-US" sz="2000" i="1" dirty="0"/>
              <a:t>. Int. Conf. Mach. Learn. (ICML 2008)</a:t>
            </a:r>
            <a:r>
              <a:rPr lang="en-US" sz="2000" dirty="0"/>
              <a:t>, pp. 664–671, 2008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[2]</a:t>
            </a:r>
            <a:r>
              <a:rPr lang="en-US" sz="2000" dirty="0"/>
              <a:t>	H. R. </a:t>
            </a:r>
            <a:r>
              <a:rPr lang="en-US" sz="2000" dirty="0" err="1"/>
              <a:t>Maei</a:t>
            </a:r>
            <a:r>
              <a:rPr lang="en-US" sz="2000" dirty="0"/>
              <a:t>, C. </a:t>
            </a:r>
            <a:r>
              <a:rPr lang="en-US" sz="2000" dirty="0" err="1"/>
              <a:t>Szepesvári</a:t>
            </a:r>
            <a:r>
              <a:rPr lang="en-US" sz="2000" dirty="0"/>
              <a:t>, S. </a:t>
            </a:r>
            <a:r>
              <a:rPr lang="en-US" sz="2000" dirty="0" err="1"/>
              <a:t>Bhatnagar</a:t>
            </a:r>
            <a:r>
              <a:rPr lang="en-US" sz="2000" dirty="0"/>
              <a:t>, and R. S. Sutton, “Toward Off-Policy Learning Control with Function Approximation</a:t>
            </a:r>
            <a:r>
              <a:rPr lang="en-US" sz="2000" dirty="0" smtClean="0"/>
              <a:t>.”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[3]</a:t>
            </a:r>
            <a:r>
              <a:rPr lang="en-US" sz="2000" dirty="0"/>
              <a:t>	H. </a:t>
            </a:r>
            <a:r>
              <a:rPr lang="en-US" sz="2000" dirty="0" err="1"/>
              <a:t>Maei</a:t>
            </a:r>
            <a:r>
              <a:rPr lang="en-US" sz="2000" dirty="0"/>
              <a:t>, C. </a:t>
            </a:r>
            <a:r>
              <a:rPr lang="en-US" sz="2000" dirty="0" err="1"/>
              <a:t>Szepesvari</a:t>
            </a:r>
            <a:r>
              <a:rPr lang="en-US" sz="2000" dirty="0"/>
              <a:t>, S. </a:t>
            </a:r>
            <a:r>
              <a:rPr lang="en-US" sz="2000" dirty="0" err="1"/>
              <a:t>Bhathnagar</a:t>
            </a:r>
            <a:r>
              <a:rPr lang="en-US" sz="2000" dirty="0"/>
              <a:t>, D. Silver, D. </a:t>
            </a:r>
            <a:r>
              <a:rPr lang="en-US" sz="2000" dirty="0" err="1"/>
              <a:t>Precup</a:t>
            </a:r>
            <a:r>
              <a:rPr lang="en-US" sz="2000" dirty="0"/>
              <a:t>, and R. Sutton, “Convergent temporal-difference learning with arbitrary smooth function approximation,” </a:t>
            </a:r>
            <a:r>
              <a:rPr lang="en-US" sz="2000" i="1" dirty="0"/>
              <a:t>Adv. Neural Inf. Process. Syst.</a:t>
            </a:r>
            <a:r>
              <a:rPr lang="en-US" sz="2000" dirty="0"/>
              <a:t>, pp. 1–9, 2009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[4]</a:t>
            </a:r>
            <a:r>
              <a:rPr lang="en-US" sz="2000" dirty="0"/>
              <a:t>	R. S. Sutton </a:t>
            </a:r>
            <a:r>
              <a:rPr lang="en-US" sz="2000" i="1" dirty="0"/>
              <a:t>et al.</a:t>
            </a:r>
            <a:r>
              <a:rPr lang="en-US" sz="2000" dirty="0"/>
              <a:t>, “Fast Gradient-descent Methods for Temporal-difference Learning with Linear Function Approximation,” </a:t>
            </a:r>
            <a:r>
              <a:rPr lang="en-US" sz="2000" i="1" dirty="0"/>
              <a:t>Proc. 26th </a:t>
            </a:r>
            <a:r>
              <a:rPr lang="en-US" sz="2000" i="1" dirty="0" err="1"/>
              <a:t>Annu</a:t>
            </a:r>
            <a:r>
              <a:rPr lang="en-US" sz="2000" i="1" dirty="0"/>
              <a:t>. Int. Conf. Mach. Learn.</a:t>
            </a:r>
            <a:r>
              <a:rPr lang="en-US" sz="2000" dirty="0"/>
              <a:t>, vol. 1, no. 7, pp. 993–1000, 2009.</a:t>
            </a:r>
          </a:p>
        </p:txBody>
      </p:sp>
    </p:spTree>
    <p:extLst>
      <p:ext uri="{BB962C8B-B14F-4D97-AF65-F5344CB8AC3E}">
        <p14:creationId xmlns:p14="http://schemas.microsoft.com/office/powerpoint/2010/main" val="20090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progress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Summarize the existence algorithms.</a:t>
            </a:r>
          </a:p>
          <a:p>
            <a:r>
              <a:rPr lang="en-US" altLang="zh-CN" dirty="0" smtClean="0"/>
              <a:t>Analysis the convergence proof.</a:t>
            </a:r>
          </a:p>
          <a:p>
            <a:r>
              <a:rPr lang="en-US" altLang="zh-CN" dirty="0" smtClean="0"/>
              <a:t>Try </a:t>
            </a:r>
            <a:r>
              <a:rPr lang="en-US" altLang="zh-CN" dirty="0"/>
              <a:t>to </a:t>
            </a:r>
            <a:r>
              <a:rPr lang="en-US" altLang="zh-CN" dirty="0" smtClean="0"/>
              <a:t>generalization the  </a:t>
            </a:r>
            <a:r>
              <a:rPr lang="en-US" altLang="zh-CN" dirty="0"/>
              <a:t>convergence</a:t>
            </a:r>
            <a:r>
              <a:rPr lang="en-US" altLang="zh-CN" dirty="0" smtClean="0"/>
              <a:t> proof to algorithms with nonlinear function approximation and off policy control.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29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5576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Algorithms with nonlinear function approximation and off policy control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4631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sz="2600" b="1" dirty="0" smtClean="0"/>
                  <a:t>The objective function.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Bootstrapping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Residual	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Projection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lvl="1"/>
                <a:r>
                  <a:rPr lang="en-US" dirty="0" smtClean="0"/>
                  <a:t>Q-learning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/>
                  <a:t>Greedy-GQ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4631"/>
              </a:xfrm>
              <a:blipFill>
                <a:blip r:embed="rId2"/>
                <a:stretch>
                  <a:fillRect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9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/>
              <a:t>Algorithms </a:t>
            </a:r>
            <a:r>
              <a:rPr lang="en-US" altLang="zh-CN" sz="4000" b="1" dirty="0"/>
              <a:t>with nonlinear function </a:t>
            </a:r>
            <a:r>
              <a:rPr lang="en-US" altLang="zh-CN" sz="4000" b="1" dirty="0" smtClean="0"/>
              <a:t>approximation </a:t>
            </a:r>
            <a:r>
              <a:rPr lang="en-US" altLang="zh-CN" sz="4000" b="1" dirty="0"/>
              <a:t>and off policy control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1"/>
                <a:r>
                  <a:rPr lang="en-US" dirty="0" smtClean="0"/>
                  <a:t>Q-learning :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	max operator is non differentiable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	</a:t>
                </a:r>
                <a:r>
                  <a:rPr lang="en-US" dirty="0" smtClean="0"/>
                  <a:t>fix point of nonlinear ODE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Greedy-GQ :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	</a:t>
                </a:r>
                <a:r>
                  <a:rPr lang="en-US" dirty="0" smtClean="0"/>
                  <a:t>project to a nonlinear surface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	</a:t>
                </a:r>
                <a:r>
                  <a:rPr lang="en-US" dirty="0" smtClean="0"/>
                  <a:t>max operator is non differentiable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92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the key aspect of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600" b="1" dirty="0" smtClean="0"/>
                  <a:t>How training data  produced?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en-US" dirty="0" err="1" smtClean="0"/>
                  <a:t>i.i.d</a:t>
                </a:r>
                <a:r>
                  <a:rPr lang="en-US" dirty="0" smtClean="0"/>
                  <a:t>. sample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en-US" dirty="0" smtClean="0"/>
                  <a:t>Fix policy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en-US" dirty="0" smtClean="0"/>
                  <a:t>Change policy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600" b="1" dirty="0" smtClean="0"/>
                  <a:t>Prediction or control problem?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Prediction problem with a given(</a:t>
                </a:r>
                <a:r>
                  <a:rPr lang="en-US" altLang="zh-CN" dirty="0" smtClean="0"/>
                  <a:t>fixed</a:t>
                </a:r>
                <a:r>
                  <a:rPr lang="en-US" dirty="0" smtClean="0"/>
                  <a:t>) policy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Control problem with a fixed policy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Control problem with a change policy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600" b="1" dirty="0"/>
                  <a:t>Linear or nonlinear function approximation?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Linear function approximation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Nonlinear and smooth function approximation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600" b="1" dirty="0"/>
                  <a:t>The objective function.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Bootstrapping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Residual	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Projection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t="-336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726015"/>
                  </p:ext>
                </p:extLst>
              </p:nvPr>
            </p:nvGraphicFramePr>
            <p:xfrm>
              <a:off x="310315" y="52548"/>
              <a:ext cx="11571370" cy="6805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6997">
                      <a:extLst>
                        <a:ext uri="{9D8B030D-6E8A-4147-A177-3AD203B41FA5}">
                          <a16:colId xmlns:a16="http://schemas.microsoft.com/office/drawing/2014/main" val="2727381700"/>
                        </a:ext>
                      </a:extLst>
                    </a:gridCol>
                    <a:gridCol w="2267993">
                      <a:extLst>
                        <a:ext uri="{9D8B030D-6E8A-4147-A177-3AD203B41FA5}">
                          <a16:colId xmlns:a16="http://schemas.microsoft.com/office/drawing/2014/main" val="422638171"/>
                        </a:ext>
                      </a:extLst>
                    </a:gridCol>
                    <a:gridCol w="1913904">
                      <a:extLst>
                        <a:ext uri="{9D8B030D-6E8A-4147-A177-3AD203B41FA5}">
                          <a16:colId xmlns:a16="http://schemas.microsoft.com/office/drawing/2014/main" val="1528730067"/>
                        </a:ext>
                      </a:extLst>
                    </a:gridCol>
                    <a:gridCol w="1345953">
                      <a:extLst>
                        <a:ext uri="{9D8B030D-6E8A-4147-A177-3AD203B41FA5}">
                          <a16:colId xmlns:a16="http://schemas.microsoft.com/office/drawing/2014/main" val="4009352690"/>
                        </a:ext>
                      </a:extLst>
                    </a:gridCol>
                    <a:gridCol w="2110952">
                      <a:extLst>
                        <a:ext uri="{9D8B030D-6E8A-4147-A177-3AD203B41FA5}">
                          <a16:colId xmlns:a16="http://schemas.microsoft.com/office/drawing/2014/main" val="2045577686"/>
                        </a:ext>
                      </a:extLst>
                    </a:gridCol>
                    <a:gridCol w="1315571">
                      <a:extLst>
                        <a:ext uri="{9D8B030D-6E8A-4147-A177-3AD203B41FA5}">
                          <a16:colId xmlns:a16="http://schemas.microsoft.com/office/drawing/2014/main" val="2764622957"/>
                        </a:ext>
                      </a:extLst>
                    </a:gridCol>
                  </a:tblGrid>
                  <a:tr h="39864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algorithms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1(</a:t>
                          </a:r>
                          <a:r>
                            <a:rPr lang="en-US" altLang="zh-CN" dirty="0" smtClean="0"/>
                            <a:t>behavior policy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2(problem)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3(value function)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4(objective)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2472153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Convergence results for single-step on-policy reinforcement-learning algorithms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SARSA(0)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GLIE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RRR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Look</a:t>
                          </a:r>
                          <a:r>
                            <a:rPr lang="en-US" baseline="0" dirty="0" smtClean="0"/>
                            <a:t>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8174693"/>
                      </a:ext>
                    </a:extLst>
                  </a:tr>
                  <a:tr h="8846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The O.D.E. Method for Convergence of Stochastic Approximation and Reinforcement Learning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greedy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Look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338560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 Convergent Form of Approximate Policy Iteration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Policy iteration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r>
                            <a:rPr lang="en-US" baseline="0" dirty="0" smtClean="0"/>
                            <a:t> and improve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881115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of Q-learning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068110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An analysis of reinforcement learning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SRASA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 smtClean="0"/>
                            <a:t>-dependent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9419667"/>
                      </a:ext>
                    </a:extLst>
                  </a:tr>
                  <a:tr h="39864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200" dirty="0" smtClean="0">
                              <a:effectLst/>
                            </a:rPr>
                            <a:t>A Convergent O(n) Temporal-difference Algorithm for Off-policy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Residual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151758"/>
                      </a:ext>
                    </a:extLst>
                  </a:tr>
                  <a:tr h="398647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Fast Gradient-Descent Methods for Temporal-Difference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04507"/>
                      </a:ext>
                    </a:extLst>
                  </a:tr>
                  <a:tr h="486022"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801088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Convergent temporal-difference learning with arbitrary smooth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Nonlinear 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nonli</a:t>
                          </a:r>
                          <a:r>
                            <a:rPr lang="en-US" altLang="zh-CN" dirty="0" smtClean="0"/>
                            <a:t>n</a:t>
                          </a:r>
                          <a:r>
                            <a:rPr lang="en-US" dirty="0" smtClean="0"/>
                            <a:t>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0023534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Toward Off-Policy Learning Control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Greedy-GQ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r>
                            <a:rPr lang="en-US" sz="1400" dirty="0" smtClean="0"/>
                            <a:t>(and nonlinear without</a:t>
                          </a:r>
                          <a:r>
                            <a:rPr lang="en-US" sz="1400" baseline="0" dirty="0" smtClean="0"/>
                            <a:t> proof</a:t>
                          </a:r>
                          <a:r>
                            <a:rPr lang="en-US" sz="1400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1668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726015"/>
                  </p:ext>
                </p:extLst>
              </p:nvPr>
            </p:nvGraphicFramePr>
            <p:xfrm>
              <a:off x="310315" y="52548"/>
              <a:ext cx="11571370" cy="6805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6997">
                      <a:extLst>
                        <a:ext uri="{9D8B030D-6E8A-4147-A177-3AD203B41FA5}">
                          <a16:colId xmlns:a16="http://schemas.microsoft.com/office/drawing/2014/main" val="2727381700"/>
                        </a:ext>
                      </a:extLst>
                    </a:gridCol>
                    <a:gridCol w="2267993">
                      <a:extLst>
                        <a:ext uri="{9D8B030D-6E8A-4147-A177-3AD203B41FA5}">
                          <a16:colId xmlns:a16="http://schemas.microsoft.com/office/drawing/2014/main" val="422638171"/>
                        </a:ext>
                      </a:extLst>
                    </a:gridCol>
                    <a:gridCol w="1913904">
                      <a:extLst>
                        <a:ext uri="{9D8B030D-6E8A-4147-A177-3AD203B41FA5}">
                          <a16:colId xmlns:a16="http://schemas.microsoft.com/office/drawing/2014/main" val="1528730067"/>
                        </a:ext>
                      </a:extLst>
                    </a:gridCol>
                    <a:gridCol w="1345953">
                      <a:extLst>
                        <a:ext uri="{9D8B030D-6E8A-4147-A177-3AD203B41FA5}">
                          <a16:colId xmlns:a16="http://schemas.microsoft.com/office/drawing/2014/main" val="4009352690"/>
                        </a:ext>
                      </a:extLst>
                    </a:gridCol>
                    <a:gridCol w="2110952">
                      <a:extLst>
                        <a:ext uri="{9D8B030D-6E8A-4147-A177-3AD203B41FA5}">
                          <a16:colId xmlns:a16="http://schemas.microsoft.com/office/drawing/2014/main" val="2045577686"/>
                        </a:ext>
                      </a:extLst>
                    </a:gridCol>
                    <a:gridCol w="1315571">
                      <a:extLst>
                        <a:ext uri="{9D8B030D-6E8A-4147-A177-3AD203B41FA5}">
                          <a16:colId xmlns:a16="http://schemas.microsoft.com/office/drawing/2014/main" val="2764622957"/>
                        </a:ext>
                      </a:extLst>
                    </a:gridCol>
                  </a:tblGrid>
                  <a:tr h="39864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algorithms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1(</a:t>
                          </a:r>
                          <a:r>
                            <a:rPr lang="en-US" altLang="zh-CN" dirty="0" smtClean="0"/>
                            <a:t>behavior policy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2(problem)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3(value function)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4(objective)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2472153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Convergence results for single-step on-policy reinforcement-learning algorithms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SARSA(0)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GLIE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RRR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Look</a:t>
                          </a:r>
                          <a:r>
                            <a:rPr lang="en-US" baseline="0" dirty="0" smtClean="0"/>
                            <a:t>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8174693"/>
                      </a:ext>
                    </a:extLst>
                  </a:tr>
                  <a:tr h="8846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The O.D.E. Method for Convergence of Stochastic Approximation and Reinforcement Learning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greedy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Look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338560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 Convergent Form of Approximate Policy Iteration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Policy iteration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r>
                            <a:rPr lang="en-US" baseline="0" dirty="0" smtClean="0"/>
                            <a:t> and improve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881115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of Q-learning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068110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An analysis of reinforcement learning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SRASA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5732" t="-469027" r="-250955" b="-423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94196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200" dirty="0" smtClean="0">
                              <a:effectLst/>
                            </a:rPr>
                            <a:t>A Convergent O(n) Temporal-difference Algorithm for Off-policy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Residual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151758"/>
                      </a:ext>
                    </a:extLst>
                  </a:tr>
                  <a:tr h="398647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Fast Gradient-Descent Methods for Temporal-Difference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04507"/>
                      </a:ext>
                    </a:extLst>
                  </a:tr>
                  <a:tr h="486022"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801088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Convergent temporal-difference learning with arbitrary smooth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Nonlinear 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nonli</a:t>
                          </a:r>
                          <a:r>
                            <a:rPr lang="en-US" altLang="zh-CN" dirty="0" smtClean="0"/>
                            <a:t>n</a:t>
                          </a:r>
                          <a:r>
                            <a:rPr lang="en-US" dirty="0" smtClean="0"/>
                            <a:t>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0023534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Toward Off-Policy Learning Control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Greedy-GQ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r>
                            <a:rPr lang="en-US" sz="1400" dirty="0" smtClean="0"/>
                            <a:t>(and nonlinear without</a:t>
                          </a:r>
                          <a:r>
                            <a:rPr lang="en-US" sz="1400" baseline="0" dirty="0" smtClean="0"/>
                            <a:t> proof</a:t>
                          </a:r>
                          <a:r>
                            <a:rPr lang="en-US" sz="1400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1668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104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47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Update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701731"/>
          </a:xfrm>
        </p:spPr>
        <p:txBody>
          <a:bodyPr>
            <a:normAutofit/>
          </a:bodyPr>
          <a:lstStyle/>
          <a:p>
            <a:r>
              <a:rPr lang="en-US" dirty="0" smtClean="0"/>
              <a:t>Policy iteration with look up table</a:t>
            </a:r>
          </a:p>
          <a:p>
            <a:r>
              <a:rPr lang="en-US" dirty="0" smtClean="0"/>
              <a:t>Value </a:t>
            </a:r>
            <a:r>
              <a:rPr lang="en-US" dirty="0"/>
              <a:t>iteration with look up table</a:t>
            </a:r>
          </a:p>
          <a:p>
            <a:r>
              <a:rPr lang="en-US" dirty="0" smtClean="0"/>
              <a:t>Td(0) with look up table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SARSA </a:t>
            </a:r>
            <a:r>
              <a:rPr lang="en-US" dirty="0">
                <a:solidFill>
                  <a:prstClr val="black"/>
                </a:solidFill>
              </a:rPr>
              <a:t>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</a:p>
          <a:p>
            <a:r>
              <a:rPr lang="en-US" dirty="0">
                <a:solidFill>
                  <a:prstClr val="black"/>
                </a:solidFill>
              </a:rPr>
              <a:t>Q-learning with look up table</a:t>
            </a:r>
          </a:p>
          <a:p>
            <a:r>
              <a:rPr lang="en-US" dirty="0" smtClean="0"/>
              <a:t>Td(0</a:t>
            </a:r>
            <a:r>
              <a:rPr lang="en-US" dirty="0"/>
              <a:t>) with linear function approximation</a:t>
            </a:r>
          </a:p>
          <a:p>
            <a:r>
              <a:rPr lang="en-US" dirty="0" smtClean="0"/>
              <a:t>Q-learning </a:t>
            </a:r>
            <a:r>
              <a:rPr lang="en-US" dirty="0"/>
              <a:t>with linear function approximation</a:t>
            </a:r>
          </a:p>
          <a:p>
            <a:r>
              <a:rPr lang="en-US" dirty="0" smtClean="0"/>
              <a:t>SARSA </a:t>
            </a:r>
            <a:r>
              <a:rPr lang="en-US" dirty="0"/>
              <a:t>with linear function </a:t>
            </a:r>
            <a:r>
              <a:rPr lang="en-US" dirty="0" smtClean="0"/>
              <a:t>approximation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5360" y="5243327"/>
                <a:ext cx="10765536" cy="1614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5243327"/>
                <a:ext cx="10765536" cy="1614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2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Policy iteration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Value </a:t>
                </a:r>
                <a:r>
                  <a:rPr lang="en-US" dirty="0"/>
                  <a:t>iteration with look up </a:t>
                </a:r>
                <a:r>
                  <a:rPr lang="en-US" dirty="0" smtClean="0"/>
                  <a:t>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Td(0)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/>
                  <a:t>SARSA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r>
                  <a:rPr lang="en-US" dirty="0"/>
                  <a:t>Q-learning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  <a:p>
                <a:pPr lvl="1"/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:endParaRPr lang="en-US" sz="2200" dirty="0">
                  <a:solidFill>
                    <a:prstClr val="black"/>
                  </a:solidFill>
                </a:endParaRP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5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3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325752"/>
                <a:ext cx="10988040" cy="50323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Td(0</a:t>
                </a:r>
                <a:r>
                  <a:rPr lang="en-US" dirty="0"/>
                  <a:t>) with linear function </a:t>
                </a:r>
                <a:r>
                  <a:rPr lang="en-US" dirty="0" smtClean="0"/>
                  <a:t>approximation(trial based)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Q-learning with linear function approximation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600" dirty="0" err="1"/>
                  <a:t>Melo</a:t>
                </a:r>
                <a:r>
                  <a:rPr lang="en-US" sz="1600" dirty="0"/>
                  <a:t>, F. S., &amp; Ribeiro, M. I. (2007). Convergence of Q-Learning with Linear Function Approximation.</a:t>
                </a:r>
              </a:p>
              <a:p>
                <a:pPr lvl="1"/>
                <a:r>
                  <a:rPr lang="en-US" sz="1600" dirty="0" err="1"/>
                  <a:t>Borkar</a:t>
                </a:r>
                <a:r>
                  <a:rPr lang="en-US" sz="1600" dirty="0"/>
                  <a:t>, V. S., &amp; </a:t>
                </a:r>
                <a:r>
                  <a:rPr lang="en-US" sz="1600" dirty="0" err="1"/>
                  <a:t>Meyn</a:t>
                </a:r>
                <a:r>
                  <a:rPr lang="en-US" sz="1600" dirty="0"/>
                  <a:t>, S. P. (</a:t>
                </a:r>
                <a:r>
                  <a:rPr lang="en-US" sz="1600" dirty="0" err="1"/>
                  <a:t>n.d.</a:t>
                </a:r>
                <a:r>
                  <a:rPr lang="en-US" sz="1600" dirty="0"/>
                  <a:t>). THE O.D.E. METHOD FOR CONVERGENCE OF STOCHASTIC APPROXIMATION AND REINFORCEMENT LEARNING *, </a:t>
                </a:r>
                <a:r>
                  <a:rPr lang="en-US" sz="1600" i="1" dirty="0"/>
                  <a:t>38</a:t>
                </a:r>
                <a:r>
                  <a:rPr lang="en-US" sz="1600" dirty="0"/>
                  <a:t>(2), 447–469</a:t>
                </a:r>
                <a:r>
                  <a:rPr lang="en-US" sz="1600" dirty="0" smtClean="0"/>
                  <a:t>.</a:t>
                </a:r>
                <a:endParaRPr lang="en-US" dirty="0"/>
              </a:p>
              <a:p>
                <a:r>
                  <a:rPr lang="en-US" dirty="0"/>
                  <a:t>SARSA with linear function approximation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𝛾𝜙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600" dirty="0"/>
                  <a:t>Perkins, T. J., &amp; </a:t>
                </a:r>
                <a:r>
                  <a:rPr lang="en-US" sz="1600" dirty="0" err="1"/>
                  <a:t>Precup</a:t>
                </a:r>
                <a:r>
                  <a:rPr lang="en-US" sz="1600" dirty="0"/>
                  <a:t>, D. (2002). A Convergent Form of Approximate Policy Iteration. </a:t>
                </a:r>
                <a:r>
                  <a:rPr lang="en-US" sz="1600" i="1" dirty="0"/>
                  <a:t>Advances in Neural Information Processing Systems</a:t>
                </a:r>
                <a:r>
                  <a:rPr lang="en-US" sz="1600" dirty="0"/>
                  <a:t>, 1595–1602.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325752"/>
                <a:ext cx="10988040" cy="5032376"/>
              </a:xfrm>
              <a:blipFill>
                <a:blip r:embed="rId2"/>
                <a:stretch>
                  <a:fillRect l="-832" t="-4843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990600" y="176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Update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with look-up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5639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Start with an arbitrary initial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Convergence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Proof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dirty="0" smtClean="0"/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dirty="0" smtClean="0"/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b="0" dirty="0" smtClean="0"/>
              </a:p>
              <a:p>
                <a:r>
                  <a:rPr lang="en-US" sz="1900" dirty="0" err="1"/>
                  <a:t>Tsitsiklis</a:t>
                </a:r>
                <a:r>
                  <a:rPr lang="en-US" sz="1900" dirty="0"/>
                  <a:t>, J. N., &amp; Van Roy, B. (1996). Feature-based methods for large scale dynamic programming. Machine Learning, 22(1–3), 59–94. https://doi.org/10.1007/BF00114724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56392" cy="4351338"/>
              </a:xfrm>
              <a:blipFill>
                <a:blip r:embed="rId2"/>
                <a:stretch>
                  <a:fillRect l="-90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72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 with look-up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 evaluation:  calculate the value function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Policy improvement </a:t>
                </a:r>
              </a:p>
              <a:p>
                <a:r>
                  <a:rPr lang="en-US" dirty="0" smtClean="0"/>
                  <a:t>Stop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Proof : </a:t>
                </a:r>
              </a:p>
              <a:p>
                <a:pPr lvl="1"/>
                <a:r>
                  <a:rPr lang="en-US" dirty="0" smtClean="0"/>
                  <a:t>Monotonicity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Finite numbers of policy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701</Words>
  <Application>Microsoft Office PowerPoint</Application>
  <PresentationFormat>Widescreen</PresentationFormat>
  <Paragraphs>254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RL Theory</vt:lpstr>
      <vt:lpstr>some progress</vt:lpstr>
      <vt:lpstr>Overview: the key aspect of algorithms</vt:lpstr>
      <vt:lpstr>PowerPoint Presentation</vt:lpstr>
      <vt:lpstr>Update rule</vt:lpstr>
      <vt:lpstr>Update rule</vt:lpstr>
      <vt:lpstr>PowerPoint Presentation</vt:lpstr>
      <vt:lpstr>Value iteration with look-up table</vt:lpstr>
      <vt:lpstr>Policy iteration with look-up table</vt:lpstr>
      <vt:lpstr>Q-learning with look up table</vt:lpstr>
      <vt:lpstr>SARSA with look up table</vt:lpstr>
      <vt:lpstr>TD(0) with linear approximation(on policy)</vt:lpstr>
      <vt:lpstr>SARSA with linear approximation(on policy)</vt:lpstr>
      <vt:lpstr>Q learning with linear approximation(off policy)</vt:lpstr>
      <vt:lpstr>Some new algorithms</vt:lpstr>
      <vt:lpstr>counterexample</vt:lpstr>
      <vt:lpstr>counterexample</vt:lpstr>
      <vt:lpstr>Counter example</vt:lpstr>
      <vt:lpstr>Algorithms with nonlinear function approximation and off policy control</vt:lpstr>
      <vt:lpstr>Algorithms with nonlinear function approximation and off policy control</vt:lpstr>
      <vt:lpstr>Algorithms with nonlinear function approximation and off policy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Wang (MSR Student-Person Consulting)</dc:creator>
  <cp:lastModifiedBy>Yue Wang (MSR Student-Person Consulting)</cp:lastModifiedBy>
  <cp:revision>123</cp:revision>
  <dcterms:created xsi:type="dcterms:W3CDTF">2016-10-25T07:27:52Z</dcterms:created>
  <dcterms:modified xsi:type="dcterms:W3CDTF">2016-11-02T07:02:58Z</dcterms:modified>
</cp:coreProperties>
</file>