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8" r:id="rId4"/>
    <p:sldId id="269" r:id="rId5"/>
    <p:sldId id="271" r:id="rId6"/>
    <p:sldId id="270" r:id="rId7"/>
    <p:sldId id="260" r:id="rId8"/>
    <p:sldId id="261" r:id="rId9"/>
    <p:sldId id="275" r:id="rId10"/>
    <p:sldId id="274" r:id="rId11"/>
    <p:sldId id="265" r:id="rId12"/>
    <p:sldId id="273" r:id="rId13"/>
    <p:sldId id="268" r:id="rId14"/>
    <p:sldId id="276" r:id="rId15"/>
    <p:sldId id="259" r:id="rId16"/>
    <p:sldId id="266" r:id="rId17"/>
    <p:sldId id="277" r:id="rId18"/>
    <p:sldId id="267" r:id="rId19"/>
    <p:sldId id="272" r:id="rId20"/>
    <p:sldId id="280" r:id="rId21"/>
    <p:sldId id="282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94.6.6.1185" TargetMode="External"/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0" y="2832281"/>
            <a:ext cx="80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definition</a:t>
                </a:r>
              </a:p>
              <a:p>
                <a:pPr lvl="1"/>
                <a:r>
                  <a:rPr lang="en-US" altLang="zh-CN" dirty="0" smtClean="0"/>
                  <a:t>Contract mapping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Gordon, G. J. (2001). Reinforcement learning with function approximation converges to a region. </a:t>
                </a:r>
                <a:r>
                  <a:rPr lang="en-US" sz="2400" i="1" dirty="0" smtClean="0"/>
                  <a:t>Advances in Neural Information Processing Systems</a:t>
                </a:r>
                <a:r>
                  <a:rPr lang="en-US" sz="2400" dirty="0" smtClean="0"/>
                  <a:t>, 1040--1046. https://doi.org/10.1.1.32.7458</a:t>
                </a:r>
              </a:p>
              <a:p>
                <a:pPr lvl="1"/>
                <a:r>
                  <a:rPr lang="en-US" sz="2000" dirty="0"/>
                  <a:t>If policy is fixed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pPr lvl="1"/>
                <a:r>
                  <a:rPr lang="en-US" sz="2000" dirty="0"/>
                  <a:t>If policy is changed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r>
                  <a:rPr lang="en-US" altLang="zh-CN" sz="2400" dirty="0"/>
                  <a:t>Perkins, T. J., &amp; </a:t>
                </a:r>
                <a:r>
                  <a:rPr lang="en-US" altLang="zh-CN" sz="2400" dirty="0" err="1"/>
                  <a:t>Precup</a:t>
                </a:r>
                <a:r>
                  <a:rPr lang="en-US" altLang="zh-CN" sz="2400" dirty="0"/>
                  <a:t>, D. (2002). A Convergent Form of Approximate Policy Iteration. Advances in Neural Information Processing Systems, 1595–1602.</a:t>
                </a:r>
              </a:p>
              <a:p>
                <a:pPr lvl="1"/>
                <a:r>
                  <a:rPr lang="en-US" altLang="zh-CN" sz="2000" dirty="0"/>
                  <a:t>Contraction Mapping </a:t>
                </a:r>
                <a:r>
                  <a:rPr lang="en-US" altLang="zh-CN" sz="2000" dirty="0" smtClean="0"/>
                  <a:t>Theorem</a:t>
                </a:r>
                <a:endParaRPr lang="en-US" sz="2400" dirty="0" smtClean="0"/>
              </a:p>
              <a:p>
                <a:r>
                  <a:rPr lang="en-US" sz="2400" dirty="0" err="1" smtClean="0"/>
                  <a:t>Melo</a:t>
                </a:r>
                <a:r>
                  <a:rPr lang="en-US" sz="2400" dirty="0"/>
                  <a:t>, F., </a:t>
                </a:r>
                <a:r>
                  <a:rPr lang="en-US" sz="2400" dirty="0" err="1"/>
                  <a:t>Meyn</a:t>
                </a:r>
                <a:r>
                  <a:rPr lang="en-US" sz="24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Associate with ODE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7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proposed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GTD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GTD2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/>
                  <a:t>Maei</a:t>
                </a:r>
                <a:r>
                  <a:rPr lang="en-US" dirty="0"/>
                  <a:t>, H., </a:t>
                </a:r>
                <a:r>
                  <a:rPr lang="en-US" dirty="0" err="1"/>
                  <a:t>Szepesvari</a:t>
                </a:r>
                <a:r>
                  <a:rPr lang="en-US" dirty="0"/>
                  <a:t>, C., </a:t>
                </a:r>
                <a:r>
                  <a:rPr lang="en-US" dirty="0" err="1"/>
                  <a:t>Bhathnagar</a:t>
                </a:r>
                <a:r>
                  <a:rPr lang="en-US" dirty="0"/>
                  <a:t>, S., Silver, D., </a:t>
                </a:r>
                <a:r>
                  <a:rPr lang="en-US" dirty="0" err="1"/>
                  <a:t>Precup</a:t>
                </a:r>
                <a:r>
                  <a:rPr lang="en-US" dirty="0"/>
                  <a:t>, D., &amp; Sutton, R. (2009). Convergent temporal-difference learning with arbitrary smooth function approximation. Advances in Neural Information </a:t>
                </a:r>
                <a:r>
                  <a:rPr lang="en-US"/>
                  <a:t>Processing </a:t>
                </a:r>
                <a:r>
                  <a:rPr lang="en-US" smtClean="0"/>
                  <a:t>Systems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  <a:blipFill>
                <a:blip r:embed="rId2"/>
                <a:stretch>
                  <a:fillRect l="-879" t="-2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93" y="3868200"/>
            <a:ext cx="3725998" cy="201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91" y="1333500"/>
            <a:ext cx="6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of approximate optimal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</a:t>
            </a:r>
            <a:r>
              <a:rPr lang="en-US" dirty="0" smtClean="0"/>
              <a:t>view: the key aspect of 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How training data  produced?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err="1" smtClean="0"/>
                  <a:t>i.i.d</a:t>
                </a:r>
                <a:r>
                  <a:rPr lang="en-US" dirty="0" smtClean="0"/>
                  <a:t>. sample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Fix policy</a:t>
                </a:r>
              </a:p>
              <a:p>
                <a:pPr marL="1371600" lvl="2" indent="-457200">
                  <a:buFont typeface="+mj-lt"/>
                  <a:buAutoNum type="arabicParenR"/>
                </a:pPr>
                <a:r>
                  <a:rPr lang="en-US" dirty="0" smtClean="0"/>
                  <a:t>Change policy</a:t>
                </a:r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Prediction or control problem?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Prediction problem with a given(</a:t>
                </a:r>
                <a:r>
                  <a:rPr lang="en-US" altLang="zh-CN" dirty="0" smtClean="0"/>
                  <a:t>fixed</a:t>
                </a:r>
                <a:r>
                  <a:rPr lang="en-US" dirty="0" smtClean="0"/>
                  <a:t>)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fixed policy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Control problem with a change policy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Linear or nonlinear function approximation?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Linear function approximation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Nonlinear and smooth function approximation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The objective function.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Bootstrapping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Residual	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Projection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9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distributed, independent generalization error, q-learning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convergence</a:t>
            </a:r>
          </a:p>
          <a:p>
            <a:r>
              <a:rPr lang="en-US" dirty="0" smtClean="0"/>
              <a:t>Lucky </a:t>
            </a:r>
            <a:r>
              <a:rPr lang="en-US" dirty="0" err="1" smtClean="0"/>
              <a:t>convergene</a:t>
            </a:r>
            <a:endParaRPr lang="en-US" dirty="0" smtClean="0"/>
          </a:p>
          <a:p>
            <a:r>
              <a:rPr lang="en-US" dirty="0" smtClean="0"/>
              <a:t>Bad convergence </a:t>
            </a:r>
          </a:p>
          <a:p>
            <a:r>
              <a:rPr lang="en-US" dirty="0" smtClean="0"/>
              <a:t>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5323098"/>
                  </p:ext>
                </p:extLst>
              </p:nvPr>
            </p:nvGraphicFramePr>
            <p:xfrm>
              <a:off x="170686" y="467074"/>
              <a:ext cx="11570209" cy="6165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84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1981872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672453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1761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184464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149604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  <a:gridCol w="852932">
                      <a:extLst>
                        <a:ext uri="{9D8B030D-6E8A-4147-A177-3AD203B41FA5}">
                          <a16:colId xmlns:a16="http://schemas.microsoft.com/office/drawing/2014/main" val="3257842676"/>
                        </a:ext>
                      </a:extLst>
                    </a:gridCol>
                    <a:gridCol w="605706">
                      <a:extLst>
                        <a:ext uri="{9D8B030D-6E8A-4147-A177-3AD203B41FA5}">
                          <a16:colId xmlns:a16="http://schemas.microsoft.com/office/drawing/2014/main" val="4283649130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-dependent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5323098"/>
                  </p:ext>
                </p:extLst>
              </p:nvPr>
            </p:nvGraphicFramePr>
            <p:xfrm>
              <a:off x="170686" y="467074"/>
              <a:ext cx="11570209" cy="6165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847">
                      <a:extLst>
                        <a:ext uri="{9D8B030D-6E8A-4147-A177-3AD203B41FA5}">
                          <a16:colId xmlns:a16="http://schemas.microsoft.com/office/drawing/2014/main" val="2727381700"/>
                        </a:ext>
                      </a:extLst>
                    </a:gridCol>
                    <a:gridCol w="1981872">
                      <a:extLst>
                        <a:ext uri="{9D8B030D-6E8A-4147-A177-3AD203B41FA5}">
                          <a16:colId xmlns:a16="http://schemas.microsoft.com/office/drawing/2014/main" val="422638171"/>
                        </a:ext>
                      </a:extLst>
                    </a:gridCol>
                    <a:gridCol w="1672453">
                      <a:extLst>
                        <a:ext uri="{9D8B030D-6E8A-4147-A177-3AD203B41FA5}">
                          <a16:colId xmlns:a16="http://schemas.microsoft.com/office/drawing/2014/main" val="1528730067"/>
                        </a:ext>
                      </a:extLst>
                    </a:gridCol>
                    <a:gridCol w="1176153">
                      <a:extLst>
                        <a:ext uri="{9D8B030D-6E8A-4147-A177-3AD203B41FA5}">
                          <a16:colId xmlns:a16="http://schemas.microsoft.com/office/drawing/2014/main" val="4009352690"/>
                        </a:ext>
                      </a:extLst>
                    </a:gridCol>
                    <a:gridCol w="1844642">
                      <a:extLst>
                        <a:ext uri="{9D8B030D-6E8A-4147-A177-3AD203B41FA5}">
                          <a16:colId xmlns:a16="http://schemas.microsoft.com/office/drawing/2014/main" val="2045577686"/>
                        </a:ext>
                      </a:extLst>
                    </a:gridCol>
                    <a:gridCol w="1149604">
                      <a:extLst>
                        <a:ext uri="{9D8B030D-6E8A-4147-A177-3AD203B41FA5}">
                          <a16:colId xmlns:a16="http://schemas.microsoft.com/office/drawing/2014/main" val="2764622957"/>
                        </a:ext>
                      </a:extLst>
                    </a:gridCol>
                    <a:gridCol w="852932">
                      <a:extLst>
                        <a:ext uri="{9D8B030D-6E8A-4147-A177-3AD203B41FA5}">
                          <a16:colId xmlns:a16="http://schemas.microsoft.com/office/drawing/2014/main" val="3257842676"/>
                        </a:ext>
                      </a:extLst>
                    </a:gridCol>
                    <a:gridCol w="605706">
                      <a:extLst>
                        <a:ext uri="{9D8B030D-6E8A-4147-A177-3AD203B41FA5}">
                          <a16:colId xmlns:a16="http://schemas.microsoft.com/office/drawing/2014/main" val="4283649130"/>
                        </a:ext>
                      </a:extLst>
                    </a:gridCol>
                  </a:tblGrid>
                  <a:tr h="3986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472153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Convergence results for single-step on-policy reinforcement-learning algorithms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SARSA(0)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GLIE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RRR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Look</a:t>
                          </a:r>
                          <a:r>
                            <a:rPr lang="en-US" baseline="0" dirty="0" smtClean="0"/>
                            <a:t>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8174693"/>
                      </a:ext>
                    </a:extLst>
                  </a:tr>
                  <a:tr h="88466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The O.D.E. Method for Convergence of Stochastic Approximation and Reinforcement Learning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Look up table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338560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 Convergent Form of Approximate Policy Iteration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Policy iteration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r>
                            <a:rPr lang="en-US" baseline="0" dirty="0" smtClean="0"/>
                            <a:t> and improve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811150"/>
                      </a:ext>
                    </a:extLst>
                  </a:tr>
                  <a:tr h="62254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Convergence of Q-learning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 </a:t>
                          </a:r>
                          <a:r>
                            <a:rPr lang="en-US" altLang="zh-CN" dirty="0" smtClean="0"/>
                            <a:t>learning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068110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An analysis of reinforcement learning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SRASA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204" t="-469027" r="-339051" b="-3318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Bootstrapping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9419667"/>
                      </a:ext>
                    </a:extLst>
                  </a:tr>
                  <a:tr h="398647"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Fast Gradient-Descent Methods for Temporal-Difference Learning with Linear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0604507"/>
                      </a:ext>
                    </a:extLst>
                  </a:tr>
                  <a:tr h="486022">
                    <a:tc v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GTC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801088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Convergent temporal-difference learning with arbitrary smooth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Nonlinear GTD2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nonli</a:t>
                          </a:r>
                          <a:r>
                            <a:rPr lang="en-US" altLang="zh-CN" dirty="0" smtClean="0"/>
                            <a:t>n</a:t>
                          </a:r>
                          <a:r>
                            <a:rPr lang="en-US" dirty="0" smtClean="0"/>
                            <a:t>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0023534"/>
                      </a:ext>
                    </a:extLst>
                  </a:tr>
                  <a:tr h="68807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200" dirty="0" smtClean="0">
                              <a:effectLst/>
                            </a:rPr>
                            <a:t>Toward Off-Policy Learning Control with Function Approximation</a:t>
                          </a:r>
                          <a:endParaRPr lang="en-US" sz="12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Greedy-GQ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fix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control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Linear</a:t>
                          </a:r>
                          <a:r>
                            <a:rPr lang="en-US" sz="1400" dirty="0" smtClean="0"/>
                            <a:t>(and nonlinear without</a:t>
                          </a:r>
                          <a:r>
                            <a:rPr lang="en-US" sz="1400" baseline="0" dirty="0" smtClean="0"/>
                            <a:t> proof</a:t>
                          </a:r>
                          <a:r>
                            <a:rPr lang="en-US" sz="14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Projection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166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050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algorithm convergence ?</a:t>
            </a:r>
          </a:p>
          <a:p>
            <a:r>
              <a:rPr lang="en-US" dirty="0" smtClean="0"/>
              <a:t>The algorithms convergence to where?</a:t>
            </a:r>
          </a:p>
          <a:p>
            <a:r>
              <a:rPr lang="en-US" dirty="0" smtClean="0"/>
              <a:t>How fast the algorithms converge?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464219"/>
              </p:ext>
            </p:extLst>
          </p:nvPr>
        </p:nvGraphicFramePr>
        <p:xfrm>
          <a:off x="268223" y="1825625"/>
          <a:ext cx="1141171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1">
                  <a:extLst>
                    <a:ext uri="{9D8B030D-6E8A-4147-A177-3AD203B41FA5}">
                      <a16:colId xmlns:a16="http://schemas.microsoft.com/office/drawing/2014/main" val="2727381700"/>
                    </a:ext>
                  </a:extLst>
                </a:gridCol>
                <a:gridCol w="1954723">
                  <a:extLst>
                    <a:ext uri="{9D8B030D-6E8A-4147-A177-3AD203B41FA5}">
                      <a16:colId xmlns:a16="http://schemas.microsoft.com/office/drawing/2014/main" val="422638171"/>
                    </a:ext>
                  </a:extLst>
                </a:gridCol>
                <a:gridCol w="1649543">
                  <a:extLst>
                    <a:ext uri="{9D8B030D-6E8A-4147-A177-3AD203B41FA5}">
                      <a16:colId xmlns:a16="http://schemas.microsoft.com/office/drawing/2014/main" val="1528730067"/>
                    </a:ext>
                  </a:extLst>
                </a:gridCol>
                <a:gridCol w="1160041">
                  <a:extLst>
                    <a:ext uri="{9D8B030D-6E8A-4147-A177-3AD203B41FA5}">
                      <a16:colId xmlns:a16="http://schemas.microsoft.com/office/drawing/2014/main" val="4009352690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2045577686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764622957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257842676"/>
                    </a:ext>
                  </a:extLst>
                </a:gridCol>
                <a:gridCol w="597409">
                  <a:extLst>
                    <a:ext uri="{9D8B030D-6E8A-4147-A177-3AD203B41FA5}">
                      <a16:colId xmlns:a16="http://schemas.microsoft.com/office/drawing/2014/main" val="428364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47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Convergence results for single-step on-policy reinforcement-learning algorithms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SARSA(0)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GLIE</a:t>
                      </a:r>
                    </a:p>
                    <a:p>
                      <a:pPr algn="ctr"/>
                      <a:r>
                        <a:rPr lang="en-US" dirty="0" smtClean="0"/>
                        <a:t>RRR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Look</a:t>
                      </a:r>
                      <a:r>
                        <a:rPr lang="en-US" baseline="0" dirty="0" smtClean="0"/>
                        <a:t>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The O.D.E. Method for Convergence of Stochastic Approximation and Reinforcement Learning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</a:t>
                      </a:r>
                      <a:r>
                        <a:rPr lang="en-US" altLang="zh-CN" dirty="0" smtClean="0"/>
                        <a:t>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Look up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29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An analysis of reinforcement learning with function approximation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SARSA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6915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learning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2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dirty="0" smtClean="0">
                          <a:effectLst/>
                        </a:rPr>
                        <a:t>A Convergent Form of Approximate Policy Iteration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</a:t>
                      </a:r>
                      <a:r>
                        <a:rPr lang="en-US" baseline="0" dirty="0" smtClean="0"/>
                        <a:t> and improve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Bootstrapping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66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29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table</a:t>
            </a:r>
          </a:p>
          <a:p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SARSA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Q-learning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doi.org/10.1162/neco.1994.6.6.1185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2" y="3822700"/>
            <a:ext cx="795753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691</Words>
  <Application>Microsoft Office PowerPoint</Application>
  <PresentationFormat>Widescreen</PresentationFormat>
  <Paragraphs>238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RL Theory</vt:lpstr>
      <vt:lpstr>PowerPoint Presentation</vt:lpstr>
      <vt:lpstr>PowerPoint Presentation</vt:lpstr>
      <vt:lpstr>Update rule</vt:lpstr>
      <vt:lpstr>Update rule</vt:lpstr>
      <vt:lpstr>PowerPoint Presentation</vt:lpstr>
      <vt:lpstr>Value iteration with look-up table</vt:lpstr>
      <vt:lpstr>Policy iteration with look-up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counterexample</vt:lpstr>
      <vt:lpstr>counterexample</vt:lpstr>
      <vt:lpstr>Some new proposed algorithms</vt:lpstr>
      <vt:lpstr>PowerPoint Presentation</vt:lpstr>
      <vt:lpstr>Upper bound of approximate optimal value functions</vt:lpstr>
      <vt:lpstr>Overview: the key aspect of 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Yue Wang (MSR Student-Person Consulting)</cp:lastModifiedBy>
  <cp:revision>89</cp:revision>
  <dcterms:created xsi:type="dcterms:W3CDTF">2016-10-25T07:27:52Z</dcterms:created>
  <dcterms:modified xsi:type="dcterms:W3CDTF">2016-10-31T14:27:08Z</dcterms:modified>
</cp:coreProperties>
</file>