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007DC-1DD7-4F7B-B841-0081D811C3C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EFE13-971E-436B-9806-5FE5C6F9B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1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smtClean="0">
                    <a:latin typeface="Cambria Math" panose="02040503050406030204" pitchFamily="18" charset="0"/>
                  </a:rPr>
                  <a:t>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[𝑉_𝜃−𝑉^𝜋 ]^𝑇 𝐷[𝑉_𝜃−𝑉^𝜋 ]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EFE13-971E-436B-9806-5FE5C6F9BC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6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8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6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2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2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0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4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0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2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7AFC9-936A-416F-9F65-9CAE41157EDB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9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RL </a:t>
            </a:r>
            <a:r>
              <a:rPr lang="en-US" altLang="zh-CN" dirty="0" smtClean="0"/>
              <a:t>algorithms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6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7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1619582"/>
                  </p:ext>
                </p:extLst>
              </p:nvPr>
            </p:nvGraphicFramePr>
            <p:xfrm>
              <a:off x="139335" y="95793"/>
              <a:ext cx="11540600" cy="65662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883">
                      <a:extLst>
                        <a:ext uri="{9D8B030D-6E8A-4147-A177-3AD203B41FA5}">
                          <a16:colId xmlns:a16="http://schemas.microsoft.com/office/drawing/2014/main" val="871530562"/>
                        </a:ext>
                      </a:extLst>
                    </a:gridCol>
                    <a:gridCol w="2171683">
                      <a:extLst>
                        <a:ext uri="{9D8B030D-6E8A-4147-A177-3AD203B41FA5}">
                          <a16:colId xmlns:a16="http://schemas.microsoft.com/office/drawing/2014/main" val="204028638"/>
                        </a:ext>
                      </a:extLst>
                    </a:gridCol>
                    <a:gridCol w="3841168">
                      <a:extLst>
                        <a:ext uri="{9D8B030D-6E8A-4147-A177-3AD203B41FA5}">
                          <a16:colId xmlns:a16="http://schemas.microsoft.com/office/drawing/2014/main" val="3980710981"/>
                        </a:ext>
                      </a:extLst>
                    </a:gridCol>
                    <a:gridCol w="3846866">
                      <a:extLst>
                        <a:ext uri="{9D8B030D-6E8A-4147-A177-3AD203B41FA5}">
                          <a16:colId xmlns:a16="http://schemas.microsoft.com/office/drawing/2014/main" val="658785983"/>
                        </a:ext>
                      </a:extLst>
                    </a:gridCol>
                  </a:tblGrid>
                  <a:tr h="596933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Evaluation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Control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2054914"/>
                      </a:ext>
                    </a:extLst>
                  </a:tr>
                  <a:tr h="596933">
                    <a:tc rowSpan="3" gridSpan="2"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200" dirty="0" smtClean="0">
                              <a:effectLst/>
                            </a:rPr>
                            <a:t>Look-up </a:t>
                          </a:r>
                          <a:r>
                            <a:rPr lang="en-US" sz="1200" kern="1200" dirty="0" smtClean="0">
                              <a:effectLst/>
                            </a:rPr>
                            <a:t>table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TD(0) with importance sampling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Q-learning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5018932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Retrace(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Retrace(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0256111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 with off policy correction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 with off policy correction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31718645"/>
                      </a:ext>
                    </a:extLst>
                  </a:tr>
                  <a:tr h="596933">
                    <a:tc rowSpan="7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Linear function approximation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Semi-gradient TD(0) 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Q-learning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391330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R-TD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Greedy-GQ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7623841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GTD(GTD2,TDC)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4538905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GQ(\lambda)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675653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effectLst/>
                            </a:rPr>
                            <a:t>Emphatic TD</a:t>
                          </a:r>
                          <a:endParaRPr lang="en-US" sz="1200" b="0" kern="120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0577286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Least square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9293053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0" dirty="0" smtClean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Emphatic 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8782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1619582"/>
                  </p:ext>
                </p:extLst>
              </p:nvPr>
            </p:nvGraphicFramePr>
            <p:xfrm>
              <a:off x="139335" y="95793"/>
              <a:ext cx="11540600" cy="65662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883">
                      <a:extLst>
                        <a:ext uri="{9D8B030D-6E8A-4147-A177-3AD203B41FA5}">
                          <a16:colId xmlns:a16="http://schemas.microsoft.com/office/drawing/2014/main" val="871530562"/>
                        </a:ext>
                      </a:extLst>
                    </a:gridCol>
                    <a:gridCol w="2171683">
                      <a:extLst>
                        <a:ext uri="{9D8B030D-6E8A-4147-A177-3AD203B41FA5}">
                          <a16:colId xmlns:a16="http://schemas.microsoft.com/office/drawing/2014/main" val="204028638"/>
                        </a:ext>
                      </a:extLst>
                    </a:gridCol>
                    <a:gridCol w="3841168">
                      <a:extLst>
                        <a:ext uri="{9D8B030D-6E8A-4147-A177-3AD203B41FA5}">
                          <a16:colId xmlns:a16="http://schemas.microsoft.com/office/drawing/2014/main" val="3980710981"/>
                        </a:ext>
                      </a:extLst>
                    </a:gridCol>
                    <a:gridCol w="3846866">
                      <a:extLst>
                        <a:ext uri="{9D8B030D-6E8A-4147-A177-3AD203B41FA5}">
                          <a16:colId xmlns:a16="http://schemas.microsoft.com/office/drawing/2014/main" val="658785983"/>
                        </a:ext>
                      </a:extLst>
                    </a:gridCol>
                  </a:tblGrid>
                  <a:tr h="596933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Evaluation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Control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2054914"/>
                      </a:ext>
                    </a:extLst>
                  </a:tr>
                  <a:tr h="596933">
                    <a:tc rowSpan="3" gridSpan="2"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200" dirty="0" smtClean="0">
                              <a:effectLst/>
                            </a:rPr>
                            <a:t>Look-up </a:t>
                          </a:r>
                          <a:r>
                            <a:rPr lang="en-US" sz="1200" kern="1200" dirty="0" smtClean="0">
                              <a:effectLst/>
                            </a:rPr>
                            <a:t>table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TD(0) with importance sampling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Q-learning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5018932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7" t="-201020" r="-100792" b="-8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17" t="-201020" r="-792" b="-8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256111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7" t="-301020" r="-100792" b="-7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17" t="-301020" r="-792" b="-7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718645"/>
                      </a:ext>
                    </a:extLst>
                  </a:tr>
                  <a:tr h="596933">
                    <a:tc rowSpan="7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Linear function approximation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Semi-gradient TD(0) 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Q-learning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391330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R-TD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Greedy-GQ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7623841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GTD(GTD2,TDC)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4538905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GQ(\lambda)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675653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effectLst/>
                            </a:rPr>
                            <a:t>Emphatic TD</a:t>
                          </a:r>
                          <a:endParaRPr lang="en-US" sz="1200" b="0" kern="120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0577286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Least square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9293053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0" dirty="0" smtClean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Emphatic 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87822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401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up table setting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4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378" y="1816917"/>
                <a:ext cx="12043954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𝑀𝑆𝐵𝐸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 smtClean="0"/>
                  <a:t> </a:t>
                </a:r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𝑀𝑆𝑇𝐷𝐸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𝑁𝐸𝑈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𝛿𝜙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8" y="1816917"/>
                <a:ext cx="12043954" cy="4351338"/>
              </a:xfrm>
              <a:blipFill>
                <a:blip r:embed="rId3"/>
                <a:stretch>
                  <a:fillRect l="-607" t="-13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83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882179"/>
              </p:ext>
            </p:extLst>
          </p:nvPr>
        </p:nvGraphicFramePr>
        <p:xfrm>
          <a:off x="313944" y="0"/>
          <a:ext cx="10515600" cy="823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2024">
                  <a:extLst>
                    <a:ext uri="{9D8B030D-6E8A-4147-A177-3AD203B41FA5}">
                      <a16:colId xmlns:a16="http://schemas.microsoft.com/office/drawing/2014/main" val="2493732561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64079135"/>
                    </a:ext>
                  </a:extLst>
                </a:gridCol>
                <a:gridCol w="780288">
                  <a:extLst>
                    <a:ext uri="{9D8B030D-6E8A-4147-A177-3AD203B41FA5}">
                      <a16:colId xmlns:a16="http://schemas.microsoft.com/office/drawing/2014/main" val="197059963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2060861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4521242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65212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7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H. Yu JANEYHZYU, “On Convergence of Emphatic Temporal-Difference Learning *,” 2015.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8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R. S. Sutton, A. R. Mahmood, and M. White, “An Emphatic Approach to the Problem of Off-policy Temporal-Difference Learning,” </a:t>
                      </a:r>
                      <a:r>
                        <a:rPr lang="en-US" sz="1400" i="1" dirty="0" smtClean="0">
                          <a:effectLst/>
                        </a:rPr>
                        <a:t>J. Mach. Learn. Res.</a:t>
                      </a:r>
                      <a:r>
                        <a:rPr lang="en-US" sz="1400" dirty="0" smtClean="0">
                          <a:effectLst/>
                        </a:rPr>
                        <a:t>, vol. 17, pp. 1–29,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A. </a:t>
                      </a:r>
                      <a:r>
                        <a:rPr lang="en-US" sz="1400" dirty="0" err="1" smtClean="0">
                          <a:effectLst/>
                        </a:rPr>
                        <a:t>Hallak</a:t>
                      </a:r>
                      <a:r>
                        <a:rPr lang="en-US" sz="1400" dirty="0" smtClean="0">
                          <a:effectLst/>
                        </a:rPr>
                        <a:t>, A. Tamar, R. </a:t>
                      </a:r>
                      <a:r>
                        <a:rPr lang="en-US" sz="1400" dirty="0" err="1" smtClean="0">
                          <a:effectLst/>
                        </a:rPr>
                        <a:t>Munos</a:t>
                      </a:r>
                      <a:r>
                        <a:rPr lang="en-US" sz="1400" dirty="0" smtClean="0">
                          <a:effectLst/>
                        </a:rPr>
                        <a:t>, and S. </a:t>
                      </a:r>
                      <a:r>
                        <a:rPr lang="en-US" sz="1400" dirty="0" err="1" smtClean="0">
                          <a:effectLst/>
                        </a:rPr>
                        <a:t>Mannor</a:t>
                      </a:r>
                      <a:r>
                        <a:rPr lang="en-US" sz="1400" dirty="0" smtClean="0">
                          <a:effectLst/>
                        </a:rPr>
                        <a:t>, “Generalized Emphatic Temporal Difference Learning: Bias-Variance Analysis,” in </a:t>
                      </a:r>
                      <a:r>
                        <a:rPr lang="en-US" sz="1400" i="1" dirty="0" smtClean="0">
                          <a:effectLst/>
                        </a:rPr>
                        <a:t>Proceedings of the 30th Conference on Artificial Intelligence (AAAI 2016)</a:t>
                      </a:r>
                      <a:r>
                        <a:rPr lang="en-US" sz="1400" dirty="0" smtClean="0">
                          <a:effectLst/>
                        </a:rPr>
                        <a:t>, 2016, no. Yu, pp. 1–17.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8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A. </a:t>
                      </a:r>
                      <a:r>
                        <a:rPr lang="en-US" sz="1400" dirty="0" err="1" smtClean="0">
                          <a:effectLst/>
                        </a:rPr>
                        <a:t>Harutyunyan</a:t>
                      </a:r>
                      <a:r>
                        <a:rPr lang="en-US" sz="1400" dirty="0" smtClean="0">
                          <a:effectLst/>
                        </a:rPr>
                        <a:t>, M. G. </a:t>
                      </a:r>
                      <a:r>
                        <a:rPr lang="en-US" sz="1400" dirty="0" err="1" smtClean="0">
                          <a:effectLst/>
                        </a:rPr>
                        <a:t>Bellemare</a:t>
                      </a:r>
                      <a:r>
                        <a:rPr lang="en-US" sz="1400" dirty="0" smtClean="0">
                          <a:effectLst/>
                        </a:rPr>
                        <a:t>, T. </a:t>
                      </a:r>
                      <a:r>
                        <a:rPr lang="en-US" sz="1400" dirty="0" err="1" smtClean="0">
                          <a:effectLst/>
                        </a:rPr>
                        <a:t>Stepleton</a:t>
                      </a:r>
                      <a:r>
                        <a:rPr lang="en-US" sz="1400" dirty="0" smtClean="0">
                          <a:effectLst/>
                        </a:rPr>
                        <a:t>, and R. </a:t>
                      </a:r>
                      <a:r>
                        <a:rPr lang="en-US" sz="1400" dirty="0" err="1" smtClean="0">
                          <a:effectLst/>
                        </a:rPr>
                        <a:t>Munos</a:t>
                      </a:r>
                      <a:r>
                        <a:rPr lang="en-US" sz="1400" dirty="0" smtClean="0">
                          <a:effectLst/>
                        </a:rPr>
                        <a:t>, “Q(??) with off-policy corrections,” </a:t>
                      </a:r>
                      <a:r>
                        <a:rPr lang="en-US" sz="1400" i="1" dirty="0" smtClean="0">
                          <a:effectLst/>
                        </a:rPr>
                        <a:t>Lect. Notes </a:t>
                      </a:r>
                      <a:r>
                        <a:rPr lang="en-US" sz="1400" i="1" dirty="0" err="1" smtClean="0">
                          <a:effectLst/>
                        </a:rPr>
                        <a:t>Comput</a:t>
                      </a:r>
                      <a:r>
                        <a:rPr lang="en-US" sz="1400" i="1" dirty="0" smtClean="0">
                          <a:effectLst/>
                        </a:rPr>
                        <a:t>. Sci. (including </a:t>
                      </a:r>
                      <a:r>
                        <a:rPr lang="en-US" sz="1400" i="1" dirty="0" err="1" smtClean="0">
                          <a:effectLst/>
                        </a:rPr>
                        <a:t>Subser</a:t>
                      </a:r>
                      <a:r>
                        <a:rPr lang="en-US" sz="1400" i="1" dirty="0" smtClean="0">
                          <a:effectLst/>
                        </a:rPr>
                        <a:t>. Lect. Notes </a:t>
                      </a:r>
                      <a:r>
                        <a:rPr lang="en-US" sz="1400" i="1" dirty="0" err="1" smtClean="0">
                          <a:effectLst/>
                        </a:rPr>
                        <a:t>Artif</a:t>
                      </a:r>
                      <a:r>
                        <a:rPr lang="en-US" sz="1400" i="1" dirty="0" smtClean="0">
                          <a:effectLst/>
                        </a:rPr>
                        <a:t>. </a:t>
                      </a:r>
                      <a:r>
                        <a:rPr lang="en-US" sz="1400" i="1" dirty="0" err="1" smtClean="0">
                          <a:effectLst/>
                        </a:rPr>
                        <a:t>Intell</a:t>
                      </a:r>
                      <a:r>
                        <a:rPr lang="en-US" sz="1400" i="1" dirty="0" smtClean="0">
                          <a:effectLst/>
                        </a:rPr>
                        <a:t>. Lect. Notes Bioinformatics)</a:t>
                      </a:r>
                      <a:r>
                        <a:rPr lang="en-US" sz="1400" dirty="0" smtClean="0">
                          <a:effectLst/>
                        </a:rPr>
                        <a:t>, vol. 9925 LNAI, pp. 305–320,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9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R. </a:t>
                      </a:r>
                      <a:r>
                        <a:rPr lang="en-US" sz="1400" dirty="0" err="1" smtClean="0">
                          <a:effectLst/>
                        </a:rPr>
                        <a:t>Munos</a:t>
                      </a:r>
                      <a:r>
                        <a:rPr lang="en-US" sz="1400" dirty="0" smtClean="0">
                          <a:effectLst/>
                        </a:rPr>
                        <a:t>, T. </a:t>
                      </a:r>
                      <a:r>
                        <a:rPr lang="en-US" sz="1400" dirty="0" err="1" smtClean="0">
                          <a:effectLst/>
                        </a:rPr>
                        <a:t>Stepleton</a:t>
                      </a:r>
                      <a:r>
                        <a:rPr lang="en-US" sz="1400" dirty="0" smtClean="0">
                          <a:effectLst/>
                        </a:rPr>
                        <a:t>, A. </a:t>
                      </a:r>
                      <a:r>
                        <a:rPr lang="en-US" sz="1400" dirty="0" err="1" smtClean="0">
                          <a:effectLst/>
                        </a:rPr>
                        <a:t>Harutyunyan</a:t>
                      </a:r>
                      <a:r>
                        <a:rPr lang="en-US" sz="1400" dirty="0" smtClean="0">
                          <a:effectLst/>
                        </a:rPr>
                        <a:t>, and M. </a:t>
                      </a:r>
                      <a:r>
                        <a:rPr lang="en-US" sz="1400" dirty="0" err="1" smtClean="0">
                          <a:effectLst/>
                        </a:rPr>
                        <a:t>Bellemare</a:t>
                      </a:r>
                      <a:r>
                        <a:rPr lang="en-US" sz="1400" dirty="0" smtClean="0">
                          <a:effectLst/>
                        </a:rPr>
                        <a:t>, “Safe and Efficient Off-Policy Reinforcement Learning,” </a:t>
                      </a:r>
                      <a:r>
                        <a:rPr lang="en-US" sz="1400" i="1" dirty="0" smtClean="0">
                          <a:effectLst/>
                        </a:rPr>
                        <a:t>Nips</a:t>
                      </a:r>
                      <a:r>
                        <a:rPr lang="en-US" sz="1400" dirty="0" smtClean="0">
                          <a:effectLst/>
                        </a:rPr>
                        <a:t>, pp. 1046–1054,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05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B. Liu, J. Liu, M. </a:t>
                      </a:r>
                      <a:r>
                        <a:rPr lang="en-US" sz="1400" dirty="0" err="1" smtClean="0">
                          <a:effectLst/>
                        </a:rPr>
                        <a:t>Ghavamzadeh</a:t>
                      </a:r>
                      <a:r>
                        <a:rPr lang="en-US" sz="1400" dirty="0" smtClean="0">
                          <a:effectLst/>
                        </a:rPr>
                        <a:t>, S. </a:t>
                      </a:r>
                      <a:r>
                        <a:rPr lang="en-US" sz="1400" dirty="0" err="1" smtClean="0">
                          <a:effectLst/>
                        </a:rPr>
                        <a:t>Mahadevan</a:t>
                      </a:r>
                      <a:r>
                        <a:rPr lang="en-US" sz="1400" dirty="0" smtClean="0">
                          <a:effectLst/>
                        </a:rPr>
                        <a:t>, and M. </a:t>
                      </a:r>
                      <a:r>
                        <a:rPr lang="en-US" sz="1400" dirty="0" err="1" smtClean="0">
                          <a:effectLst/>
                        </a:rPr>
                        <a:t>Petrik</a:t>
                      </a:r>
                      <a:r>
                        <a:rPr lang="en-US" sz="1400" dirty="0" smtClean="0">
                          <a:effectLst/>
                        </a:rPr>
                        <a:t>, “Finite-Sample Analysis of Proximal Gradient TD Algorithms,” </a:t>
                      </a:r>
                      <a:r>
                        <a:rPr lang="en-US" sz="1400" i="1" dirty="0" err="1" smtClean="0">
                          <a:effectLst/>
                        </a:rPr>
                        <a:t>Uai</a:t>
                      </a:r>
                      <a:r>
                        <a:rPr lang="en-US" sz="1400" dirty="0" smtClean="0">
                          <a:effectLst/>
                        </a:rPr>
                        <a:t>, 2015.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30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I. </a:t>
                      </a:r>
                      <a:r>
                        <a:rPr lang="en-US" sz="1400" dirty="0" err="1" smtClean="0">
                          <a:effectLst/>
                        </a:rPr>
                        <a:t>Osband</a:t>
                      </a:r>
                      <a:r>
                        <a:rPr lang="en-US" sz="1400" dirty="0" smtClean="0">
                          <a:effectLst/>
                        </a:rPr>
                        <a:t> and B. Van Roy, “On Lower Bounds for Regret in Reinforcement Learning,” pp. 1–10,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96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M. </a:t>
                      </a:r>
                      <a:r>
                        <a:rPr lang="en-US" sz="1400" dirty="0" err="1" smtClean="0">
                          <a:effectLst/>
                        </a:rPr>
                        <a:t>Tagorti</a:t>
                      </a:r>
                      <a:r>
                        <a:rPr lang="en-US" sz="1400" dirty="0" smtClean="0">
                          <a:effectLst/>
                        </a:rPr>
                        <a:t> and B. </a:t>
                      </a:r>
                      <a:r>
                        <a:rPr lang="en-US" sz="1400" dirty="0" err="1" smtClean="0">
                          <a:effectLst/>
                        </a:rPr>
                        <a:t>Scherrer</a:t>
                      </a:r>
                      <a:r>
                        <a:rPr lang="en-US" sz="1400" dirty="0" smtClean="0">
                          <a:effectLst/>
                        </a:rPr>
                        <a:t>, “On the Rate of Convergence and Error Bounds for LSTD (λ).,” </a:t>
                      </a:r>
                      <a:r>
                        <a:rPr lang="en-US" sz="1400" i="1" dirty="0" smtClean="0">
                          <a:effectLst/>
                        </a:rPr>
                        <a:t>ICML</a:t>
                      </a:r>
                      <a:r>
                        <a:rPr lang="en-US" sz="1400" dirty="0" smtClean="0">
                          <a:effectLst/>
                        </a:rPr>
                        <a:t>, 2015.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5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A. R. Mahmood, H. van Hasselt, and R. S. Sutton, “Weighted importance sampling for off-policy learning with linear function approximation,” </a:t>
                      </a:r>
                      <a:r>
                        <a:rPr lang="en-US" sz="1400" i="1" dirty="0" smtClean="0">
                          <a:effectLst/>
                        </a:rPr>
                        <a:t>Proc. Adv. Neural Inf. Process. Syst.</a:t>
                      </a:r>
                      <a:r>
                        <a:rPr lang="en-US" sz="1400" dirty="0" smtClean="0">
                          <a:effectLst/>
                        </a:rPr>
                        <a:t>, pp. 1–12, 2014.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699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64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48512" y="6486144"/>
                <a:ext cx="5519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On the rate of convergence and error bounds for LSTD(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12" y="6486144"/>
                <a:ext cx="5519653" cy="369332"/>
              </a:xfrm>
              <a:prstGeom prst="rect">
                <a:avLst/>
              </a:prstGeom>
              <a:blipFill>
                <a:blip r:embed="rId2"/>
                <a:stretch>
                  <a:fillRect l="-884" t="-8197" r="-1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94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8512" y="6486144"/>
            <a:ext cx="527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 converge of emphatic temporal difference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8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122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Microsoft YaHei</vt:lpstr>
      <vt:lpstr>Arial</vt:lpstr>
      <vt:lpstr>Calibri</vt:lpstr>
      <vt:lpstr>Calibri Light</vt:lpstr>
      <vt:lpstr>Cambria Math</vt:lpstr>
      <vt:lpstr>Office Theme</vt:lpstr>
      <vt:lpstr>RL algorithms analysis</vt:lpstr>
      <vt:lpstr>PowerPoint Presentation</vt:lpstr>
      <vt:lpstr>PowerPoint Presentation</vt:lpstr>
      <vt:lpstr>Evaluation problem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algorithms analysis</dc:title>
  <dc:creator>Yue Wang (MSR Student-Person Consulting)</dc:creator>
  <cp:lastModifiedBy>Yue Wang (MSR Student-Person Consulting)</cp:lastModifiedBy>
  <cp:revision>19</cp:revision>
  <dcterms:created xsi:type="dcterms:W3CDTF">2017-02-24T01:46:15Z</dcterms:created>
  <dcterms:modified xsi:type="dcterms:W3CDTF">2017-02-24T13:15:02Z</dcterms:modified>
</cp:coreProperties>
</file>