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1" r:id="rId18"/>
    <p:sldId id="270" r:id="rId19"/>
    <p:sldId id="272" r:id="rId20"/>
    <p:sldId id="273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83" autoAdjust="0"/>
  </p:normalViewPr>
  <p:slideViewPr>
    <p:cSldViewPr snapToGrid="0">
      <p:cViewPr varScale="1">
        <p:scale>
          <a:sx n="80" d="100"/>
          <a:sy n="80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571AB-8A36-4FB7-9AAC-D2E82A17E8B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33D45-CA6E-43DB-8354-1A1848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2015/11/09/google-launches-open-source-machine-learning-system-tensorflow/" TargetMode="External"/><Relationship Id="rId4" Type="http://schemas.openxmlformats.org/officeDocument/2006/relationships/hyperlink" Target="https://github.com/tensorflow/tensorflow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2015/11/09/google-launches-open-source-machine-learning-system-tensorflow/" TargetMode="External"/><Relationship Id="rId4" Type="http://schemas.openxmlformats.org/officeDocument/2006/relationships/hyperlink" Target="https://github.com/tensorflow/tensorflow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231F20"/>
                </a:solidFill>
                <a:effectLst/>
                <a:latin typeface="Open Sans"/>
              </a:rPr>
              <a:t>Google’s </a:t>
            </a:r>
            <a:r>
              <a:rPr lang="en-US" b="0" i="0" u="none" strike="noStrike" dirty="0" smtClean="0">
                <a:solidFill>
                  <a:srgbClr val="4479BD"/>
                </a:solidFill>
                <a:effectLst/>
                <a:latin typeface="Open Sans"/>
                <a:hlinkClick r:id="rId3"/>
              </a:rPr>
              <a:t>DeepMind</a:t>
            </a:r>
            <a:r>
              <a:rPr lang="en-US" b="0" i="0" dirty="0" smtClean="0">
                <a:solidFill>
                  <a:srgbClr val="231F20"/>
                </a:solidFill>
                <a:effectLst/>
                <a:latin typeface="Open Sans"/>
              </a:rPr>
              <a:t> artificial intelligence (AI) research group today announced that for all future research it will use </a:t>
            </a:r>
            <a:r>
              <a:rPr lang="en-US" b="0" i="0" u="none" strike="noStrike" dirty="0" err="1" smtClean="0">
                <a:solidFill>
                  <a:srgbClr val="4479BD"/>
                </a:solidFill>
                <a:effectLst/>
                <a:latin typeface="Open Sans"/>
                <a:hlinkClick r:id="rId4"/>
              </a:rPr>
              <a:t>TensorFlow</a:t>
            </a:r>
            <a:r>
              <a:rPr lang="en-US" b="0" i="0" dirty="0" smtClean="0">
                <a:solidFill>
                  <a:srgbClr val="231F20"/>
                </a:solidFill>
                <a:effectLst/>
                <a:latin typeface="Open Sans"/>
              </a:rPr>
              <a:t>, a machine learning library that Google </a:t>
            </a:r>
            <a:r>
              <a:rPr lang="en-US" b="0" i="0" u="none" strike="noStrike" dirty="0" smtClean="0">
                <a:solidFill>
                  <a:srgbClr val="4479BD"/>
                </a:solidFill>
                <a:effectLst/>
                <a:latin typeface="Open Sans"/>
                <a:hlinkClick r:id="rId5"/>
              </a:rPr>
              <a:t>open-sourced</a:t>
            </a:r>
            <a:r>
              <a:rPr lang="en-US" b="0" i="0" dirty="0" smtClean="0">
                <a:solidFill>
                  <a:srgbClr val="231F20"/>
                </a:solidFill>
                <a:effectLst/>
                <a:latin typeface="Open Sans"/>
              </a:rPr>
              <a:t> last year, instead of Torch, an older framework.</a:t>
            </a:r>
            <a:endParaRPr lang="en-US" dirty="0" smtClean="0"/>
          </a:p>
          <a:p>
            <a:r>
              <a:rPr lang="en-US" sz="1200" b="0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 29,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33D45-CA6E-43DB-8354-1A18480C4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231F20"/>
                </a:solidFill>
                <a:effectLst/>
                <a:latin typeface="Open Sans"/>
              </a:rPr>
              <a:t>Google’s </a:t>
            </a:r>
            <a:r>
              <a:rPr lang="en-US" b="0" i="0" u="none" strike="noStrike" dirty="0" smtClean="0">
                <a:solidFill>
                  <a:srgbClr val="4479BD"/>
                </a:solidFill>
                <a:effectLst/>
                <a:latin typeface="Open Sans"/>
                <a:hlinkClick r:id="rId3"/>
              </a:rPr>
              <a:t>DeepMind</a:t>
            </a:r>
            <a:r>
              <a:rPr lang="en-US" b="0" i="0" dirty="0" smtClean="0">
                <a:solidFill>
                  <a:srgbClr val="231F20"/>
                </a:solidFill>
                <a:effectLst/>
                <a:latin typeface="Open Sans"/>
              </a:rPr>
              <a:t> artificial intelligence (AI) research group today announced that for all future research it will use </a:t>
            </a:r>
            <a:r>
              <a:rPr lang="en-US" b="0" i="0" u="none" strike="noStrike" dirty="0" err="1" smtClean="0">
                <a:solidFill>
                  <a:srgbClr val="4479BD"/>
                </a:solidFill>
                <a:effectLst/>
                <a:latin typeface="Open Sans"/>
                <a:hlinkClick r:id="rId4"/>
              </a:rPr>
              <a:t>TensorFlow</a:t>
            </a:r>
            <a:r>
              <a:rPr lang="en-US" b="0" i="0" dirty="0" smtClean="0">
                <a:solidFill>
                  <a:srgbClr val="231F20"/>
                </a:solidFill>
                <a:effectLst/>
                <a:latin typeface="Open Sans"/>
              </a:rPr>
              <a:t>, a machine learning library that Google </a:t>
            </a:r>
            <a:r>
              <a:rPr lang="en-US" b="0" i="0" u="none" strike="noStrike" dirty="0" smtClean="0">
                <a:solidFill>
                  <a:srgbClr val="4479BD"/>
                </a:solidFill>
                <a:effectLst/>
                <a:latin typeface="Open Sans"/>
                <a:hlinkClick r:id="rId5"/>
              </a:rPr>
              <a:t>open-sourced</a:t>
            </a:r>
            <a:r>
              <a:rPr lang="en-US" b="0" i="0" dirty="0" smtClean="0">
                <a:solidFill>
                  <a:srgbClr val="231F20"/>
                </a:solidFill>
                <a:effectLst/>
                <a:latin typeface="Open Sans"/>
              </a:rPr>
              <a:t> last year, instead of Torch, an older framework.</a:t>
            </a:r>
            <a:endParaRPr lang="en-US" dirty="0" smtClean="0"/>
          </a:p>
          <a:p>
            <a:r>
              <a:rPr lang="en-US" sz="1200" b="0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 29, 2016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33D45-CA6E-43DB-8354-1A18480C4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2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http://blog.csdn.net/hungryof/article/details/51498733   </a:t>
            </a:r>
            <a:r>
              <a:rPr lang="en-US" altLang="zh-CN" dirty="0" err="1" smtClean="0"/>
              <a:t>setmetatable</a:t>
            </a:r>
            <a:r>
              <a:rPr lang="zh-CN" altLang="en-US" dirty="0" smtClean="0"/>
              <a:t>！！！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33D45-CA6E-43DB-8354-1A18480C4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7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33D45-CA6E-43DB-8354-1A18480C40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7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0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A90A-CFCF-420A-961F-FCDAEE54245B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1544-B808-4F3F-A3B7-63607136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rch/qtlua/issues/16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torch/cutorch/issues/4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ultiverso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multiverso/tree/master/binding/lu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rch/nn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github.com/torch/nngraph/blob/master/README.m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rch/torch7/blob/master/doc/maths.md" TargetMode="External"/><Relationship Id="rId5" Type="http://schemas.openxmlformats.org/officeDocument/2006/relationships/hyperlink" Target="https://github.com/torch/nn" TargetMode="External"/><Relationship Id="rId4" Type="http://schemas.openxmlformats.org/officeDocument/2006/relationships/hyperlink" Target="https://github.com/torch/nn/tree/master/do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rch.ch/docs/getting-started.html#_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github.com/soumith/cvpr2015/blob/master/Deep%20Learning%20with%20Torch.ipynb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oumith/cvpr2015/blob/master/NNGraph%20Tutorial.ipynb" TargetMode="External"/><Relationship Id="rId13" Type="http://schemas.openxmlformats.org/officeDocument/2006/relationships/hyperlink" Target="https://github.com/torch/tutorials" TargetMode="External"/><Relationship Id="rId3" Type="http://schemas.openxmlformats.org/officeDocument/2006/relationships/hyperlink" Target="https://github.com/torch" TargetMode="External"/><Relationship Id="rId7" Type="http://schemas.openxmlformats.org/officeDocument/2006/relationships/hyperlink" Target="https://github.com/soumith/cvpr2015/blob/master/Deep%20Learning%20with%20Torch.ipynb" TargetMode="External"/><Relationship Id="rId12" Type="http://schemas.openxmlformats.org/officeDocument/2006/relationships/hyperlink" Target="http://code.madbits.com/wiki/doku.php" TargetMode="External"/><Relationship Id="rId2" Type="http://schemas.openxmlformats.org/officeDocument/2006/relationships/hyperlink" Target="http://torch.ch/docs/getting-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umith/cvpr2015/blob/master/cvpr-torch.pdf" TargetMode="External"/><Relationship Id="rId11" Type="http://schemas.openxmlformats.org/officeDocument/2006/relationships/hyperlink" Target="http://apaszke.github.io/lstm-explained.html" TargetMode="External"/><Relationship Id="rId5" Type="http://schemas.openxmlformats.org/officeDocument/2006/relationships/hyperlink" Target="http://torch.ch/docs/cvpr15.html" TargetMode="External"/><Relationship Id="rId10" Type="http://schemas.openxmlformats.org/officeDocument/2006/relationships/hyperlink" Target="https://github.com/soumith/cvpr2015/blob/master/DQN%20Training%20iTorch.ipynb" TargetMode="External"/><Relationship Id="rId4" Type="http://schemas.openxmlformats.org/officeDocument/2006/relationships/hyperlink" Target="http://tylerneylon.com/a/learn-lua/" TargetMode="External"/><Relationship Id="rId9" Type="http://schemas.openxmlformats.org/officeDocument/2006/relationships/hyperlink" Target="https://github.com/soumith/cvpr2015/blob/master/Char-RNN.ipynb" TargetMode="External"/><Relationship Id="rId14" Type="http://schemas.openxmlformats.org/officeDocument/2006/relationships/hyperlink" Target="http://on-demand.gputechconf.com/gtc/2015/webinar/torch7-applied-deep-learning-for-vision-natural-language.mp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github.com/facebookresearch/darkforestG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torch.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VLC/caffe/wiki/Model-Zo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Torch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Xiang Li</a:t>
            </a:r>
          </a:p>
          <a:p>
            <a:r>
              <a:rPr lang="en-US" dirty="0" smtClean="0"/>
              <a:t>2016/07/25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6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Computational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90956"/>
            <a:ext cx="5449312" cy="4927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024" y="146917"/>
            <a:ext cx="3309516" cy="6492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5683" y="6518526"/>
            <a:ext cx="278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github.com/torch/qtlua/issues/16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67009" y="1774759"/>
            <a:ext cx="936253" cy="3744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009" y="2485292"/>
            <a:ext cx="936253" cy="24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344616" y="1961995"/>
            <a:ext cx="1322393" cy="175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2797908" y="2608384"/>
            <a:ext cx="869101" cy="110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6547" y="4373814"/>
            <a:ext cx="2026499" cy="784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6546" y="5252551"/>
            <a:ext cx="2026500" cy="702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6546" y="6127262"/>
            <a:ext cx="2026500" cy="179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8" idx="1"/>
            <a:endCxn id="14" idx="3"/>
          </p:cNvCxnSpPr>
          <p:nvPr/>
        </p:nvCxnSpPr>
        <p:spPr>
          <a:xfrm flipH="1" flipV="1">
            <a:off x="3173046" y="4765984"/>
            <a:ext cx="3427493" cy="1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0539" y="4592396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94680" y="5419024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Forward; Backward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1"/>
            <a:endCxn id="15" idx="3"/>
          </p:cNvCxnSpPr>
          <p:nvPr/>
        </p:nvCxnSpPr>
        <p:spPr>
          <a:xfrm flipH="1">
            <a:off x="3173046" y="5603690"/>
            <a:ext cx="342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4680" y="6032196"/>
            <a:ext cx="171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</a:t>
            </a:r>
            <a:r>
              <a:rPr lang="en-US" dirty="0" err="1" smtClean="0"/>
              <a:t>Desent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1"/>
            <a:endCxn id="16" idx="3"/>
          </p:cNvCxnSpPr>
          <p:nvPr/>
        </p:nvCxnSpPr>
        <p:spPr>
          <a:xfrm flipH="1">
            <a:off x="3173046" y="6216862"/>
            <a:ext cx="342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22771" y="2117206"/>
            <a:ext cx="3663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dst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nn.Module</a:t>
            </a:r>
            <a:r>
              <a:rPr lang="en-US" sz="2000" b="1" dirty="0" smtClean="0"/>
              <a:t>(H </a:t>
            </a:r>
            <a:r>
              <a:rPr lang="en-US" sz="2000" b="1" dirty="0" err="1" smtClean="0"/>
              <a:t>Params</a:t>
            </a:r>
            <a:r>
              <a:rPr lang="en-US" sz="2000" b="1" dirty="0" smtClean="0"/>
              <a:t>) (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) </a:t>
            </a:r>
            <a:endParaRPr lang="en-US" sz="2000" b="1" dirty="0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3235569" y="2317261"/>
            <a:ext cx="1687202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Down Arrow 42"/>
          <p:cNvSpPr/>
          <p:nvPr/>
        </p:nvSpPr>
        <p:spPr>
          <a:xfrm rot="10800000">
            <a:off x="5162196" y="2485291"/>
            <a:ext cx="2969777" cy="4064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7" y="1537658"/>
            <a:ext cx="5126346" cy="5099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into GPU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0217" y="1537658"/>
            <a:ext cx="1686515" cy="3404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6469" y="4006295"/>
            <a:ext cx="1169974" cy="176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0744" y="4964050"/>
            <a:ext cx="2366921" cy="4611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0" idx="1"/>
            <a:endCxn id="5" idx="3"/>
          </p:cNvCxnSpPr>
          <p:nvPr/>
        </p:nvCxnSpPr>
        <p:spPr>
          <a:xfrm flipH="1" flipV="1">
            <a:off x="2586732" y="1707864"/>
            <a:ext cx="4744653" cy="38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4" idx="1"/>
            <a:endCxn id="6" idx="3"/>
          </p:cNvCxnSpPr>
          <p:nvPr/>
        </p:nvCxnSpPr>
        <p:spPr>
          <a:xfrm flipH="1">
            <a:off x="2266443" y="4094570"/>
            <a:ext cx="5064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5" idx="1"/>
            <a:endCxn id="7" idx="3"/>
          </p:cNvCxnSpPr>
          <p:nvPr/>
        </p:nvCxnSpPr>
        <p:spPr>
          <a:xfrm flipH="1">
            <a:off x="3487665" y="5181004"/>
            <a:ext cx="3843720" cy="1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31385" y="1909720"/>
            <a:ext cx="346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requires for supporting GPU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31385" y="3909904"/>
            <a:ext cx="378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Transfer model’s parameters into GPU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31385" y="4996338"/>
            <a:ext cx="229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Transfer data into GPU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96469" y="1990309"/>
            <a:ext cx="1490263" cy="121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7" idx="1"/>
            <a:endCxn id="34" idx="3"/>
          </p:cNvCxnSpPr>
          <p:nvPr/>
        </p:nvCxnSpPr>
        <p:spPr>
          <a:xfrm flipH="1" flipV="1">
            <a:off x="2586732" y="2050936"/>
            <a:ext cx="4762205" cy="104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48937" y="2909812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which </a:t>
            </a:r>
            <a:r>
              <a:rPr lang="en-US" dirty="0" err="1" smtClean="0"/>
              <a:t>gpu</a:t>
            </a:r>
            <a:r>
              <a:rPr lang="en-US" dirty="0" smtClean="0"/>
              <a:t>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8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Multi-GPU official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github.com/torch/cutorch/issues/42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42" y="2405062"/>
            <a:ext cx="6915150" cy="204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8570" y="47849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-apple-system"/>
              </a:rPr>
              <a:t>All </a:t>
            </a:r>
            <a:r>
              <a:rPr lang="en-US" sz="1200" dirty="0" err="1">
                <a:solidFill>
                  <a:srgbClr val="333333"/>
                </a:solidFill>
                <a:latin typeface="-apple-system"/>
              </a:rPr>
              <a:t>cuda</a:t>
            </a:r>
            <a:r>
              <a:rPr lang="en-US" sz="1200" dirty="0">
                <a:solidFill>
                  <a:srgbClr val="333333"/>
                </a:solidFill>
                <a:latin typeface="-apple-system"/>
              </a:rPr>
              <a:t> calls are </a:t>
            </a:r>
            <a:r>
              <a:rPr lang="en-US" sz="1200" b="1" dirty="0">
                <a:solidFill>
                  <a:srgbClr val="333333"/>
                </a:solidFill>
                <a:latin typeface="-apple-system"/>
              </a:rPr>
              <a:t>asynchronous</a:t>
            </a:r>
            <a:r>
              <a:rPr lang="en-US" sz="1200" dirty="0">
                <a:solidFill>
                  <a:srgbClr val="333333"/>
                </a:solidFill>
                <a:latin typeface="-apple-system"/>
              </a:rPr>
              <a:t>, and can be synchronized with </a:t>
            </a:r>
            <a:r>
              <a:rPr lang="en-US" sz="1200" dirty="0" err="1">
                <a:solidFill>
                  <a:srgbClr val="333333"/>
                </a:solidFill>
                <a:latin typeface="-apple-system"/>
              </a:rPr>
              <a:t>cutorch.synchronize</a:t>
            </a:r>
            <a:r>
              <a:rPr lang="en-US" sz="1200" dirty="0">
                <a:solidFill>
                  <a:srgbClr val="333333"/>
                </a:solidFill>
                <a:latin typeface="-apple-system"/>
              </a:rPr>
              <a:t>()</a:t>
            </a:r>
            <a:endParaRPr lang="en-US" sz="12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5742" y="2628345"/>
            <a:ext cx="6214262" cy="883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  <a:endCxn id="6" idx="2"/>
          </p:cNvCxnSpPr>
          <p:nvPr/>
        </p:nvCxnSpPr>
        <p:spPr>
          <a:xfrm flipH="1" flipV="1">
            <a:off x="4102873" y="3511942"/>
            <a:ext cx="1515697" cy="141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42" y="4784935"/>
            <a:ext cx="2085975" cy="1333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995742" y="3687226"/>
            <a:ext cx="4264081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995742" y="4032355"/>
            <a:ext cx="4264081" cy="136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14" idx="0"/>
          </p:cNvCxnSpPr>
          <p:nvPr/>
        </p:nvCxnSpPr>
        <p:spPr>
          <a:xfrm flipV="1">
            <a:off x="2038730" y="4168660"/>
            <a:ext cx="1089053" cy="61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Multi-GPU </a:t>
            </a:r>
            <a:r>
              <a:rPr lang="en-US" dirty="0" err="1" smtClean="0"/>
              <a:t>multiverso</a:t>
            </a:r>
            <a:r>
              <a:rPr lang="en-US" dirty="0" smtClean="0"/>
              <a:t> framework in Torch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13" y="2327850"/>
            <a:ext cx="6343650" cy="4257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213" y="1624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github.com/Microsoft/multiverso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7213" y="1935628"/>
            <a:ext cx="6581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github.com/Microsoft/multiverso/tree/master/binding/lua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85739" y="2593852"/>
            <a:ext cx="3955004" cy="545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  <a:endCxn id="8" idx="3"/>
          </p:cNvCxnSpPr>
          <p:nvPr/>
        </p:nvCxnSpPr>
        <p:spPr>
          <a:xfrm flipH="1" flipV="1">
            <a:off x="5340743" y="2866781"/>
            <a:ext cx="2869032" cy="27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09775" y="2955043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variants for </a:t>
            </a:r>
            <a:r>
              <a:rPr lang="en-US" dirty="0" err="1" smtClean="0"/>
              <a:t>multiverso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27746" y="4316760"/>
            <a:ext cx="2718272" cy="1485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8" idx="1"/>
            <a:endCxn id="14" idx="3"/>
          </p:cNvCxnSpPr>
          <p:nvPr/>
        </p:nvCxnSpPr>
        <p:spPr>
          <a:xfrm flipH="1">
            <a:off x="4046018" y="4679900"/>
            <a:ext cx="4163757" cy="37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09775" y="4356734"/>
            <a:ext cx="346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form of a thing which is </a:t>
            </a:r>
            <a:r>
              <a:rPr lang="en-US" b="1" dirty="0" smtClean="0"/>
              <a:t>only</a:t>
            </a:r>
            <a:r>
              <a:rPr lang="en-US" dirty="0" smtClean="0"/>
              <a:t> conducted by master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27746" y="5956460"/>
            <a:ext cx="2618612" cy="629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30" idx="1"/>
            <a:endCxn id="26" idx="3"/>
          </p:cNvCxnSpPr>
          <p:nvPr/>
        </p:nvCxnSpPr>
        <p:spPr>
          <a:xfrm flipH="1">
            <a:off x="3946358" y="5637784"/>
            <a:ext cx="4177402" cy="63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23760" y="5453118"/>
            <a:ext cx="400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Communication with parameter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27746" y="3889361"/>
            <a:ext cx="4663980" cy="232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9" idx="1"/>
            <a:endCxn id="16" idx="3"/>
          </p:cNvCxnSpPr>
          <p:nvPr/>
        </p:nvCxnSpPr>
        <p:spPr>
          <a:xfrm flipH="1">
            <a:off x="5991726" y="3744583"/>
            <a:ext cx="2218049" cy="26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09775" y="3559917"/>
            <a:ext cx="181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6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247" y="146591"/>
            <a:ext cx="1318318" cy="4341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 Computing (Automatic?)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7" y="1690688"/>
            <a:ext cx="6943725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234" y="4880129"/>
            <a:ext cx="3143250" cy="122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98505" y="3819644"/>
                <a:ext cx="926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05" y="3819644"/>
                <a:ext cx="92660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89" t="-4444" r="-85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335787" y="3924637"/>
            <a:ext cx="5162718" cy="3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 flipV="1">
            <a:off x="4329759" y="5478852"/>
            <a:ext cx="3800475" cy="1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00572" y="1690804"/>
            <a:ext cx="2883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github.com/torch/nn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Reference more to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7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141237" y="1477685"/>
            <a:ext cx="3542641" cy="596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1" y="2734322"/>
            <a:ext cx="3286125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93" y="1588990"/>
            <a:ext cx="10401300" cy="100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551" y="3461483"/>
            <a:ext cx="1780332" cy="2740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552" y="3569184"/>
            <a:ext cx="1908730" cy="26332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32766" y="6453364"/>
            <a:ext cx="4665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github.com/torch/nngraph/blob/master/README.md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837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2" y="1334345"/>
            <a:ext cx="5126346" cy="509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5005"/>
            <a:ext cx="4787787" cy="32049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6622" y="365125"/>
            <a:ext cx="4531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github.com/torch/nn/tree/master/doc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13496" y="663547"/>
            <a:ext cx="1424196" cy="1683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161452" y="663547"/>
            <a:ext cx="1076240" cy="1981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96" y="2347969"/>
            <a:ext cx="2281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github.com/torch/nn</a:t>
            </a:r>
            <a:endParaRPr lang="en-US" sz="1400" dirty="0" smtClean="0"/>
          </a:p>
          <a:p>
            <a:endParaRPr lang="en-US" sz="14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08454" y="3131618"/>
            <a:ext cx="3366286" cy="882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01401" y="3762812"/>
            <a:ext cx="12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Layers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21" idx="0"/>
            <a:endCxn id="17" idx="3"/>
          </p:cNvCxnSpPr>
          <p:nvPr/>
        </p:nvCxnSpPr>
        <p:spPr>
          <a:xfrm flipH="1" flipV="1">
            <a:off x="3179474" y="2609579"/>
            <a:ext cx="2159538" cy="1153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05212" y="2075275"/>
            <a:ext cx="4677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github.com/torch/torch7/blob/master/doc/maths.md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808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Overview of Torch &amp; Basic Usage </a:t>
            </a:r>
          </a:p>
          <a:p>
            <a:r>
              <a:rPr lang="en-US" dirty="0" smtClean="0"/>
              <a:t>Download and Setup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Resources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</a:t>
            </a:r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3938"/>
            <a:ext cx="5848350" cy="666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880763"/>
            <a:ext cx="4308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http://torch.ch/docs/getting-started.html</a:t>
            </a:r>
            <a:r>
              <a:rPr lang="en-US" dirty="0" smtClean="0">
                <a:hlinkClick r:id="rId3"/>
              </a:rPr>
              <a:t>#_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34816"/>
            <a:ext cx="79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6550" y="2434816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2963938"/>
            <a:ext cx="5505450" cy="28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74817"/>
            <a:ext cx="10478962" cy="19814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89273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7076" y="4579815"/>
            <a:ext cx="3048000" cy="1778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Torch7 officially no support for Windows</a:t>
            </a:r>
          </a:p>
          <a:p>
            <a:r>
              <a:rPr lang="en-US" dirty="0" smtClean="0"/>
              <a:t>Linux/Mac OS</a:t>
            </a:r>
          </a:p>
          <a:p>
            <a:r>
              <a:rPr lang="en-US" dirty="0" smtClean="0"/>
              <a:t>Set up Packages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20" y="3564812"/>
            <a:ext cx="3125911" cy="718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19" y="4283543"/>
            <a:ext cx="3125911" cy="749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549956"/>
            <a:ext cx="478155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8422" y="363196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3015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Torch &amp; Basic Usage </a:t>
            </a:r>
            <a:endParaRPr lang="en-US" dirty="0" smtClean="0"/>
          </a:p>
          <a:p>
            <a:r>
              <a:rPr lang="en-US" dirty="0" smtClean="0"/>
              <a:t>Download and Setup</a:t>
            </a:r>
          </a:p>
          <a:p>
            <a:r>
              <a:rPr lang="en-US" dirty="0" smtClean="0"/>
              <a:t>Resources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way to construct 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568349"/>
            <a:ext cx="9932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github.com/soumith/cvpr2015/blob/master/Deep%20Learning%20with%20Torch.ipynb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150837"/>
            <a:ext cx="6557922" cy="1653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988718"/>
            <a:ext cx="6557922" cy="2640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290" y="5003362"/>
            <a:ext cx="4184906" cy="250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2290" y="5333560"/>
            <a:ext cx="4184906" cy="921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2290" y="6335340"/>
            <a:ext cx="4184906" cy="1618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8323" y="2088078"/>
            <a:ext cx="2162175" cy="2324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30545" y="3848962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so recommend !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72290" y="4573228"/>
            <a:ext cx="1352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Loss and Train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164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 of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Torch &amp;&amp; Basic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Usage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Download and Setup</a:t>
            </a:r>
          </a:p>
          <a:p>
            <a:r>
              <a:rPr lang="en-US" dirty="0" smtClean="0"/>
              <a:t>Resources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83747" cy="40249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Official documental </a:t>
            </a:r>
            <a:r>
              <a:rPr lang="en-US" dirty="0" smtClean="0"/>
              <a:t>site: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torch.ch/docs/getting-started.html</a:t>
            </a:r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 err="1" smtClean="0"/>
              <a:t>github</a:t>
            </a:r>
            <a:r>
              <a:rPr lang="en-US" dirty="0" smtClean="0"/>
              <a:t> site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github.com/torch</a:t>
            </a:r>
            <a:endParaRPr lang="en-US" dirty="0" smtClean="0"/>
          </a:p>
          <a:p>
            <a:r>
              <a:rPr lang="en-US" dirty="0" smtClean="0"/>
              <a:t>Tutorials list: </a:t>
            </a:r>
          </a:p>
          <a:p>
            <a:pPr lvl="1" fontAlgn="ctr"/>
            <a:r>
              <a:rPr lang="en-US" dirty="0">
                <a:hlinkClick r:id="rId4"/>
              </a:rPr>
              <a:t>Learn </a:t>
            </a:r>
            <a:r>
              <a:rPr lang="en-US" dirty="0" err="1">
                <a:hlinkClick r:id="rId4"/>
              </a:rPr>
              <a:t>Lua</a:t>
            </a:r>
            <a:r>
              <a:rPr lang="en-US" dirty="0">
                <a:hlinkClick r:id="rId4"/>
              </a:rPr>
              <a:t> in 15 Minutes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Applied </a:t>
            </a:r>
            <a:r>
              <a:rPr lang="en-US" dirty="0">
                <a:hlinkClick r:id="rId5"/>
              </a:rPr>
              <a:t>Deep Learning for Computer Vision with Torch</a:t>
            </a:r>
            <a:r>
              <a:rPr lang="en-US" dirty="0"/>
              <a:t> CVPR15 Tutorial </a:t>
            </a:r>
            <a:r>
              <a:rPr lang="en-US" dirty="0">
                <a:hlinkClick r:id="rId6"/>
              </a:rPr>
              <a:t>[Slides]</a:t>
            </a:r>
            <a:endParaRPr lang="en-US" dirty="0"/>
          </a:p>
          <a:p>
            <a:pPr lvl="1" fontAlgn="ctr"/>
            <a:r>
              <a:rPr lang="en-US" dirty="0">
                <a:hlinkClick r:id="rId7"/>
              </a:rPr>
              <a:t>Deep Learning with Torch - A 60-minute blitz</a:t>
            </a:r>
            <a:endParaRPr lang="en-US" dirty="0"/>
          </a:p>
          <a:p>
            <a:pPr lvl="1" fontAlgn="ctr"/>
            <a:r>
              <a:rPr lang="en-US" dirty="0" err="1">
                <a:hlinkClick r:id="rId8"/>
              </a:rPr>
              <a:t>NNGraph</a:t>
            </a:r>
            <a:r>
              <a:rPr lang="en-US" dirty="0">
                <a:hlinkClick r:id="rId8"/>
              </a:rPr>
              <a:t> - graph style neural networks</a:t>
            </a:r>
            <a:endParaRPr lang="en-US" dirty="0"/>
          </a:p>
          <a:p>
            <a:pPr lvl="1" fontAlgn="ctr"/>
            <a:r>
              <a:rPr lang="en-US" dirty="0">
                <a:hlinkClick r:id="rId9"/>
              </a:rPr>
              <a:t>Character-level Recurrent networks. An introduction to real-world </a:t>
            </a:r>
            <a:r>
              <a:rPr lang="en-US" dirty="0" err="1">
                <a:hlinkClick r:id="rId9"/>
              </a:rPr>
              <a:t>nngraph</a:t>
            </a:r>
            <a:r>
              <a:rPr lang="en-US" dirty="0">
                <a:hlinkClick r:id="rId9"/>
              </a:rPr>
              <a:t> RNN training</a:t>
            </a:r>
            <a:endParaRPr lang="en-US" dirty="0"/>
          </a:p>
          <a:p>
            <a:pPr lvl="1" fontAlgn="ctr"/>
            <a:r>
              <a:rPr lang="en-US" dirty="0">
                <a:hlinkClick r:id="rId10"/>
              </a:rPr>
              <a:t>Deep-Q Reinforcement learning to play Atari </a:t>
            </a:r>
            <a:r>
              <a:rPr lang="en-US" dirty="0" smtClean="0">
                <a:hlinkClick r:id="rId10"/>
              </a:rPr>
              <a:t>games</a:t>
            </a:r>
            <a:r>
              <a:rPr lang="zh-CN" altLang="en-US" dirty="0"/>
              <a:t> </a:t>
            </a:r>
          </a:p>
          <a:p>
            <a:pPr lvl="1" fontAlgn="ctr"/>
            <a:r>
              <a:rPr lang="en-US" dirty="0">
                <a:hlinkClick r:id="rId11"/>
              </a:rPr>
              <a:t>Implementing LSTMs with </a:t>
            </a:r>
            <a:r>
              <a:rPr lang="en-US" dirty="0" err="1">
                <a:hlinkClick r:id="rId11"/>
              </a:rPr>
              <a:t>nngraph</a:t>
            </a:r>
            <a:endParaRPr lang="en-US" dirty="0"/>
          </a:p>
          <a:p>
            <a:pPr lvl="1" fontAlgn="ctr"/>
            <a:r>
              <a:rPr lang="en-US" dirty="0" smtClean="0">
                <a:hlinkClick r:id="rId12"/>
              </a:rPr>
              <a:t>Machine Learning with Torch</a:t>
            </a:r>
            <a:r>
              <a:rPr lang="en-US" dirty="0" smtClean="0"/>
              <a:t> for IPAM Summer School on Deep Learning. </a:t>
            </a:r>
            <a:r>
              <a:rPr lang="en-US" dirty="0" smtClean="0">
                <a:hlinkClick r:id="rId13"/>
              </a:rPr>
              <a:t>[Code]</a:t>
            </a:r>
            <a:endParaRPr lang="en-US" dirty="0" smtClean="0"/>
          </a:p>
          <a:p>
            <a:pPr lvl="1" fontAlgn="ctr"/>
            <a:r>
              <a:rPr lang="en-US" b="1" dirty="0" smtClean="0">
                <a:hlinkClick r:id="rId14"/>
              </a:rPr>
              <a:t>An </a:t>
            </a:r>
            <a:r>
              <a:rPr lang="en-US" b="1" dirty="0">
                <a:hlinkClick r:id="rId14"/>
              </a:rPr>
              <a:t>introduction to Torch. Implementing Convolution Neural Networks and Recurrent Neural Networks by Nicholas Leonard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4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Thanks!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7015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Torch &amp; Basic Usage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Download and Setup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Resources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Deepmind</a:t>
            </a:r>
            <a:r>
              <a:rPr lang="en-US" dirty="0" smtClean="0"/>
              <a:t> / Facebook AI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5" y="1690688"/>
            <a:ext cx="3770079" cy="37700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94300" y="2261682"/>
            <a:ext cx="5040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https://github.com/facebookresearch/darkforestGo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00" y="2882027"/>
            <a:ext cx="5935924" cy="334107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965151" y="5853772"/>
            <a:ext cx="2388401" cy="381950"/>
            <a:chOff x="1961662" y="5772556"/>
            <a:chExt cx="2388401" cy="381950"/>
          </a:xfrm>
        </p:grpSpPr>
        <p:sp>
          <p:nvSpPr>
            <p:cNvPr id="10" name="TextBox 9"/>
            <p:cNvSpPr txBox="1"/>
            <p:nvPr/>
          </p:nvSpPr>
          <p:spPr>
            <a:xfrm>
              <a:off x="1961662" y="577255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444444"/>
                  </a:solidFill>
                  <a:latin typeface="Helvetica Neue"/>
                </a:rPr>
                <a:t>Lua</a:t>
              </a:r>
              <a:r>
                <a:rPr lang="en-US" dirty="0">
                  <a:solidFill>
                    <a:srgbClr val="444444"/>
                  </a:solidFill>
                  <a:latin typeface="Helvetica Neue"/>
                </a:rPr>
                <a:t> </a:t>
              </a:r>
              <a:r>
                <a:rPr lang="en-US" dirty="0" smtClean="0">
                  <a:solidFill>
                    <a:srgbClr val="444444"/>
                  </a:solidFill>
                  <a:latin typeface="Helvetica Neue"/>
                </a:rPr>
                <a:t>       </a:t>
              </a:r>
              <a:r>
                <a:rPr lang="en-US" dirty="0" smtClean="0">
                  <a:solidFill>
                    <a:srgbClr val="444444"/>
                  </a:solidFill>
                  <a:latin typeface="Helvetica Neue"/>
                  <a:sym typeface="Wingdings" panose="05000000000000000000" pitchFamily="2" charset="2"/>
                </a:rPr>
                <a:t></a:t>
              </a:r>
              <a:r>
                <a:rPr lang="en-US" dirty="0" smtClean="0">
                  <a:solidFill>
                    <a:srgbClr val="444444"/>
                  </a:solidFill>
                  <a:latin typeface="Helvetica Neue"/>
                </a:rPr>
                <a:t> </a:t>
              </a:r>
              <a:endParaRPr lang="en-US" dirty="0">
                <a:solidFill>
                  <a:srgbClr val="444444"/>
                </a:solidFill>
                <a:latin typeface="Helvetica Neue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72835" y="5785174"/>
              <a:ext cx="8772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44444"/>
                  </a:solidFill>
                  <a:latin typeface="Helvetica Neue"/>
                </a:rPr>
                <a:t>Torch7</a:t>
              </a:r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75" y="4771669"/>
            <a:ext cx="5822725" cy="10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8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55" y="1552571"/>
            <a:ext cx="10463645" cy="23814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55" y="4067175"/>
            <a:ext cx="104679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8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8462" y="3563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latin typeface="Helvetica Neue"/>
              </a:rPr>
              <a:t>Lua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Helvetica Neue"/>
              </a:rPr>
              <a:t>(table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) </a:t>
            </a:r>
            <a:r>
              <a:rPr lang="en-US" dirty="0" smtClean="0">
                <a:solidFill>
                  <a:srgbClr val="444444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444444"/>
                </a:solidFill>
                <a:latin typeface="Helvetica Neue"/>
              </a:rPr>
              <a:t> </a:t>
            </a:r>
            <a:endParaRPr lang="en-US" dirty="0">
              <a:solidFill>
                <a:srgbClr val="444444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0897" y="3563815"/>
            <a:ext cx="4249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44444"/>
                </a:solidFill>
                <a:latin typeface="Helvetica Neue"/>
              </a:rPr>
              <a:t>Torch7 (scientific 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computing </a:t>
            </a:r>
            <a:r>
              <a:rPr lang="en-US" dirty="0" smtClean="0">
                <a:solidFill>
                  <a:srgbClr val="444444"/>
                </a:solidFill>
                <a:latin typeface="Helvetica Neue"/>
              </a:rPr>
              <a:t>framework)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7550843" y="2352431"/>
            <a:ext cx="381773" cy="28369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51447" y="2167765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torch package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1447" y="2732820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1446" y="3297875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cunn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51445" y="3862930"/>
            <a:ext cx="17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cutorch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1445" y="4432462"/>
            <a:ext cx="15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package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1445" y="49930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7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Torch</a:t>
            </a:r>
            <a:r>
              <a:rPr lang="en-US" dirty="0"/>
              <a:t> is the main package in </a:t>
            </a:r>
            <a:r>
              <a:rPr lang="en-US" dirty="0">
                <a:hlinkClick r:id="rId2"/>
              </a:rPr>
              <a:t>Torch7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u="sng" dirty="0" smtClean="0"/>
              <a:t>Tensor Library / File </a:t>
            </a:r>
            <a:r>
              <a:rPr lang="en-US" b="1" u="sng" dirty="0"/>
              <a:t>I/O Interface </a:t>
            </a:r>
            <a:r>
              <a:rPr lang="en-US" b="1" u="sng" dirty="0" smtClean="0"/>
              <a:t>Library / Useful Utilities</a:t>
            </a:r>
          </a:p>
          <a:p>
            <a:r>
              <a:rPr lang="en-US" dirty="0" smtClean="0"/>
              <a:t>For Neural Network: </a:t>
            </a:r>
            <a:r>
              <a:rPr lang="en-US" b="1" dirty="0"/>
              <a:t>Neural Network </a:t>
            </a:r>
            <a:r>
              <a:rPr lang="en-US" b="1" dirty="0" smtClean="0"/>
              <a:t>Package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75" y="3692134"/>
            <a:ext cx="5170137" cy="836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74" y="4742170"/>
            <a:ext cx="5170137" cy="746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687" y="3692134"/>
            <a:ext cx="4388791" cy="835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685" y="4703945"/>
            <a:ext cx="4623830" cy="8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7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models (load from </a:t>
            </a:r>
            <a:r>
              <a:rPr lang="en-US" dirty="0" err="1" smtClean="0"/>
              <a:t>caffe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73442" y="1690688"/>
            <a:ext cx="6839366" cy="4351334"/>
            <a:chOff x="4588476" y="1857995"/>
            <a:chExt cx="6839366" cy="43513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3356" y="1857995"/>
              <a:ext cx="6764486" cy="435133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588476" y="5354595"/>
              <a:ext cx="6120714" cy="854734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069857" y="6275858"/>
            <a:ext cx="4642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https://github.com/BVLC/caffe/wiki/Model-Zoo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90626" y="2629912"/>
            <a:ext cx="7266648" cy="1084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415" y="1690688"/>
            <a:ext cx="984179" cy="494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163" y="2024185"/>
            <a:ext cx="1820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save/load: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12" y="2571399"/>
            <a:ext cx="2924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7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represent    (</a:t>
            </a:r>
            <a:r>
              <a:rPr lang="en-US" dirty="0" err="1" smtClean="0"/>
              <a:t>nngraph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CPU, GPU (</a:t>
            </a:r>
            <a:r>
              <a:rPr lang="en-US" dirty="0" err="1" smtClean="0"/>
              <a:t>nn</a:t>
            </a:r>
            <a:r>
              <a:rPr lang="en-US" dirty="0" smtClean="0"/>
              <a:t>, </a:t>
            </a:r>
            <a:r>
              <a:rPr lang="en-US" dirty="0" err="1" smtClean="0"/>
              <a:t>cunn+cutorch</a:t>
            </a:r>
            <a:r>
              <a:rPr lang="en-US" dirty="0" smtClean="0"/>
              <a:t>)</a:t>
            </a:r>
          </a:p>
          <a:p>
            <a:r>
              <a:rPr lang="en-US" altLang="zh-CN" dirty="0" smtClean="0"/>
              <a:t>Official synchronous mode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multiverso</a:t>
            </a:r>
            <a:r>
              <a:rPr lang="en-US" dirty="0" smtClean="0"/>
              <a:t>, easy to data parallel asynchronous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50" y="365125"/>
            <a:ext cx="34004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346</Words>
  <Application>Microsoft Office PowerPoint</Application>
  <PresentationFormat>Widescreen</PresentationFormat>
  <Paragraphs>119</Paragraphs>
  <Slides>23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-apple-system</vt:lpstr>
      <vt:lpstr>Helvetica Neue</vt:lpstr>
      <vt:lpstr>Open Sans</vt:lpstr>
      <vt:lpstr>宋体</vt:lpstr>
      <vt:lpstr>Arial</vt:lpstr>
      <vt:lpstr>Calibri</vt:lpstr>
      <vt:lpstr>Calibri Light</vt:lpstr>
      <vt:lpstr>Cambria Math</vt:lpstr>
      <vt:lpstr>Wingdings</vt:lpstr>
      <vt:lpstr>Office Theme</vt:lpstr>
      <vt:lpstr>Torch Introduction</vt:lpstr>
      <vt:lpstr>Outline </vt:lpstr>
      <vt:lpstr>Outline </vt:lpstr>
      <vt:lpstr>Google Deepmind / Facebook AI</vt:lpstr>
      <vt:lpstr>Popularity</vt:lpstr>
      <vt:lpstr>Overview of Torch</vt:lpstr>
      <vt:lpstr>Overview of Torch</vt:lpstr>
      <vt:lpstr>Existing models (load from caffe)</vt:lpstr>
      <vt:lpstr>Key features</vt:lpstr>
      <vt:lpstr>Computational Graph</vt:lpstr>
      <vt:lpstr>Transfer into GPU</vt:lpstr>
      <vt:lpstr>Multi-GPU official framework</vt:lpstr>
      <vt:lpstr>Multi-GPU multiverso framework in Torch</vt:lpstr>
      <vt:lpstr>Gradients Computing (Automatic?)</vt:lpstr>
      <vt:lpstr>Tools</vt:lpstr>
      <vt:lpstr>Coding References</vt:lpstr>
      <vt:lpstr>Outline </vt:lpstr>
      <vt:lpstr>Download and Setup</vt:lpstr>
      <vt:lpstr>Download and Setup</vt:lpstr>
      <vt:lpstr>Another way to construct network</vt:lpstr>
      <vt:lpstr>Outline 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Torch Introduction</dc:title>
  <dc:creator>xiang li</dc:creator>
  <cp:lastModifiedBy>xiang li</cp:lastModifiedBy>
  <cp:revision>87</cp:revision>
  <dcterms:created xsi:type="dcterms:W3CDTF">2016-07-24T06:07:36Z</dcterms:created>
  <dcterms:modified xsi:type="dcterms:W3CDTF">2016-08-01T03:47:37Z</dcterms:modified>
</cp:coreProperties>
</file>