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77" r:id="rId9"/>
    <p:sldId id="284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61" r:id="rId20"/>
    <p:sldId id="272" r:id="rId21"/>
    <p:sldId id="274" r:id="rId22"/>
    <p:sldId id="275" r:id="rId23"/>
    <p:sldId id="276" r:id="rId24"/>
    <p:sldId id="278" r:id="rId25"/>
    <p:sldId id="279" r:id="rId26"/>
    <p:sldId id="280" r:id="rId27"/>
    <p:sldId id="282" r:id="rId28"/>
    <p:sldId id="281" r:id="rId29"/>
    <p:sldId id="286" r:id="rId30"/>
    <p:sldId id="273" r:id="rId31"/>
    <p:sldId id="28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4E705-C7E4-9242-BCBA-B1DA0BEF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6A93F6-8AD2-874C-9422-4295C1E02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0081C-B042-4645-84A2-91F51960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C5F1F-6B46-B44F-9720-F2CA49DD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E9212FA-6D02-9E40-951D-F96B5AC1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30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DD27-2BE8-EA4F-8DAA-CBBE1E2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C8E39D8-1848-E940-A635-E8AF8F86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CCA4D-2CC3-A84B-95DF-14AE6C0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A6492-4ED3-564F-8F87-74FFFF46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BFF4CD-676B-CF49-ADA4-6D5E4887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77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3A9F0-7BCA-1C45-9370-6A574EC4E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3A7FB90-C653-B644-B597-F0BD7117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2C4C3-A607-814D-A154-DB562B86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2EE47-DE75-B440-B555-788A31AB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4ED00F9-E6BA-ED4A-9D40-3C154427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8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3282D-442E-AC46-8B8C-B53BB5F8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8E646-73B4-E74C-8316-9C11046E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56B07-2CAB-CD4E-80C3-265C76B8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7D50D-422B-564C-9824-674DA55E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028F682-E722-9145-A4F1-A47760BA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7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3EB35-4592-A440-9612-38EB7544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A9507-FE42-F348-B4AC-80E6BB55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DFDEE-5AD4-C54B-98EF-A242D74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C5D2D-71F1-2A44-AE72-6FEA94E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BF2B46A-4B8C-1E4D-92D6-6684721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6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54649-B3E9-DC48-9E40-A6337B3F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DB4BC-E2FE-8B4B-A92B-18FE4F6B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2EAA4-3061-5948-B28B-A2702F054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EF4DF-7F95-684C-870D-FAFEE36C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7981F-CA11-A047-8544-A18EE510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576937D-12BD-0D4A-8400-4A545D92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4090E-8822-AA49-9956-3C2B8C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E063C-5F43-9443-BDF3-008BFD12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EFEEA-6ADA-7842-A041-94DB2F52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598E13-6664-4B45-B038-7B78AEDE3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3A7CE5-C026-D041-91B1-90E7C0F09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58093-8F4F-CA4B-8101-D76360B7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CA9CFA-8F5E-F44F-9B0C-30674A40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753433F-6D52-8040-B236-A3D3CD31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82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55017-2132-CE42-8CE6-D3D3C236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09BAC2-95B4-A844-AAED-637D5026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D06D6-CFEB-804B-BF78-568F0408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C570364-2361-8E4E-A28F-E856D8C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14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2E8728-5803-F040-9700-BCBB0B80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D9AD31-3E51-EA41-8074-E51AF5D4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7A88DE9-A274-1A4C-8CF9-790A1731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56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B91E2-1B1E-CF4E-8EF2-ED76CBD6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017F9-BDB8-4F49-B797-0733E1FF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2749C-BE47-8D47-B191-E55F680C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0952E-D901-8445-9EFF-BEE1CC5E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7E827-F85D-7444-B180-28F8CC9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3FF37FE-FAE1-4045-8D80-4EDB95AE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0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29D07-E66A-914C-99BB-AA4D4108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8531D7-4E83-424E-ACE7-DBA6812A5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C16C7-8DE5-164D-8700-58106CF2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2C3BE-3309-C644-B6DB-FB19FF6D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2C19D-C2E8-3F4E-8320-41CB4827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816FFAF-0AF9-164A-B073-1940FA89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98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CDA0AF-BE85-6A4A-A2EE-72AFD872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011D7-2C64-7D43-A7E3-8F50B6A0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9AAEB-B395-7A4C-9853-B432D634C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09A3-C718-4944-9522-BBBC510D4CD6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D109B-1B6A-6B46-902F-6D324404D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E0E164D-DDDE-C447-AC9C-D221844D7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3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98930-DFFD-9E4D-9264-F49C0A21A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CTR</a:t>
            </a:r>
            <a:r>
              <a:rPr kumimoji="1" lang="zh-Hans" altLang="en-US" dirty="0"/>
              <a:t> </a:t>
            </a:r>
            <a:r>
              <a:rPr kumimoji="1" lang="zh-CN" altLang="en-US" dirty="0"/>
              <a:t>预估</a:t>
            </a:r>
            <a:r>
              <a:rPr kumimoji="1" lang="zh-Hans" altLang="en-US" dirty="0"/>
              <a:t> </a:t>
            </a:r>
            <a:r>
              <a:rPr kumimoji="1" lang="zh-CN" altLang="en-US" dirty="0"/>
              <a:t>项目汇报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2A782-FF21-1A42-868B-C0F5843D2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第四周</a:t>
            </a:r>
            <a:endParaRPr kumimoji="1" lang="en-US" altLang="zh-CN" dirty="0"/>
          </a:p>
          <a:p>
            <a:r>
              <a:rPr kumimoji="1" lang="zh-CN" altLang="en-US" dirty="0"/>
              <a:t>成员：雷坤，付雄，谢飞</a:t>
            </a:r>
          </a:p>
        </p:txBody>
      </p:sp>
    </p:spTree>
    <p:extLst>
      <p:ext uri="{BB962C8B-B14F-4D97-AF65-F5344CB8AC3E}">
        <p14:creationId xmlns:p14="http://schemas.microsoft.com/office/powerpoint/2010/main" val="29875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F35AE-7C3D-5743-9AAD-346BC4DE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Xgboost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9045E-5A52-B14B-B068-FA1C27B6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编码：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哈希编码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</a:t>
            </a:r>
            <a:r>
              <a:rPr kumimoji="1" lang="zh-Hans" altLang="en-US" dirty="0"/>
              <a:t> </a:t>
            </a:r>
            <a:r>
              <a:rPr lang="en-US" altLang="zh-CN" dirty="0" err="1"/>
              <a:t>hour_int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+</a:t>
            </a:r>
            <a:r>
              <a:rPr kumimoji="1" lang="zh-Hans" altLang="en-US" dirty="0"/>
              <a:t> </a:t>
            </a:r>
            <a:r>
              <a:rPr lang="en-US" altLang="zh-CN" dirty="0" err="1"/>
              <a:t>day_week</a:t>
            </a:r>
            <a:r>
              <a:rPr lang="zh-Hans" altLang="en-US" dirty="0"/>
              <a:t> </a:t>
            </a:r>
            <a:r>
              <a:rPr lang="en-US" altLang="zh-Hans" dirty="0"/>
              <a:t>+</a:t>
            </a:r>
            <a:r>
              <a:rPr lang="zh-Hans" altLang="en-US" dirty="0"/>
              <a:t> </a:t>
            </a:r>
            <a:r>
              <a:rPr lang="en-US" altLang="zh-CN" dirty="0" err="1"/>
              <a:t>hour_day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增加</a:t>
            </a:r>
            <a:r>
              <a:rPr kumimoji="1" lang="en-US" altLang="zh-CN" dirty="0"/>
              <a:t>feature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User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</a:t>
            </a:r>
            <a:r>
              <a:rPr kumimoji="1" lang="zh-Hans" altLang="en-US" dirty="0"/>
              <a:t> </a:t>
            </a:r>
            <a:r>
              <a:rPr lang="en-US" altLang="zh-CN" dirty="0" err="1"/>
              <a:t>device_ip</a:t>
            </a:r>
            <a:r>
              <a:rPr lang="en-US" altLang="zh-CN" dirty="0"/>
              <a:t> +</a:t>
            </a:r>
            <a:r>
              <a:rPr lang="zh-Hans" altLang="en-US" dirty="0"/>
              <a:t> </a:t>
            </a:r>
            <a:r>
              <a:rPr lang="en-US" altLang="zh-CN" dirty="0" err="1"/>
              <a:t>device_id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lang="en-US" altLang="zh-CN" dirty="0"/>
              <a:t> cv</a:t>
            </a:r>
            <a:r>
              <a:rPr lang="zh-CN" altLang="en-US" dirty="0"/>
              <a:t>寻找最佳的参数</a:t>
            </a:r>
            <a:r>
              <a:rPr lang="en-US" altLang="zh-CN" dirty="0" err="1"/>
              <a:t>n_estimators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0C21BB-6940-234E-BE1B-8FA1017B50D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4" y="2570206"/>
            <a:ext cx="6759145" cy="39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3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2.</a:t>
            </a:r>
            <a:r>
              <a:rPr lang="zh-CN" altLang="en-US" dirty="0"/>
              <a:t> 调整树的参数：</a:t>
            </a:r>
            <a:r>
              <a:rPr lang="en-US" altLang="zh-CN" dirty="0" err="1"/>
              <a:t>max_depth</a:t>
            </a:r>
            <a:r>
              <a:rPr lang="en-US" altLang="zh-CN" dirty="0"/>
              <a:t> &amp; </a:t>
            </a:r>
            <a:r>
              <a:rPr lang="en-US" altLang="zh-CN" dirty="0" err="1"/>
              <a:t>min_child_weight</a:t>
            </a:r>
            <a:endParaRPr lang="en-US" altLang="zh-CN" dirty="0"/>
          </a:p>
          <a:p>
            <a:pPr lvl="1"/>
            <a:r>
              <a:rPr lang="zh-CN" altLang="en-US" dirty="0"/>
              <a:t>步长为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B542CD-91BA-5742-9B85-BDA9D79AECA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26" y="2921000"/>
            <a:ext cx="6898160" cy="40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3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3.</a:t>
            </a:r>
            <a:r>
              <a:rPr lang="zh-CN" altLang="en-US" dirty="0"/>
              <a:t> 调整树的参数：</a:t>
            </a:r>
            <a:r>
              <a:rPr lang="en-US" altLang="zh-CN" dirty="0" err="1"/>
              <a:t>max_depth</a:t>
            </a:r>
            <a:r>
              <a:rPr lang="en-US" altLang="zh-CN" dirty="0"/>
              <a:t> &amp; </a:t>
            </a:r>
            <a:r>
              <a:rPr lang="en-US" altLang="zh-CN" dirty="0" err="1"/>
              <a:t>min_child_weight</a:t>
            </a:r>
            <a:endParaRPr lang="en-US" altLang="zh-CN" dirty="0"/>
          </a:p>
          <a:p>
            <a:pPr lvl="1"/>
            <a:r>
              <a:rPr lang="zh-CN" altLang="en-US" dirty="0"/>
              <a:t>步长为</a:t>
            </a:r>
            <a:r>
              <a:rPr lang="en-US" altLang="zh-Hans" dirty="0"/>
              <a:t>1</a:t>
            </a:r>
            <a:r>
              <a:rPr lang="zh-Hans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666CAE-5160-6D44-9C94-47844C263DE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07" y="2722091"/>
            <a:ext cx="7550493" cy="38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4.</a:t>
            </a:r>
            <a:r>
              <a:rPr lang="zh-CN" altLang="en-US" dirty="0"/>
              <a:t> 再次调整弱分类器数目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F48203-4478-1746-A14A-AA881B2C1B3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90" y="2483708"/>
            <a:ext cx="7915856" cy="43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5.</a:t>
            </a:r>
            <a:r>
              <a:rPr kumimoji="1" lang="zh-Hans" altLang="en-US" dirty="0"/>
              <a:t> </a:t>
            </a:r>
            <a:r>
              <a:rPr lang="zh-CN" altLang="en-US" dirty="0"/>
              <a:t>调整树的参数：</a:t>
            </a:r>
            <a:r>
              <a:rPr lang="en-US" altLang="zh-CN" dirty="0"/>
              <a:t>subsample </a:t>
            </a:r>
            <a:r>
              <a:rPr lang="zh-CN" altLang="en-US" dirty="0"/>
              <a:t>和 </a:t>
            </a:r>
            <a:r>
              <a:rPr lang="en-US" altLang="zh-CN" dirty="0" err="1"/>
              <a:t>colsample_bytree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CE8C2-6D3B-5B45-969B-F89AC31E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37" y="2530732"/>
            <a:ext cx="7456273" cy="40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4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6.</a:t>
            </a:r>
            <a:r>
              <a:rPr lang="zh-CN" altLang="en-US" dirty="0"/>
              <a:t>调整正则化参数：</a:t>
            </a:r>
            <a:r>
              <a:rPr lang="en-US" altLang="zh-CN" dirty="0" err="1"/>
              <a:t>reg_alpha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reg_lambda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014CD4-47A1-D34F-A88F-2180310C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67" y="2487311"/>
            <a:ext cx="6466703" cy="42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/>
              <a:t>7.</a:t>
            </a:r>
            <a:r>
              <a:rPr lang="zh-CN" altLang="en-US" dirty="0"/>
              <a:t>调整学习率</a:t>
            </a:r>
            <a:r>
              <a:rPr lang="zh-Hans" altLang="en-US" dirty="0"/>
              <a:t> </a:t>
            </a:r>
            <a:r>
              <a:rPr lang="en-US" altLang="zh-CN" dirty="0" err="1"/>
              <a:t>learning_rate</a:t>
            </a:r>
            <a:r>
              <a:rPr lang="en-US" altLang="zh-CN" dirty="0"/>
              <a:t> =0.05</a:t>
            </a:r>
          </a:p>
          <a:p>
            <a:r>
              <a:rPr lang="zh-CN" altLang="en-US" dirty="0"/>
              <a:t>最终最优参数：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'</a:t>
            </a:r>
            <a:r>
              <a:rPr lang="en-US" altLang="zh-CN" dirty="0" err="1"/>
              <a:t>learning_rate</a:t>
            </a:r>
            <a:r>
              <a:rPr lang="en-US" altLang="zh-CN" dirty="0"/>
              <a:t>': 0.05,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'</a:t>
            </a:r>
            <a:r>
              <a:rPr lang="en-US" altLang="zh-CN" dirty="0" err="1"/>
              <a:t>max_depth</a:t>
            </a:r>
            <a:r>
              <a:rPr lang="en-US" altLang="zh-CN" dirty="0"/>
              <a:t>’: 5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 '</a:t>
            </a:r>
            <a:r>
              <a:rPr lang="en-US" altLang="zh-CN" dirty="0" err="1"/>
              <a:t>min_child_weight</a:t>
            </a:r>
            <a:r>
              <a:rPr lang="en-US" altLang="zh-CN" dirty="0"/>
              <a:t>’: 5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n_estimators</a:t>
            </a:r>
            <a:r>
              <a:rPr lang="en-US" altLang="zh-CN" dirty="0"/>
              <a:t>': 529, 'subsample': 0.85}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logloss</a:t>
            </a:r>
            <a:r>
              <a:rPr lang="en-US" altLang="zh-CN" dirty="0"/>
              <a:t> of train is: 0.3872155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2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表现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Leaderboard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score: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4E830C-3698-E947-BDDD-D944C49A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58302"/>
              </p:ext>
            </p:extLst>
          </p:nvPr>
        </p:nvGraphicFramePr>
        <p:xfrm>
          <a:off x="1746992" y="2826327"/>
          <a:ext cx="8311407" cy="150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69">
                  <a:extLst>
                    <a:ext uri="{9D8B030D-6E8A-4147-A177-3AD203B41FA5}">
                      <a16:colId xmlns:a16="http://schemas.microsoft.com/office/drawing/2014/main" val="9238945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30780329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2711484924"/>
                    </a:ext>
                  </a:extLst>
                </a:gridCol>
              </a:tblGrid>
              <a:tr h="699884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Hans" dirty="0"/>
                        <a:t>ubmission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2444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0.4031177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0.4047974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4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6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4F1428-EFD0-7741-984D-0867D6ACB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195" y="2473003"/>
            <a:ext cx="10517978" cy="3099893"/>
          </a:xfrm>
        </p:spPr>
      </p:pic>
    </p:spTree>
    <p:extLst>
      <p:ext uri="{BB962C8B-B14F-4D97-AF65-F5344CB8AC3E}">
        <p14:creationId xmlns:p14="http://schemas.microsoft.com/office/powerpoint/2010/main" val="306911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A721A-BE83-D14D-AFBB-BA932E62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本周任务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3446111-9FBC-4849-8E83-79E397CA9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615" y="1507994"/>
            <a:ext cx="8083611" cy="5199911"/>
          </a:xfrm>
        </p:spPr>
      </p:pic>
    </p:spTree>
    <p:extLst>
      <p:ext uri="{BB962C8B-B14F-4D97-AF65-F5344CB8AC3E}">
        <p14:creationId xmlns:p14="http://schemas.microsoft.com/office/powerpoint/2010/main" val="3467822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注意事项：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样本归一化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特征归一化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省略零值特征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FFM</a:t>
            </a:r>
            <a:r>
              <a:rPr lang="zh-CN" altLang="en-US" sz="3200" dirty="0"/>
              <a:t>需要设定</a:t>
            </a:r>
            <a:r>
              <a:rPr lang="en-US" altLang="zh-CN" sz="3200" dirty="0"/>
              <a:t>early stopping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616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特征处理一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4D005-E472-4E45-96A5-B369B882BD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81" y="1260980"/>
            <a:ext cx="8636660" cy="54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4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特征处理二</a:t>
            </a: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2743D-38A1-5343-BD66-78D1ECE60C0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021277"/>
            <a:ext cx="8510732" cy="55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08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特征处理三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F07C36-CAC6-734D-A6B6-F7E21F73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81" y="1160153"/>
            <a:ext cx="8178223" cy="53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模型训练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54B93-3699-D644-B2C8-0E0FD23A5944}"/>
              </a:ext>
            </a:extLst>
          </p:cNvPr>
          <p:cNvSpPr txBox="1"/>
          <p:nvPr/>
        </p:nvSpPr>
        <p:spPr>
          <a:xfrm>
            <a:off x="1270659" y="13255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数据样集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3F0A37-A855-D848-9A3A-9DF03A786E8C}"/>
              </a:ext>
            </a:extLst>
          </p:cNvPr>
          <p:cNvSpPr/>
          <p:nvPr/>
        </p:nvSpPr>
        <p:spPr>
          <a:xfrm>
            <a:off x="1543791" y="2013580"/>
            <a:ext cx="87046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将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Open Sans"/>
              </a:rPr>
              <a:t>train.csv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按照日期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141021~141030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分成了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份数据集，并且这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份数据集进行了随机打乱。</a:t>
            </a:r>
            <a:endParaRPr lang="en-US" altLang="zh-CN" sz="2000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sz="2000" dirty="0">
              <a:solidFill>
                <a:srgbClr val="333333"/>
              </a:solidFill>
              <a:latin typeface="Open Sans"/>
            </a:endParaRPr>
          </a:p>
          <a:p>
            <a:endParaRPr lang="zh-CN" altLang="en-US" sz="2000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模型的训练集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train_sample200w.csv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从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141021~1410229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这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9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份数据集中随机挑选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5.6%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的数据，最终整合为一个大约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200w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的随机训练样集。</a:t>
            </a:r>
            <a:endParaRPr lang="en-US" altLang="zh-CN" sz="2000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sz="2000" dirty="0">
              <a:solidFill>
                <a:srgbClr val="333333"/>
              </a:solidFill>
              <a:latin typeface="Open Sans"/>
            </a:endParaRPr>
          </a:p>
          <a:p>
            <a:endParaRPr lang="zh-CN" altLang="en-US" sz="2000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从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141030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这份数据集中随机抽取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1/40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的数据，分别当作验证样集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validate_sample10w.csv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和测试样集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test_sample10w.csv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224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模型训练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54B93-3699-D644-B2C8-0E0FD23A5944}"/>
              </a:ext>
            </a:extLst>
          </p:cNvPr>
          <p:cNvSpPr txBox="1"/>
          <p:nvPr/>
        </p:nvSpPr>
        <p:spPr>
          <a:xfrm>
            <a:off x="1341911" y="17713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超参数假定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3F0A37-A855-D848-9A3A-9DF03A786E8C}"/>
              </a:ext>
            </a:extLst>
          </p:cNvPr>
          <p:cNvSpPr/>
          <p:nvPr/>
        </p:nvSpPr>
        <p:spPr>
          <a:xfrm>
            <a:off x="1591292" y="2586543"/>
            <a:ext cx="8704613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采用的优化方法为</a:t>
            </a:r>
            <a:r>
              <a:rPr lang="en-US" altLang="zh-CN" dirty="0" err="1"/>
              <a:t>adagrad</a:t>
            </a:r>
            <a:r>
              <a:rPr lang="en-US" altLang="zh-CN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学习率</a:t>
            </a:r>
            <a:r>
              <a:rPr lang="en-US" altLang="zh-CN" dirty="0" err="1"/>
              <a:t>lr</a:t>
            </a:r>
            <a:r>
              <a:rPr lang="zh-CN" altLang="en-US" dirty="0"/>
              <a:t>分别设定了</a:t>
            </a:r>
            <a:r>
              <a:rPr lang="en-US" altLang="zh-CN" dirty="0"/>
              <a:t>0.001,0.01,0.1</a:t>
            </a:r>
            <a:r>
              <a:rPr lang="zh-CN" altLang="en-US" dirty="0"/>
              <a:t>三个取值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L2</a:t>
            </a:r>
            <a:r>
              <a:rPr lang="zh-CN" altLang="en-US" dirty="0"/>
              <a:t>正则，正则化参数分别设定了</a:t>
            </a:r>
            <a:r>
              <a:rPr lang="en-US" altLang="zh-CN" dirty="0"/>
              <a:t>0.002,0.001,0.003</a:t>
            </a:r>
            <a:r>
              <a:rPr lang="zh-CN" altLang="en-US" dirty="0"/>
              <a:t>三个取值 </a:t>
            </a:r>
            <a:br>
              <a:rPr lang="zh-CN" altLang="en-US" sz="2000" dirty="0"/>
            </a:br>
            <a:br>
              <a:rPr lang="zh-CN" altLang="en-US" sz="2000" dirty="0"/>
            </a:br>
            <a:endParaRPr lang="zh-CN" altLang="en-US" sz="20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029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结果分析</a:t>
            </a: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CB6A2-4528-264D-983E-78A5E5E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20" y="1435266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模型对比</a:t>
            </a: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3B232-EEC3-CB45-A412-FF710BB1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65" y="1408691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68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模型对比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13B7D-7AAB-644A-9FA0-76FFBBE9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3" y="1325563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0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FFM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表现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Leaderboard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score: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4E830C-3698-E947-BDDD-D944C49A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71487"/>
              </p:ext>
            </p:extLst>
          </p:nvPr>
        </p:nvGraphicFramePr>
        <p:xfrm>
          <a:off x="1746992" y="2826327"/>
          <a:ext cx="8311407" cy="231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69">
                  <a:extLst>
                    <a:ext uri="{9D8B030D-6E8A-4147-A177-3AD203B41FA5}">
                      <a16:colId xmlns:a16="http://schemas.microsoft.com/office/drawing/2014/main" val="9238945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30780329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2711484924"/>
                    </a:ext>
                  </a:extLst>
                </a:gridCol>
              </a:tblGrid>
              <a:tr h="699884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Hans" dirty="0"/>
                        <a:t>ubmission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2444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Hans" dirty="0"/>
                        <a:t>.4516173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Hans" dirty="0"/>
                        <a:t>.45363119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04623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Hans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0.4068746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0.408488850</a:t>
                      </a:r>
                      <a:r>
                        <a:rPr lang="zh-Hans" altLang="en-US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4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4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EA861-2BD7-A041-9C06-F3074588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单一模型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6D16C-679C-3145-BEAC-591A94D5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081" y="227309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LR</a:t>
            </a:r>
            <a:r>
              <a:rPr kumimoji="1" lang="zh-CN" altLang="en-US" sz="4800" dirty="0"/>
              <a:t>模型</a:t>
            </a:r>
            <a:endParaRPr kumimoji="1" lang="en-US" altLang="zh-CN" sz="4800" dirty="0"/>
          </a:p>
          <a:p>
            <a:r>
              <a:rPr kumimoji="1" lang="en-US" altLang="zh-CN" sz="4800" dirty="0" err="1"/>
              <a:t>Xgboost</a:t>
            </a:r>
            <a:r>
              <a:rPr kumimoji="1" lang="zh-CN" altLang="en-US" sz="4800" dirty="0"/>
              <a:t>模型</a:t>
            </a:r>
            <a:endParaRPr kumimoji="1" lang="en-US" altLang="zh-CN" sz="4800" dirty="0"/>
          </a:p>
          <a:p>
            <a:r>
              <a:rPr kumimoji="1" lang="en-US" altLang="zh-CN" sz="4800" dirty="0"/>
              <a:t>FM</a:t>
            </a:r>
            <a:r>
              <a:rPr kumimoji="1" lang="zh-CN" altLang="en-US" sz="480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69284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1D2EF-C537-B24A-8689-171345AF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6B4DE-B503-1E45-95DE-A3EA70F7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错误的编码</a:t>
            </a:r>
            <a:endParaRPr kumimoji="1" lang="en-US" altLang="zh-CN" dirty="0"/>
          </a:p>
          <a:p>
            <a:r>
              <a:rPr kumimoji="1" lang="zh-CN" altLang="en-US" dirty="0"/>
              <a:t>轮子的选择</a:t>
            </a:r>
            <a:endParaRPr kumimoji="1" lang="en-US" altLang="zh-CN" dirty="0"/>
          </a:p>
          <a:p>
            <a:r>
              <a:rPr kumimoji="1" lang="zh-CN" altLang="en-US" dirty="0"/>
              <a:t>训练集与测试集的取值</a:t>
            </a:r>
            <a:endParaRPr kumimoji="1" lang="en-US" altLang="zh-CN" dirty="0"/>
          </a:p>
          <a:p>
            <a:r>
              <a:rPr kumimoji="1" lang="zh-CN" altLang="en-US" dirty="0"/>
              <a:t>模型的理解</a:t>
            </a:r>
          </a:p>
        </p:txBody>
      </p:sp>
    </p:spTree>
    <p:extLst>
      <p:ext uri="{BB962C8B-B14F-4D97-AF65-F5344CB8AC3E}">
        <p14:creationId xmlns:p14="http://schemas.microsoft.com/office/powerpoint/2010/main" val="3153592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03CBE-ED54-784E-8D0C-F10A84B2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下阶段的工作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7D6FD-A3DB-024F-BAEE-CF50924B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继续探索特征工程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en-US" altLang="zh-CN"/>
              <a:t>LR</a:t>
            </a:r>
            <a:r>
              <a:rPr kumimoji="1" lang="en-US" altLang="zh-Hans"/>
              <a:t>-&gt;FTRL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模型融合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深度学习模型的探索：</a:t>
            </a:r>
            <a:r>
              <a:rPr kumimoji="1" lang="en-US" altLang="zh-CN" dirty="0" err="1"/>
              <a:t>DeepFMM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53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168DB-86C5-4949-9824-44C6247B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Hans" altLang="en-US" dirty="0"/>
              <a:t> 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8329D-8410-6645-83B4-DFB5F5F5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错误的</a:t>
            </a:r>
            <a:r>
              <a:rPr kumimoji="1" lang="en-US" altLang="zh-CN" dirty="0"/>
              <a:t>CTR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rate</a:t>
            </a:r>
            <a:r>
              <a:rPr kumimoji="1" lang="zh-Hans" altLang="en-US" dirty="0"/>
              <a:t> </a:t>
            </a:r>
            <a:r>
              <a:rPr kumimoji="1" lang="zh-CN" altLang="en-US" dirty="0"/>
              <a:t>编码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平均数编码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1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57A3E-7A39-C54B-9136-377F612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点击率的特殊性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C34023-4BE4-384B-96FB-0A8D62B8F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157" y="1410495"/>
            <a:ext cx="7195903" cy="257066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CF2232-FE7E-0649-B906-E167C0ED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63" y="3981156"/>
            <a:ext cx="7174699" cy="26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7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BDBC-BBEB-8340-8476-441A0BC4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自创的编码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B8CE6CA-A979-3F45-AB14-396EA70E0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070216"/>
              </p:ext>
            </p:extLst>
          </p:nvPr>
        </p:nvGraphicFramePr>
        <p:xfrm>
          <a:off x="1147323" y="3003730"/>
          <a:ext cx="3302000" cy="16234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1848667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8994034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045202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0391117"/>
                    </a:ext>
                  </a:extLst>
                </a:gridCol>
              </a:tblGrid>
              <a:tr h="201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count(click)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sum(click)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avg</a:t>
                      </a:r>
                      <a:r>
                        <a:rPr lang="en-US" sz="1200" u="none" strike="noStrike" dirty="0">
                          <a:effectLst/>
                        </a:rPr>
                        <a:t>(click)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81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1001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9463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0.03339322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03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2220812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467995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0.21073148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820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1005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37140632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6289056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0.16933088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45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35304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1392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0.03942896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964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1008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5787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704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0.12165198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9184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903457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86023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0.09521538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8505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113512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19580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0.17249278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1995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FED29CB-72B7-2E4B-A522-C9602F9C3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05002"/>
              </p:ext>
            </p:extLst>
          </p:nvPr>
        </p:nvGraphicFramePr>
        <p:xfrm>
          <a:off x="6166796" y="3003730"/>
          <a:ext cx="3302000" cy="16256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1264851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4249071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019648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458178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banner_pos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count(click)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sum(click)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avg(click)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7827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29109590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4781901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0.16427236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73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11247282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2065164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0.18361449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0711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0.1192216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109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0.18280098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793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0.18535826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2514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0.12149533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117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0.32010005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7515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61EF8E-3B07-0B4B-B222-A8A5F06FF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91385"/>
              </p:ext>
            </p:extLst>
          </p:nvPr>
        </p:nvGraphicFramePr>
        <p:xfrm>
          <a:off x="1529404" y="1580072"/>
          <a:ext cx="7939392" cy="1020422"/>
        </p:xfrm>
        <a:graphic>
          <a:graphicData uri="http://schemas.openxmlformats.org/drawingml/2006/table">
            <a:tbl>
              <a:tblPr/>
              <a:tblGrid>
                <a:gridCol w="1106697">
                  <a:extLst>
                    <a:ext uri="{9D8B030D-6E8A-4147-A177-3AD203B41FA5}">
                      <a16:colId xmlns:a16="http://schemas.microsoft.com/office/drawing/2014/main" val="1879085930"/>
                    </a:ext>
                  </a:extLst>
                </a:gridCol>
                <a:gridCol w="681203">
                  <a:extLst>
                    <a:ext uri="{9D8B030D-6E8A-4147-A177-3AD203B41FA5}">
                      <a16:colId xmlns:a16="http://schemas.microsoft.com/office/drawing/2014/main" val="2852052415"/>
                    </a:ext>
                  </a:extLst>
                </a:gridCol>
                <a:gridCol w="730932">
                  <a:extLst>
                    <a:ext uri="{9D8B030D-6E8A-4147-A177-3AD203B41FA5}">
                      <a16:colId xmlns:a16="http://schemas.microsoft.com/office/drawing/2014/main" val="3714970698"/>
                    </a:ext>
                  </a:extLst>
                </a:gridCol>
                <a:gridCol w="1239405">
                  <a:extLst>
                    <a:ext uri="{9D8B030D-6E8A-4147-A177-3AD203B41FA5}">
                      <a16:colId xmlns:a16="http://schemas.microsoft.com/office/drawing/2014/main" val="897927997"/>
                    </a:ext>
                  </a:extLst>
                </a:gridCol>
                <a:gridCol w="1091101">
                  <a:extLst>
                    <a:ext uri="{9D8B030D-6E8A-4147-A177-3AD203B41FA5}">
                      <a16:colId xmlns:a16="http://schemas.microsoft.com/office/drawing/2014/main" val="2180380243"/>
                    </a:ext>
                  </a:extLst>
                </a:gridCol>
                <a:gridCol w="1249998">
                  <a:extLst>
                    <a:ext uri="{9D8B030D-6E8A-4147-A177-3AD203B41FA5}">
                      <a16:colId xmlns:a16="http://schemas.microsoft.com/office/drawing/2014/main" val="1030398064"/>
                    </a:ext>
                  </a:extLst>
                </a:gridCol>
                <a:gridCol w="1154660">
                  <a:extLst>
                    <a:ext uri="{9D8B030D-6E8A-4147-A177-3AD203B41FA5}">
                      <a16:colId xmlns:a16="http://schemas.microsoft.com/office/drawing/2014/main" val="1275823758"/>
                    </a:ext>
                  </a:extLst>
                </a:gridCol>
                <a:gridCol w="685396">
                  <a:extLst>
                    <a:ext uri="{9D8B030D-6E8A-4147-A177-3AD203B41FA5}">
                      <a16:colId xmlns:a16="http://schemas.microsoft.com/office/drawing/2014/main" val="528765534"/>
                    </a:ext>
                  </a:extLst>
                </a:gridCol>
              </a:tblGrid>
              <a:tr h="584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banner_pos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site_domain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054897"/>
                  </a:ext>
                </a:extLst>
              </a:tr>
              <a:tr h="3163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1000037190421512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1fbe01fe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f3845767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28905ebd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3049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768301-4499-DD4C-9822-479F5DF46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19932"/>
              </p:ext>
            </p:extLst>
          </p:nvPr>
        </p:nvGraphicFramePr>
        <p:xfrm>
          <a:off x="1529404" y="5009008"/>
          <a:ext cx="7939392" cy="1233782"/>
        </p:xfrm>
        <a:graphic>
          <a:graphicData uri="http://schemas.openxmlformats.org/drawingml/2006/table">
            <a:tbl>
              <a:tblPr/>
              <a:tblGrid>
                <a:gridCol w="1106697">
                  <a:extLst>
                    <a:ext uri="{9D8B030D-6E8A-4147-A177-3AD203B41FA5}">
                      <a16:colId xmlns:a16="http://schemas.microsoft.com/office/drawing/2014/main" val="1879085930"/>
                    </a:ext>
                  </a:extLst>
                </a:gridCol>
                <a:gridCol w="681203">
                  <a:extLst>
                    <a:ext uri="{9D8B030D-6E8A-4147-A177-3AD203B41FA5}">
                      <a16:colId xmlns:a16="http://schemas.microsoft.com/office/drawing/2014/main" val="2852052415"/>
                    </a:ext>
                  </a:extLst>
                </a:gridCol>
                <a:gridCol w="1001777">
                  <a:extLst>
                    <a:ext uri="{9D8B030D-6E8A-4147-A177-3AD203B41FA5}">
                      <a16:colId xmlns:a16="http://schemas.microsoft.com/office/drawing/2014/main" val="3714970698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897927997"/>
                    </a:ext>
                  </a:extLst>
                </a:gridCol>
                <a:gridCol w="940980">
                  <a:extLst>
                    <a:ext uri="{9D8B030D-6E8A-4147-A177-3AD203B41FA5}">
                      <a16:colId xmlns:a16="http://schemas.microsoft.com/office/drawing/2014/main" val="2180380243"/>
                    </a:ext>
                  </a:extLst>
                </a:gridCol>
                <a:gridCol w="1249998">
                  <a:extLst>
                    <a:ext uri="{9D8B030D-6E8A-4147-A177-3AD203B41FA5}">
                      <a16:colId xmlns:a16="http://schemas.microsoft.com/office/drawing/2014/main" val="1030398064"/>
                    </a:ext>
                  </a:extLst>
                </a:gridCol>
                <a:gridCol w="1154660">
                  <a:extLst>
                    <a:ext uri="{9D8B030D-6E8A-4147-A177-3AD203B41FA5}">
                      <a16:colId xmlns:a16="http://schemas.microsoft.com/office/drawing/2014/main" val="1275823758"/>
                    </a:ext>
                  </a:extLst>
                </a:gridCol>
                <a:gridCol w="685396">
                  <a:extLst>
                    <a:ext uri="{9D8B030D-6E8A-4147-A177-3AD203B41FA5}">
                      <a16:colId xmlns:a16="http://schemas.microsoft.com/office/drawing/2014/main" val="528765534"/>
                    </a:ext>
                  </a:extLst>
                </a:gridCol>
              </a:tblGrid>
              <a:tr h="584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banner_pos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site_domain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054897"/>
                  </a:ext>
                </a:extLst>
              </a:tr>
              <a:tr h="3163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1000037190421512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0.16933088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0.16427236</a:t>
                      </a:r>
                    </a:p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1fbe01fe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f3845767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28905ebd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30493"/>
                  </a:ext>
                </a:extLst>
              </a:tr>
            </a:tbl>
          </a:graphicData>
        </a:graphic>
      </p:graphicFrame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037D5454-22E4-C64C-A505-5BA4FD99328D}"/>
              </a:ext>
            </a:extLst>
          </p:cNvPr>
          <p:cNvCxnSpPr/>
          <p:nvPr/>
        </p:nvCxnSpPr>
        <p:spPr>
          <a:xfrm rot="10800000" flipV="1">
            <a:off x="1449422" y="2431915"/>
            <a:ext cx="2081719" cy="1245140"/>
          </a:xfrm>
          <a:prstGeom prst="bentConnector3">
            <a:avLst>
              <a:gd name="adj1" fmla="val 1285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5790D380-DE13-2A4F-ACB4-9357CB251686}"/>
              </a:ext>
            </a:extLst>
          </p:cNvPr>
          <p:cNvCxnSpPr>
            <a:cxnSpLocks/>
          </p:cNvCxnSpPr>
          <p:nvPr/>
        </p:nvCxnSpPr>
        <p:spPr>
          <a:xfrm>
            <a:off x="4893014" y="2431914"/>
            <a:ext cx="1389568" cy="875493"/>
          </a:xfrm>
          <a:prstGeom prst="bentConnector3">
            <a:avLst>
              <a:gd name="adj1" fmla="val 99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5BEE29A6-6C36-8146-9E1C-93DDA055CB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1422" y="3307407"/>
            <a:ext cx="4717377" cy="2408514"/>
          </a:xfrm>
          <a:prstGeom prst="bentConnector3">
            <a:avLst>
              <a:gd name="adj1" fmla="val -1083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A192CFF3-2A9C-1C48-B356-9C47A4F471F0}"/>
              </a:ext>
            </a:extLst>
          </p:cNvPr>
          <p:cNvCxnSpPr>
            <a:cxnSpLocks/>
          </p:cNvCxnSpPr>
          <p:nvPr/>
        </p:nvCxnSpPr>
        <p:spPr>
          <a:xfrm flipH="1">
            <a:off x="3793922" y="3699954"/>
            <a:ext cx="641218" cy="2015968"/>
          </a:xfrm>
          <a:prstGeom prst="bentConnector4">
            <a:avLst>
              <a:gd name="adj1" fmla="val -75095"/>
              <a:gd name="adj2" fmla="val 561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3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GridSearchCV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penaltys</a:t>
            </a:r>
            <a:r>
              <a:rPr lang="en-US" altLang="zh-CN" dirty="0"/>
              <a:t> = ['l1','l2']</a:t>
            </a:r>
          </a:p>
          <a:p>
            <a:r>
              <a:rPr lang="en-US" altLang="zh-CN" dirty="0"/>
              <a:t>Cs = [0.001, 0.01, 0.1]</a:t>
            </a:r>
          </a:p>
          <a:p>
            <a:r>
              <a:rPr lang="zh-CN" altLang="en-US" dirty="0"/>
              <a:t>最好的参数组合以及评分是：</a:t>
            </a:r>
            <a:endParaRPr lang="en-US" altLang="zh-CN" dirty="0"/>
          </a:p>
          <a:p>
            <a:r>
              <a:rPr lang="en-US" altLang="zh-CN" dirty="0"/>
              <a:t>'C': 0.01, 'penalty': 'l1’</a:t>
            </a:r>
            <a:endParaRPr lang="zh-CN" altLang="en-US" dirty="0"/>
          </a:p>
          <a:p>
            <a:r>
              <a:rPr lang="en-US" altLang="zh-Hans" dirty="0"/>
              <a:t>Loss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CN" dirty="0"/>
              <a:t>0.311881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5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跑偏的尝试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Leaderboard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score: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4E830C-3698-E947-BDDD-D944C49A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81103"/>
              </p:ext>
            </p:extLst>
          </p:nvPr>
        </p:nvGraphicFramePr>
        <p:xfrm>
          <a:off x="1746992" y="2826327"/>
          <a:ext cx="8311407" cy="318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69">
                  <a:extLst>
                    <a:ext uri="{9D8B030D-6E8A-4147-A177-3AD203B41FA5}">
                      <a16:colId xmlns:a16="http://schemas.microsoft.com/office/drawing/2014/main" val="9238945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30780329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2711484924"/>
                    </a:ext>
                  </a:extLst>
                </a:gridCol>
              </a:tblGrid>
              <a:tr h="699884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Hans" dirty="0"/>
                        <a:t>ubmission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2444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0.5317915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0.5324564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48044"/>
                  </a:ext>
                </a:extLst>
              </a:tr>
              <a:tr h="93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0.4579208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0.4599311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98292"/>
                  </a:ext>
                </a:extLst>
              </a:tr>
              <a:tr h="73627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0.4634562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0.4654680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2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5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跑偏的尝试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Poly</a:t>
            </a:r>
            <a:r>
              <a:rPr kumimoji="1" lang="en-US" altLang="zh-Hans" dirty="0" err="1"/>
              <a:t>Nomial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4E830C-3698-E947-BDDD-D944C49A27CD}"/>
              </a:ext>
            </a:extLst>
          </p:cNvPr>
          <p:cNvGraphicFramePr>
            <a:graphicFrameLocks noGrp="1"/>
          </p:cNvGraphicFramePr>
          <p:nvPr/>
        </p:nvGraphicFramePr>
        <p:xfrm>
          <a:off x="1746992" y="2826327"/>
          <a:ext cx="8311407" cy="318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69">
                  <a:extLst>
                    <a:ext uri="{9D8B030D-6E8A-4147-A177-3AD203B41FA5}">
                      <a16:colId xmlns:a16="http://schemas.microsoft.com/office/drawing/2014/main" val="9238945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30780329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2711484924"/>
                    </a:ext>
                  </a:extLst>
                </a:gridCol>
              </a:tblGrid>
              <a:tr h="699884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Hans" dirty="0"/>
                        <a:t>ubmission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2444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0.5317915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0.5324564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48044"/>
                  </a:ext>
                </a:extLst>
              </a:tr>
              <a:tr h="93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0.4579208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0.4599311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98292"/>
                  </a:ext>
                </a:extLst>
              </a:tr>
              <a:tr h="73627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0.4634562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0.4654680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2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96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696</Words>
  <Application>Microsoft Macintosh PowerPoint</Application>
  <PresentationFormat>宽屏</PresentationFormat>
  <Paragraphs>239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Open Sans</vt:lpstr>
      <vt:lpstr>Arial</vt:lpstr>
      <vt:lpstr>Office 主题​​</vt:lpstr>
      <vt:lpstr>CTR 预估 项目汇报</vt:lpstr>
      <vt:lpstr>本周任务</vt:lpstr>
      <vt:lpstr>单一模型</vt:lpstr>
      <vt:lpstr>LR 模型</vt:lpstr>
      <vt:lpstr>点击率的特殊性</vt:lpstr>
      <vt:lpstr>自创的编码</vt:lpstr>
      <vt:lpstr>GridSearchCV</vt:lpstr>
      <vt:lpstr>跑偏的尝试</vt:lpstr>
      <vt:lpstr>跑偏的尝试</vt:lpstr>
      <vt:lpstr>Xgboost模型</vt:lpstr>
      <vt:lpstr>Xgboost 调参</vt:lpstr>
      <vt:lpstr>Xgboost 调参</vt:lpstr>
      <vt:lpstr>Xgboost 调参</vt:lpstr>
      <vt:lpstr>Xgboost 调参</vt:lpstr>
      <vt:lpstr>Xgboost 调参</vt:lpstr>
      <vt:lpstr>Xgboost 调参</vt:lpstr>
      <vt:lpstr>Xgboost 调参</vt:lpstr>
      <vt:lpstr>Xgboost 表现</vt:lpstr>
      <vt:lpstr>FFM模型</vt:lpstr>
      <vt:lpstr>FFM模型</vt:lpstr>
      <vt:lpstr>FFM模型</vt:lpstr>
      <vt:lpstr>FFM模型</vt:lpstr>
      <vt:lpstr>FFM模型</vt:lpstr>
      <vt:lpstr>FFM模型</vt:lpstr>
      <vt:lpstr>FFM模型</vt:lpstr>
      <vt:lpstr>FFM模型</vt:lpstr>
      <vt:lpstr>FFM模型</vt:lpstr>
      <vt:lpstr>FFM模型</vt:lpstr>
      <vt:lpstr>FFM 表现</vt:lpstr>
      <vt:lpstr>总结—坑</vt:lpstr>
      <vt:lpstr>下阶段的工作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 预估 项目汇报</dc:title>
  <dc:creator>Microsoft Office 用户</dc:creator>
  <cp:lastModifiedBy>Microsoft Office 用户</cp:lastModifiedBy>
  <cp:revision>49</cp:revision>
  <cp:lastPrinted>2018-06-24T01:25:03Z</cp:lastPrinted>
  <dcterms:created xsi:type="dcterms:W3CDTF">2018-06-23T09:07:26Z</dcterms:created>
  <dcterms:modified xsi:type="dcterms:W3CDTF">2018-07-07T08:59:58Z</dcterms:modified>
</cp:coreProperties>
</file>