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2" r:id="rId5"/>
    <p:sldId id="294" r:id="rId6"/>
    <p:sldId id="295" r:id="rId7"/>
    <p:sldId id="289" r:id="rId8"/>
    <p:sldId id="283" r:id="rId9"/>
    <p:sldId id="296" r:id="rId10"/>
    <p:sldId id="290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8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8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94384"/>
            <a:ext cx="5385816" cy="2079752"/>
          </a:xfrm>
        </p:spPr>
        <p:txBody>
          <a:bodyPr/>
          <a:lstStyle/>
          <a:p>
            <a:r>
              <a:rPr lang="en-US"/>
              <a:t>TUGAS BESAR</a:t>
            </a:r>
            <a:br>
              <a:rPr lang="en-US"/>
            </a:br>
            <a:r>
              <a:rPr lang="en-US"/>
              <a:t>Bahasa Indonesia 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5468" y="3458464"/>
            <a:ext cx="3941064" cy="1088136"/>
          </a:xfrm>
        </p:spPr>
        <p:txBody>
          <a:bodyPr/>
          <a:lstStyle/>
          <a:p>
            <a:r>
              <a:rPr lang="en-US" sz="2000" err="1"/>
              <a:t>Menyampaikan</a:t>
            </a:r>
            <a:r>
              <a:rPr lang="en-US" sz="2000"/>
              <a:t> </a:t>
            </a:r>
            <a:r>
              <a:rPr lang="en-US" sz="2000" err="1"/>
              <a:t>pesan-pesan</a:t>
            </a:r>
            <a:r>
              <a:rPr lang="en-US" sz="2000"/>
              <a:t> verbal </a:t>
            </a:r>
            <a:r>
              <a:rPr lang="en-US" sz="2000" err="1"/>
              <a:t>dengan</a:t>
            </a:r>
            <a:r>
              <a:rPr lang="en-US" sz="2000"/>
              <a:t> </a:t>
            </a:r>
            <a:r>
              <a:rPr lang="en-US" sz="2000" err="1"/>
              <a:t>menggunakan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</a:t>
            </a:r>
            <a:r>
              <a:rPr lang="en-US" sz="2000" err="1"/>
              <a:t>Kecepatan</a:t>
            </a:r>
            <a:r>
              <a:rPr lang="en-US" sz="2000"/>
              <a:t> </a:t>
            </a:r>
            <a:r>
              <a:rPr lang="en-US" sz="2000" err="1"/>
              <a:t>Efektif</a:t>
            </a:r>
            <a:r>
              <a:rPr lang="en-US" sz="2000"/>
              <a:t> </a:t>
            </a:r>
            <a:r>
              <a:rPr lang="en-US" sz="2000" err="1"/>
              <a:t>Membaca</a:t>
            </a:r>
            <a:r>
              <a:rPr lang="en-US" sz="2000"/>
              <a:t> (KEM)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Daftar pustaka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7490968" cy="3684588"/>
          </a:xfrm>
        </p:spPr>
        <p:txBody>
          <a:bodyPr/>
          <a:lstStyle/>
          <a:p>
            <a:pPr marL="304800" marR="0" indent="-304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Fokus, T., &amp; Snyder, S. (2008).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 Kecepatan Efektif Membaca ( KEM ) Dengan Teknik Tri Fokus Steve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04800" marR="0" indent="-3048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Mulyati, Y. (2009). “Kecepatan efektif membaca: apa, mengapa dan bagaimana?”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 Dan Sastra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008" y="3234944"/>
            <a:ext cx="6976872" cy="667512"/>
          </a:xfrm>
        </p:spPr>
        <p:txBody>
          <a:bodyPr/>
          <a:lstStyle/>
          <a:p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635252"/>
            <a:ext cx="5693664" cy="768096"/>
          </a:xfrm>
        </p:spPr>
        <p:txBody>
          <a:bodyPr/>
          <a:lstStyle/>
          <a:p>
            <a:r>
              <a:rPr lang="en-US" sz="4400" b="1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Kelompok</a:t>
            </a:r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440432"/>
            <a:ext cx="5693664" cy="4087368"/>
          </a:xfrm>
        </p:spPr>
        <p:txBody>
          <a:bodyPr/>
          <a:lstStyle/>
          <a:p>
            <a:r>
              <a:rPr lang="en-US"/>
              <a:t>​Ananda </a:t>
            </a:r>
            <a:r>
              <a:rPr lang="en-US" err="1"/>
              <a:t>Akhiratri</a:t>
            </a:r>
            <a:r>
              <a:rPr lang="en-US"/>
              <a:t> (411221110)</a:t>
            </a:r>
          </a:p>
          <a:p>
            <a:r>
              <a:rPr lang="en-US"/>
              <a:t>Ananda Salwa </a:t>
            </a:r>
            <a:r>
              <a:rPr lang="en-US" err="1"/>
              <a:t>Fitria</a:t>
            </a:r>
            <a:r>
              <a:rPr lang="en-US"/>
              <a:t> (411221215)</a:t>
            </a:r>
          </a:p>
          <a:p>
            <a:r>
              <a:rPr lang="en-US"/>
              <a:t>Diva Maulana Ilham (411221113)</a:t>
            </a:r>
          </a:p>
          <a:p>
            <a:r>
              <a:rPr lang="en-US"/>
              <a:t>Elia Eva </a:t>
            </a:r>
            <a:r>
              <a:rPr lang="en-US" err="1"/>
              <a:t>Setyawati</a:t>
            </a:r>
            <a:r>
              <a:rPr lang="en-US"/>
              <a:t> (411221114)</a:t>
            </a:r>
          </a:p>
          <a:p>
            <a:r>
              <a:rPr lang="en-US"/>
              <a:t>Fakhri Abdul Aziz (411221116)</a:t>
            </a:r>
          </a:p>
          <a:p>
            <a:r>
              <a:rPr lang="en-US"/>
              <a:t>Mumtaz </a:t>
            </a:r>
            <a:r>
              <a:rPr lang="en-US" err="1"/>
              <a:t>Azkia</a:t>
            </a:r>
            <a:r>
              <a:rPr lang="en-US"/>
              <a:t> Hakim (411221125)</a:t>
            </a:r>
          </a:p>
          <a:p>
            <a:r>
              <a:rPr lang="en-US" err="1"/>
              <a:t>Rifda</a:t>
            </a:r>
            <a:r>
              <a:rPr lang="en-US"/>
              <a:t> Mumtaz </a:t>
            </a:r>
            <a:r>
              <a:rPr lang="en-US" err="1"/>
              <a:t>Audami</a:t>
            </a:r>
            <a:r>
              <a:rPr lang="en-US"/>
              <a:t> (411221129)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94156"/>
            <a:ext cx="6766560" cy="768096"/>
          </a:xfrm>
        </p:spPr>
        <p:txBody>
          <a:bodyPr/>
          <a:lstStyle/>
          <a:p>
            <a:r>
              <a:rPr lang="en-US" err="1"/>
              <a:t>Pendahuluan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889252"/>
            <a:ext cx="6766560" cy="4524248"/>
          </a:xfrm>
        </p:spPr>
        <p:txBody>
          <a:bodyPr/>
          <a:lstStyle/>
          <a:p>
            <a:pPr algn="just" fontAlgn="base"/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(KEM)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perpaduan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motorik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gerak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kognitif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Harjasujana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Mulyati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1987).</a:t>
            </a:r>
          </a:p>
          <a:p>
            <a:pPr algn="just" fontAlgn="base"/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 lain, KEM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perpaduan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ketepatan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bacaan</a:t>
            </a:r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KEM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bacaan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Informasi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tempuh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bacanya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Cara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tempuh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menit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60 </a:t>
            </a:r>
            <a:r>
              <a:rPr lang="en-US" sz="20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en-US" sz="18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F66075-22F8-1994-F4BB-BCC2A26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628" y="610108"/>
            <a:ext cx="6766560" cy="768096"/>
          </a:xfrm>
        </p:spPr>
        <p:txBody>
          <a:bodyPr/>
          <a:lstStyle/>
          <a:p>
            <a:r>
              <a:rPr lang="en-US" sz="4400">
                <a:latin typeface="+mj-lt"/>
              </a:rPr>
              <a:t>TUJUAN</a:t>
            </a:r>
            <a:r>
              <a:rPr lang="en-US" sz="4400"/>
              <a:t> </a:t>
            </a:r>
            <a:r>
              <a:rPr lang="en-US" sz="4400">
                <a:latin typeface="+mj-lt"/>
              </a:rPr>
              <a:t>KEM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95C2D6-57B1-3680-73B7-BBA5E2E11E74}"/>
              </a:ext>
            </a:extLst>
          </p:cNvPr>
          <p:cNvSpPr txBox="1">
            <a:spLocks/>
          </p:cNvSpPr>
          <p:nvPr/>
        </p:nvSpPr>
        <p:spPr>
          <a:xfrm>
            <a:off x="4224528" y="1889252"/>
            <a:ext cx="6766560" cy="45242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AF2A5A-BAF1-CB65-2FB2-070D388A2D45}"/>
              </a:ext>
            </a:extLst>
          </p:cNvPr>
          <p:cNvSpPr txBox="1">
            <a:spLocks/>
          </p:cNvSpPr>
          <p:nvPr/>
        </p:nvSpPr>
        <p:spPr>
          <a:xfrm>
            <a:off x="4672584" y="1531112"/>
            <a:ext cx="6766560" cy="45242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utama dalam membaca adalah untuk mencari serta memperoleh informasi, mencakup isi, dan memahami makna bacaan.</a:t>
            </a:r>
          </a:p>
          <a:p>
            <a:pPr marL="0" indent="0" algn="just" fontAlgn="base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membaca antara lain :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Kesenangan 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Menyempurnakan membaca nyaring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 strategi tertentu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Memperbaharui pengetahuan tentang suatu topik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Mengaitkan informasi baru dengan informasi yang telah diketahuinya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Memperoleh informasi untuk laporan lisan dan tertulis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Mengkonfirmasikan atau menolak prediksi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Menampilkan suatu eksperimen atau mengaplikasikan informasi yang telah diperoleh dari suatu teks dalam beberapa cara lain dan mempelajari tentang struktur teks</a:t>
            </a:r>
          </a:p>
          <a:p>
            <a:pPr marL="514350" indent="-514350" algn="just" fontAlgn="base">
              <a:buFont typeface="+mj-lt"/>
              <a:buAutoNum type="arabicParenR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Menjawab pertanyaan-pertanyaan yang spesifik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F66075-22F8-1994-F4BB-BCC2A26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628" y="644652"/>
            <a:ext cx="6766560" cy="479552"/>
          </a:xfrm>
        </p:spPr>
        <p:txBody>
          <a:bodyPr/>
          <a:lstStyle/>
          <a:p>
            <a:r>
              <a:rPr lang="en-US" sz="3200">
                <a:latin typeface="+mj-lt"/>
              </a:rPr>
              <a:t>Faktor pemengaruh kem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95C2D6-57B1-3680-73B7-BBA5E2E11E74}"/>
              </a:ext>
            </a:extLst>
          </p:cNvPr>
          <p:cNvSpPr txBox="1">
            <a:spLocks/>
          </p:cNvSpPr>
          <p:nvPr/>
        </p:nvSpPr>
        <p:spPr>
          <a:xfrm>
            <a:off x="4224528" y="1889252"/>
            <a:ext cx="6766560" cy="45242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AF2A5A-BAF1-CB65-2FB2-070D388A2D45}"/>
              </a:ext>
            </a:extLst>
          </p:cNvPr>
          <p:cNvSpPr txBox="1">
            <a:spLocks/>
          </p:cNvSpPr>
          <p:nvPr/>
        </p:nvSpPr>
        <p:spPr>
          <a:xfrm>
            <a:off x="4916424" y="1124204"/>
            <a:ext cx="6766560" cy="45242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Faktor-Faktor yang mempengaruhi Kecepatan Efektif Membaca (KEM) menurut Harjasujana adalah sebagai berikut :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 pengalaman,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 berbahasa,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 berpikir,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 membaca,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 afeksi seperti motivasi, sikap, minat, keyakinan, dan perasaan.</a:t>
            </a:r>
          </a:p>
          <a:p>
            <a:pPr marL="0" indent="0" algn="just" fontAlgn="base">
              <a:buNone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Sedangkan kebiasaan buruk yang dapat mempengaruhi kecepatan membaca adalah sebagai berikut :</a:t>
            </a:r>
          </a:p>
          <a:p>
            <a:pPr algn="just" fontAlgn="base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 dengan vokalisasi</a:t>
            </a:r>
          </a:p>
          <a:p>
            <a:pPr algn="just" fontAlgn="base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 dengan gerakan bibir</a:t>
            </a:r>
          </a:p>
          <a:p>
            <a:pPr algn="just" fontAlgn="base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 dengan gerakan kepala</a:t>
            </a:r>
          </a:p>
          <a:p>
            <a:pPr algn="just" fontAlgn="base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Membacak dengan menunjuk baris bacaan dengan jari, pena, atau alat lainnya</a:t>
            </a:r>
          </a:p>
          <a:p>
            <a:pPr algn="just" fontAlgn="base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 dengan pengulangan-pengulangan kata</a:t>
            </a:r>
          </a:p>
          <a:p>
            <a:pPr algn="just" fontAlgn="base"/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 dengan subvokalisasi</a:t>
            </a:r>
          </a:p>
        </p:txBody>
      </p:sp>
    </p:spTree>
    <p:extLst>
      <p:ext uri="{BB962C8B-B14F-4D97-AF65-F5344CB8AC3E}">
        <p14:creationId xmlns:p14="http://schemas.microsoft.com/office/powerpoint/2010/main" val="5120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F66075-22F8-1994-F4BB-BCC2A26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628" y="644652"/>
            <a:ext cx="6766560" cy="479552"/>
          </a:xfrm>
        </p:spPr>
        <p:txBody>
          <a:bodyPr/>
          <a:lstStyle/>
          <a:p>
            <a:r>
              <a:rPr lang="en-US" sz="3200">
                <a:latin typeface="+mj-lt"/>
              </a:rPr>
              <a:t>Cara mengukur kem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AF2A5A-BAF1-CB65-2FB2-070D388A2D45}"/>
              </a:ext>
            </a:extLst>
          </p:cNvPr>
          <p:cNvSpPr txBox="1">
            <a:spLocks/>
          </p:cNvSpPr>
          <p:nvPr/>
        </p:nvSpPr>
        <p:spPr>
          <a:xfrm>
            <a:off x="4916424" y="1124204"/>
            <a:ext cx="6766560" cy="45242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None/>
            </a:pPr>
            <a:r>
              <a:rPr lang="en-US" sz="1800">
                <a:solidFill>
                  <a:schemeClr val="tx1"/>
                </a:solidFill>
              </a:rPr>
              <a:t>	Untuk menentukan KEM seseorang diperlukan data mengenai rata-rata kecepatan baca dan persentase pemahaman isi bacaan. Dataa mengenai rata-rata kecepatan baca dapat diketahui apabila jumlah kata yang dibaca dan waktu tempuh bacanya diketahui. Cara menghitung rata-rata kecepatan baca adalah dengan cara membagi jumlah kata yang dibaca dengan waktu tempuh baca.</a:t>
            </a:r>
          </a:p>
          <a:p>
            <a:pPr marL="0" indent="0" algn="just" fontAlgn="base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B8E9C-ADC2-8D56-9E8C-9E16076A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24" y="2976880"/>
            <a:ext cx="6676136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03" y="594360"/>
            <a:ext cx="7415994" cy="989201"/>
          </a:xfrm>
        </p:spPr>
        <p:txBody>
          <a:bodyPr>
            <a:noAutofit/>
          </a:bodyPr>
          <a:lstStyle/>
          <a:p>
            <a:pPr algn="just"/>
            <a:r>
              <a:rPr lang="en-US" sz="2400"/>
              <a:t>Teknik-Teknik membaca yang secara umum dikenal orang antara lain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EFB9C-0898-24DA-7BC7-326498A4D26D}"/>
              </a:ext>
            </a:extLst>
          </p:cNvPr>
          <p:cNvSpPr txBox="1"/>
          <p:nvPr/>
        </p:nvSpPr>
        <p:spPr>
          <a:xfrm>
            <a:off x="1460938" y="1439920"/>
            <a:ext cx="9270124" cy="503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Teknik baca-pilih atau selecting, yaitu membaca bahan bacaan atau bagian-bagian bacaan yang dianggap relevan atau mengandung informasi yang dibutuhkan pembaca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Teknik baca-lompat atau skipping, yaitu membaca dengan loncatan-loncatan. Maksudnya, bagian-bagian bacaan yang dianggap tidak relevan dengan keperluannya atau bagian-bagian bacaan yang sudah dikenalnya/dipahaminya tidak dihiraukan. Bagian bacaan yang demikian dilompati untuk mencapai efektifitas dan efisiensi membaca.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Teknik baca-layap atau skimming atau dikenal juga dengan istilah membaca sekilas, yaitu membaca dengan cepat atau menjelajah untuk memperoleh gambaran umum isi buku atau bacaan lainya secara menyeluruh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Teknik baca-tatap atau scanning atau dikenal juga dengan istilah sepintas, yaitu suatu teknik pembacaan sekilas cepat tetapi teliti dengan maksud untuk memperoleh informasi khusus/tertentu dari bacaan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01192"/>
            <a:ext cx="10671048" cy="768096"/>
          </a:xfrm>
        </p:spPr>
        <p:txBody>
          <a:bodyPr/>
          <a:lstStyle/>
          <a:p>
            <a:pPr algn="just"/>
            <a:r>
              <a:rPr lang="fi-FI" sz="2800"/>
              <a:t>Kaitan Antara KEM, Tujuan Membaca, dan Karakteristik Bacaan</a:t>
            </a:r>
            <a:endParaRPr lang="en-US" sz="28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D5D29-7E52-FDF6-46C4-E18F017EA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981200"/>
            <a:ext cx="11119104" cy="4434840"/>
          </a:xfrm>
        </p:spPr>
        <p:txBody>
          <a:bodyPr/>
          <a:lstStyle/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Pembaca yang fleksibel merupakan pembaca yang efektif dan efisien, yakni pembaca yang selalu menyesuaiakan kecepatan bacanya itu sesuai dengan tujuan dan JK B _____ X ____ = ……. kpm Wm SI kebutuhannya, serta jenis dan karakteristik bahan yang dihadapinya. Berikut ini disajikan rincian rata-rata kecepatan baca yang disesuaiakan dengan keperluan baca : </a:t>
            </a:r>
          </a:p>
          <a:p>
            <a:pPr marL="0" indent="0" algn="just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eriod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 100 kpm atau lebih (sangat tinggi) biasa digunakan pada saat membaca skimming atau scanning untuk keperluan pengenalan dan penjajagan bahan bacaan, mencari jawaban atas pertanyaan-pertanyaan tertentu, mengetahui organisasi tulisan, mencari gagasan pokok, mendapatkan kesan umum suatu bacaan.</a:t>
            </a:r>
          </a:p>
          <a:p>
            <a:pPr marL="0" indent="0" algn="just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eriod" startAt="2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 antara 500-800 kpm (tinggi) digunakan untuk membaca bahan bacaan yang mudah/ringan atau bahan yang sudah dikenal, membaca prosa fiksi untuk mengetahui jalan cerita secara umum.</a:t>
            </a:r>
          </a:p>
          <a:p>
            <a:pPr marL="0" indent="0" algn="just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01192"/>
            <a:ext cx="10671048" cy="768096"/>
          </a:xfrm>
        </p:spPr>
        <p:txBody>
          <a:bodyPr/>
          <a:lstStyle/>
          <a:p>
            <a:pPr algn="just"/>
            <a:r>
              <a:rPr lang="fi-FI" sz="2800"/>
              <a:t>Kaitan Antara KEM, Tujuan Membaca, dan Karakteristik Bacaan</a:t>
            </a:r>
            <a:endParaRPr lang="en-US" sz="28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D5D29-7E52-FDF6-46C4-E18F017EA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lphaLcPeriod" startAt="3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 antara 350-500 kpm (cepat) digunakan untuk membaca bacaan yang tergolong ringan/mudah yang bersifat deskriptif-informatif dan bahan bacaan fiksi yang agak sulit untuk menikmati keindahan sastranya atau mengantisipasi akhir dari sebuah cerita. </a:t>
            </a:r>
          </a:p>
          <a:p>
            <a:pPr marL="0" indent="0" algn="just">
              <a:buNone/>
            </a:pPr>
            <a:endParaRPr lang="en-US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lphaLcPeriod" startAt="4"/>
            </a:pPr>
            <a:r>
              <a:rPr lang="en-US">
                <a:solidFill>
                  <a:schemeClr val="tx1"/>
                </a:solidFill>
              </a:rPr>
              <a:t>Kecepatan antara 250-350 kpm (rata-rata) digunakan untuk membaca fiksi yang kompleks guna menganalisis watak tokoh dan jalan cerita atau bahan-bahan bacaan nonfiksi yang agak sulit untuk mendapatkan detail informasi, mencari hubungan atau melakukan kerja evaluatif mengenai ide penulisnya. </a:t>
            </a:r>
          </a:p>
          <a:p>
            <a:pPr marL="0" indent="0" algn="just">
              <a:buNone/>
            </a:pPr>
            <a:endParaRPr lang="en-US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lphaLcPeriod" startAt="5"/>
            </a:pPr>
            <a:r>
              <a:rPr lang="en-US">
                <a:solidFill>
                  <a:schemeClr val="tx1"/>
                </a:solidFill>
              </a:rPr>
              <a:t>Kecepatan antara 100-125 kpm (lambat) digunakan untuk mempelajari bacaan yang sukar, bacaan ilmiah yang bersifat teknis, analisis nilai sastra klasik, memecahkan persoalan yang dirujuk bacaan (bacaan yang berisi instruksi).</a:t>
            </a:r>
          </a:p>
        </p:txBody>
      </p:sp>
    </p:spTree>
    <p:extLst>
      <p:ext uri="{BB962C8B-B14F-4D97-AF65-F5344CB8AC3E}">
        <p14:creationId xmlns:p14="http://schemas.microsoft.com/office/powerpoint/2010/main" val="250268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{E8658D7A-93A0-408A-AA12-A536E2073BCD}tf78438558_win32</Template>
  <TotalTime>96</TotalTime>
  <Words>859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Sabon Next LT</vt:lpstr>
      <vt:lpstr>Times New Roman</vt:lpstr>
      <vt:lpstr>Office Theme</vt:lpstr>
      <vt:lpstr>TUGAS BESAR Bahasa Indonesia  </vt:lpstr>
      <vt:lpstr>Kelompok 7</vt:lpstr>
      <vt:lpstr>Pendahuluan </vt:lpstr>
      <vt:lpstr>TUJUAN KEM</vt:lpstr>
      <vt:lpstr>Faktor pemengaruh kem</vt:lpstr>
      <vt:lpstr>Cara mengukur kem</vt:lpstr>
      <vt:lpstr>Teknik-Teknik membaca yang secara umum dikenal orang antara lain</vt:lpstr>
      <vt:lpstr>Kaitan Antara KEM, Tujuan Membaca, dan Karakteristik Bacaan</vt:lpstr>
      <vt:lpstr>Kaitan Antara KEM, Tujuan Membaca, dan Karakteristik Bacaan</vt:lpstr>
      <vt:lpstr>Daftar pustaka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Bahasa Indonesia  </dc:title>
  <dc:subject/>
  <dc:creator>ananda salwa</dc:creator>
  <cp:lastModifiedBy>ananda salwa</cp:lastModifiedBy>
  <cp:revision>1</cp:revision>
  <dcterms:created xsi:type="dcterms:W3CDTF">2023-01-11T04:16:03Z</dcterms:created>
  <dcterms:modified xsi:type="dcterms:W3CDTF">2023-01-11T05:52:47Z</dcterms:modified>
</cp:coreProperties>
</file>