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419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85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856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0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930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8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08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26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44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10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77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D317-804A-49CD-B2FC-3628055879D8}" type="datetimeFigureOut">
              <a:rPr lang="sk-SK" smtClean="0"/>
              <a:t>16.3.2020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A408-820D-473A-A221-D9CED87C49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9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78690" y="0"/>
            <a:ext cx="11619345" cy="1202826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sk-SK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PRUŽNOSŤ A PEVNOSŤ</a:t>
            </a:r>
            <a:endParaRPr lang="sk-SK" b="1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707073" y="1202826"/>
            <a:ext cx="10905807" cy="4649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j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e to mechanika poddajných telies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k-SK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b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udeme zisťovať druh a veľkosť deformácií telies, voliť vhodný materiál a navrhovať rozmery súčiastok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Teleso môže byť zaťažené: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vonkajšími silami – 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tiaž telesa, užitočné zaťaženie (zaťažením sa každá súčiastka hoci len nebadateľne deformuje)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sk-SK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v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nútornými silami – 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pôsobia medzi molekulami </a:t>
            </a:r>
            <a:endParaRPr lang="sk-SK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377289" y="117693"/>
            <a:ext cx="11814711" cy="522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Vplyvom vnútorných síl má teleso schopnosť do určitej miery odporovať vplyvom vonkajších síl – 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pevnosť materiálu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Pri zaťažení sa teleso deformuje tak dlho, kým nie sú vnútorné sily v rovnováhe s vonkajšími.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Keď po odľahčení teleso nadobudne pôvodný tvar hovoríme o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...........................................................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doplň 1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k-SK" sz="25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(prvý polrok!)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Po prekročení medze pružnosti nastávajú 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...........................................................................</a:t>
            </a:r>
            <a:r>
              <a:rPr lang="sk-SK" sz="25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d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oplň 2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k-SK" sz="25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(prvý polrok!)</a:t>
            </a:r>
            <a:endParaRPr lang="sk-SK" sz="2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377289" y="198485"/>
            <a:ext cx="11814711" cy="118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Keď vonkajšie sily premôžu vnútorné sily, poruší sa celistvosť – 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súčiastka sa poškodí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.</a:t>
            </a:r>
            <a:endParaRPr lang="sk-SK" sz="2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/>
          <a:srcRect l="14899" t="37756" r="32796" b="26793"/>
          <a:stretch/>
        </p:blipFill>
        <p:spPr>
          <a:xfrm>
            <a:off x="4122295" y="1667179"/>
            <a:ext cx="6086008" cy="2319118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068067" y="4108264"/>
            <a:ext cx="10433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0" i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 obrázku je vidieť, ako zdvíhacie zariadenie unesie bezproblémovo náklad s hmotnosťou, ktorá neprekračuje jeho maximálnu nosnosť. V prípade zvýšenia hmotnosti nákladu vzniknú v konštrukcii veľké vnútorné sily, ktoré sú príčinou napätia. Každý konštrukčný materiál má určenú tabuľkovú hodnotu maximálneho napätia, po prekročení ktorého dochádza k narušeniu konštrukcie. Túto hodnotu nazývame medzou pevnosti.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7403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378081" y="231311"/>
            <a:ext cx="5183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DRUHY NAMÁHANIA</a:t>
            </a:r>
            <a:endParaRPr lang="sk-SK" sz="3000" dirty="0">
              <a:solidFill>
                <a:srgbClr val="FF0000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/>
          <a:srcRect l="27112" t="6814" r="16436" b="6916"/>
          <a:stretch/>
        </p:blipFill>
        <p:spPr>
          <a:xfrm rot="16200000">
            <a:off x="4378941" y="495452"/>
            <a:ext cx="7036847" cy="6045944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681771" y="2509815"/>
            <a:ext cx="346735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Prepísať, </a:t>
            </a:r>
          </a:p>
          <a:p>
            <a:r>
              <a:rPr lang="sk-SK" sz="25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       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prekresliť a </a:t>
            </a:r>
          </a:p>
          <a:p>
            <a:r>
              <a:rPr lang="sk-SK" sz="25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               </a:t>
            </a:r>
            <a:r>
              <a:rPr lang="sk-SK" sz="25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vedieť!!!</a:t>
            </a:r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8613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378081" y="231311"/>
            <a:ext cx="5183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DRUHY DEFORMÁCIÍ</a:t>
            </a:r>
            <a:endParaRPr lang="sk-SK" sz="3000" dirty="0">
              <a:solidFill>
                <a:srgbClr val="FF0000"/>
              </a:solidFill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378081" y="785309"/>
            <a:ext cx="10264935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Pôsobením vonkajších síl sa telesá vždy 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deformujú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 – pri ťahu naťahujú, pri tlaku stláčajú, pri ohybe ohýbajú atď. Každá deformácia pozostáva z 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z dĺžkovej zmeny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k-SK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z</a:t>
            </a:r>
            <a:r>
              <a:rPr lang="sk-SK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o skosenia – zmeny pravouhlosti</a:t>
            </a:r>
            <a:endParaRPr lang="sk-SK" sz="2500" dirty="0">
              <a:solidFill>
                <a:srgbClr val="FF0000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65" t="28440" r="70225" b="21860"/>
          <a:stretch/>
        </p:blipFill>
        <p:spPr>
          <a:xfrm rot="5400000">
            <a:off x="7634622" y="486494"/>
            <a:ext cx="3223643" cy="6001255"/>
          </a:xfrm>
          <a:prstGeom prst="rect">
            <a:avLst/>
          </a:prstGeom>
          <a:ln>
            <a:noFill/>
          </a:ln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768" t="16855" r="54224" b="17367"/>
          <a:stretch/>
        </p:blipFill>
        <p:spPr>
          <a:xfrm rot="5400000">
            <a:off x="2794797" y="1386170"/>
            <a:ext cx="3071215" cy="8108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1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dĺžnik 1"/>
              <p:cNvSpPr/>
              <p:nvPr/>
            </p:nvSpPr>
            <p:spPr>
              <a:xfrm>
                <a:off x="409078" y="366854"/>
                <a:ext cx="10264935" cy="5608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5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Aby sme zjednotili a upresnili dĺžkovú deformáciu, vylúčime vplyv pôvodnej dĺžky telesa zavedením pojmu 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pomerné predĺženie </a:t>
                </a:r>
                <a:r>
                  <a:rPr lang="el-GR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ε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 (</a:t>
                </a:r>
                <a:r>
                  <a:rPr lang="sk-SK" sz="2500" b="1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epsilon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sz="25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sk-SK" sz="3600" b="1" i="1" smtClean="0">
                        <a:solidFill>
                          <a:srgbClr val="FF0000"/>
                        </a:solidFill>
                      </a:rPr>
                      <m:t>𝜺</m:t>
                    </m:r>
                    <m:r>
                      <a:rPr lang="sk-SK" sz="3600" b="1" i="1" smtClean="0">
                        <a:solidFill>
                          <a:srgbClr val="FF0000"/>
                        </a:solidFill>
                      </a:rPr>
                      <m:t>=</m:t>
                    </m:r>
                    <m:f>
                      <m:fPr>
                        <m:ctrlPr>
                          <a:rPr lang="sk-SK" sz="3600" b="1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sk-SK" sz="3600" b="1" i="1">
                            <a:solidFill>
                              <a:srgbClr val="FF0000"/>
                            </a:solidFill>
                          </a:rPr>
                          <m:t>∆</m:t>
                        </m:r>
                        <m:r>
                          <a:rPr lang="sk-SK" sz="3600" b="1" i="1">
                            <a:solidFill>
                              <a:srgbClr val="FF0000"/>
                            </a:solidFill>
                          </a:rPr>
                          <m:t>𝒍</m:t>
                        </m:r>
                      </m:num>
                      <m:den>
                        <m:sSub>
                          <m:sSubPr>
                            <m:ctrlPr>
                              <a:rPr lang="sk-SK" sz="3600" b="1" i="1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sk-SK" sz="3600" b="1" i="1">
                                <a:solidFill>
                                  <a:srgbClr val="FF0000"/>
                                </a:solidFill>
                              </a:rPr>
                              <m:t>𝒍</m:t>
                            </m:r>
                          </m:e>
                          <m:sub>
                            <m:r>
                              <a:rPr lang="sk-SK" sz="3600" b="1" i="1">
                                <a:solidFill>
                                  <a:srgbClr val="FF0000"/>
                                </a:solidFill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sk-SK" sz="3600" b="1" dirty="0"/>
              </a:p>
              <a:p>
                <a:pPr>
                  <a:lnSpc>
                    <a:spcPct val="150000"/>
                  </a:lnSpc>
                </a:pPr>
                <a:endParaRPr lang="sk-SK" sz="25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Calibri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pomerné posunutie (skos) -  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(</a:t>
                </a:r>
                <a:r>
                  <a:rPr lang="sk-SK" sz="2500" b="1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epsilon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sz="25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25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l-GR" sz="36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sk-SK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sk-SK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num>
                      <m:den>
                        <m:sSub>
                          <m:sSubPr>
                            <m:ctrlPr>
                              <a:rPr lang="sk-SK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sk-SK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sk-SK" sz="25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Calibri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8" y="366854"/>
                <a:ext cx="10264935" cy="5608458"/>
              </a:xfrm>
              <a:prstGeom prst="rect">
                <a:avLst/>
              </a:prstGeom>
              <a:blipFill rotWithShape="0"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/>
              <p:cNvSpPr/>
              <p:nvPr/>
            </p:nvSpPr>
            <p:spPr>
              <a:xfrm>
                <a:off x="6807189" y="2224862"/>
                <a:ext cx="477265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k-SK" sz="2400" b="1" dirty="0" smtClean="0">
                    <a:latin typeface="Cambria" panose="02040503050406030204" pitchFamily="18" charset="0"/>
                  </a:rPr>
                  <a:t> - delta</a:t>
                </a:r>
              </a:p>
              <a:p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k-SK" sz="2400" b="1" dirty="0" smtClean="0">
                    <a:latin typeface="Cambria" panose="02040503050406030204" pitchFamily="18" charset="0"/>
                  </a:rPr>
                  <a:t>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sk-SK" sz="2400" b="1" dirty="0" smtClean="0">
                    <a:latin typeface="Cambria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sk-SK" sz="2400" b="1" dirty="0" smtClean="0">
                    <a:latin typeface="Cambria" panose="02040503050406030204" pitchFamily="18" charset="0"/>
                  </a:rPr>
                  <a:t> - absolútne predĺženie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sk-SK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sk-SK" sz="2400" b="1" dirty="0" smtClean="0">
                    <a:latin typeface="Cambria" panose="02040503050406030204" pitchFamily="18" charset="0"/>
                  </a:rPr>
                  <a:t> - pôvodná dĺžka</a:t>
                </a:r>
              </a:p>
              <a:p>
                <a:r>
                  <a:rPr lang="sk-SK" sz="2400" b="1" dirty="0" smtClean="0">
                    <a:latin typeface="Cambria" panose="02040503050406030204" pitchFamily="18" charset="0"/>
                  </a:rPr>
                  <a:t>l – dĺžka po zaťažení</a:t>
                </a:r>
                <a:endParaRPr lang="sk-SK" sz="2400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89" y="2224862"/>
                <a:ext cx="4772653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043" t="-3113" r="-1022" b="-81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09078" y="366854"/>
            <a:ext cx="1026493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PRÍKLAD:</a:t>
            </a:r>
          </a:p>
          <a:p>
            <a:pPr>
              <a:lnSpc>
                <a:spcPct val="150000"/>
              </a:lnSpc>
            </a:pPr>
            <a:r>
              <a:rPr lang="sk-SK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Tiahlo </a:t>
            </a:r>
            <a:r>
              <a:rPr lang="sk-SK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Times New Roman" panose="02020603050405020304" pitchFamily="18" charset="0"/>
              </a:rPr>
              <a:t>malo pôvodnú dĺžku 2m. Vplyvom zaťaženia sa predĺžilo na dĺžku 2,0015m. Aké je pomerné predĺženie? Aké je skutočné (absolútne) predĺženie?</a:t>
            </a:r>
            <a:endParaRPr lang="sk-SK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251</Words>
  <Application>Microsoft Office PowerPoint</Application>
  <PresentationFormat>Širokouhlá</PresentationFormat>
  <Paragraphs>32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Calibri Light</vt:lpstr>
      <vt:lpstr>Cambria</vt:lpstr>
      <vt:lpstr>Cambria Math</vt:lpstr>
      <vt:lpstr>Times New Roman</vt:lpstr>
      <vt:lpstr>Motív Office</vt:lpstr>
      <vt:lpstr> PRUŽNOSŤ A PEVNOSŤ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PRUŽNOSŤ A PEVNOSŤ</dc:title>
  <dc:creator>Iv</dc:creator>
  <cp:lastModifiedBy>Iv</cp:lastModifiedBy>
  <cp:revision>15</cp:revision>
  <dcterms:created xsi:type="dcterms:W3CDTF">2020-03-16T16:50:29Z</dcterms:created>
  <dcterms:modified xsi:type="dcterms:W3CDTF">2020-03-16T19:43:24Z</dcterms:modified>
</cp:coreProperties>
</file>