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57" r:id="rId9"/>
    <p:sldId id="266" r:id="rId10"/>
    <p:sldId id="268" r:id="rId11"/>
    <p:sldId id="269" r:id="rId12"/>
    <p:sldId id="270" r:id="rId13"/>
    <p:sldId id="278" r:id="rId14"/>
    <p:sldId id="271" r:id="rId15"/>
    <p:sldId id="272" r:id="rId16"/>
    <p:sldId id="275" r:id="rId17"/>
    <p:sldId id="277" r:id="rId18"/>
    <p:sldId id="273" r:id="rId1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6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F7D8-A5F2-434F-9B5E-29D0A3655D94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C9824-D152-4357-BB20-F0BA9BD1E4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9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778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540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84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</a:t>
            </a:r>
            <a:r>
              <a:rPr lang="cs-CZ"/>
              <a:t> Ing. Ivana Linkeová, Ph.D., doc. Ing. František Novák, CSc., Gradient, Praha, 2004, ISBN 80-86786-01-3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8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63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0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11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083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253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254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21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B2D8-AF94-464C-8C4A-854C5462B5B2}" type="datetimeFigureOut">
              <a:rPr lang="sk-SK" smtClean="0"/>
              <a:t>13.3.2020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7AAA-5319-4BA5-A590-26B9CA9D5A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296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08547" y="1202826"/>
            <a:ext cx="11871158" cy="1655762"/>
          </a:xfrm>
        </p:spPr>
        <p:txBody>
          <a:bodyPr>
            <a:normAutofit fontScale="92500"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minulej hodiny už vieme !!!</a:t>
            </a:r>
          </a:p>
          <a:p>
            <a:pPr algn="l" fontAlgn="base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</a:t>
            </a:r>
            <a:r>
              <a:rPr lang="sk-SK" sz="3200" dirty="0"/>
              <a:t> – kreslíme časť telesa, ktorá sa nachádza v rovine rezu a za rovinou rezu </a:t>
            </a:r>
            <a:endParaRPr lang="sk-SK" sz="3200" dirty="0" smtClean="0"/>
          </a:p>
          <a:p>
            <a:pPr algn="l" fontAlgn="base"/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Prierez</a:t>
            </a:r>
            <a:r>
              <a:rPr lang="sk-SK" sz="3200" dirty="0" smtClean="0"/>
              <a:t> </a:t>
            </a:r>
            <a:r>
              <a:rPr lang="sk-SK" sz="3200" dirty="0"/>
              <a:t>– kreslíme časť telesa len v rovine </a:t>
            </a:r>
            <a:r>
              <a:rPr lang="sk-SK" sz="3200" dirty="0" smtClean="0"/>
              <a:t>rezu</a:t>
            </a:r>
            <a:endParaRPr lang="sk-SK" sz="3200" dirty="0"/>
          </a:p>
          <a:p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374531" y="0"/>
            <a:ext cx="9144000" cy="12028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REZ A PRIEREZ</a:t>
            </a:r>
            <a:endParaRPr lang="sk-SK" b="1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Výsledok vyhľadávania obrázkov pre dopyt rez priere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8" b="25604"/>
          <a:stretch/>
        </p:blipFill>
        <p:spPr bwMode="auto">
          <a:xfrm>
            <a:off x="2257091" y="2858588"/>
            <a:ext cx="7063372" cy="37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52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4757739" y="1890714"/>
            <a:ext cx="1587" cy="28575"/>
          </a:xfrm>
          <a:custGeom>
            <a:avLst/>
            <a:gdLst>
              <a:gd name="T0" fmla="*/ 139920 w 18"/>
              <a:gd name="T1" fmla="*/ 5710003 h 143"/>
              <a:gd name="T2" fmla="*/ 139920 w 18"/>
              <a:gd name="T3" fmla="*/ 2874884 h 143"/>
              <a:gd name="T4" fmla="*/ 139920 w 18"/>
              <a:gd name="T5" fmla="*/ 0 h 143"/>
              <a:gd name="T6" fmla="*/ 0 w 18"/>
              <a:gd name="T7" fmla="*/ 0 h 143"/>
              <a:gd name="T8" fmla="*/ 0 w 18"/>
              <a:gd name="T9" fmla="*/ 2874884 h 143"/>
              <a:gd name="T10" fmla="*/ 0 w 18"/>
              <a:gd name="T11" fmla="*/ 5710003 h 143"/>
              <a:gd name="T12" fmla="*/ 139920 w 18"/>
              <a:gd name="T13" fmla="*/ 5710003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"/>
              <a:gd name="T22" fmla="*/ 0 h 143"/>
              <a:gd name="T23" fmla="*/ 18 w 18"/>
              <a:gd name="T24" fmla="*/ 143 h 1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" h="143">
                <a:moveTo>
                  <a:pt x="18" y="143"/>
                </a:moveTo>
                <a:lnTo>
                  <a:pt x="18" y="72"/>
                </a:lnTo>
                <a:lnTo>
                  <a:pt x="18" y="0"/>
                </a:lnTo>
                <a:lnTo>
                  <a:pt x="0" y="0"/>
                </a:lnTo>
                <a:lnTo>
                  <a:pt x="0" y="72"/>
                </a:lnTo>
                <a:lnTo>
                  <a:pt x="0" y="143"/>
                </a:lnTo>
                <a:lnTo>
                  <a:pt x="18" y="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4673600" y="1976439"/>
            <a:ext cx="26988" cy="3175"/>
          </a:xfrm>
          <a:custGeom>
            <a:avLst/>
            <a:gdLst>
              <a:gd name="T0" fmla="*/ 5093371 w 143"/>
              <a:gd name="T1" fmla="*/ 0 h 18"/>
              <a:gd name="T2" fmla="*/ 2528945 w 143"/>
              <a:gd name="T3" fmla="*/ 0 h 18"/>
              <a:gd name="T4" fmla="*/ 0 w 143"/>
              <a:gd name="T5" fmla="*/ 0 h 18"/>
              <a:gd name="T6" fmla="*/ 0 w 143"/>
              <a:gd name="T7" fmla="*/ 560035 h 18"/>
              <a:gd name="T8" fmla="*/ 2528945 w 143"/>
              <a:gd name="T9" fmla="*/ 560035 h 18"/>
              <a:gd name="T10" fmla="*/ 5093371 w 143"/>
              <a:gd name="T11" fmla="*/ 560035 h 18"/>
              <a:gd name="T12" fmla="*/ 5093371 w 143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18"/>
              <a:gd name="T23" fmla="*/ 143 w 143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18">
                <a:moveTo>
                  <a:pt x="143" y="0"/>
                </a:moveTo>
                <a:lnTo>
                  <a:pt x="71" y="0"/>
                </a:lnTo>
                <a:lnTo>
                  <a:pt x="0" y="0"/>
                </a:lnTo>
                <a:lnTo>
                  <a:pt x="0" y="18"/>
                </a:lnTo>
                <a:lnTo>
                  <a:pt x="71" y="18"/>
                </a:lnTo>
                <a:lnTo>
                  <a:pt x="143" y="18"/>
                </a:lnTo>
                <a:lnTo>
                  <a:pt x="1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4673600" y="1976439"/>
            <a:ext cx="26988" cy="3175"/>
          </a:xfrm>
          <a:custGeom>
            <a:avLst/>
            <a:gdLst>
              <a:gd name="T0" fmla="*/ 5093371 w 143"/>
              <a:gd name="T1" fmla="*/ 0 h 18"/>
              <a:gd name="T2" fmla="*/ 2528945 w 143"/>
              <a:gd name="T3" fmla="*/ 0 h 18"/>
              <a:gd name="T4" fmla="*/ 0 w 143"/>
              <a:gd name="T5" fmla="*/ 0 h 18"/>
              <a:gd name="T6" fmla="*/ 0 w 143"/>
              <a:gd name="T7" fmla="*/ 560035 h 18"/>
              <a:gd name="T8" fmla="*/ 2528945 w 143"/>
              <a:gd name="T9" fmla="*/ 560035 h 18"/>
              <a:gd name="T10" fmla="*/ 5093371 w 143"/>
              <a:gd name="T11" fmla="*/ 560035 h 18"/>
              <a:gd name="T12" fmla="*/ 5093371 w 143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18"/>
              <a:gd name="T23" fmla="*/ 143 w 143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18">
                <a:moveTo>
                  <a:pt x="143" y="0"/>
                </a:moveTo>
                <a:lnTo>
                  <a:pt x="71" y="0"/>
                </a:lnTo>
                <a:lnTo>
                  <a:pt x="0" y="0"/>
                </a:lnTo>
                <a:lnTo>
                  <a:pt x="0" y="18"/>
                </a:lnTo>
                <a:lnTo>
                  <a:pt x="71" y="18"/>
                </a:lnTo>
                <a:lnTo>
                  <a:pt x="143" y="18"/>
                </a:lnTo>
                <a:lnTo>
                  <a:pt x="1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4757739" y="1890714"/>
            <a:ext cx="1587" cy="28575"/>
          </a:xfrm>
          <a:custGeom>
            <a:avLst/>
            <a:gdLst>
              <a:gd name="T0" fmla="*/ 139920 w 18"/>
              <a:gd name="T1" fmla="*/ 5710003 h 143"/>
              <a:gd name="T2" fmla="*/ 139920 w 18"/>
              <a:gd name="T3" fmla="*/ 2874884 h 143"/>
              <a:gd name="T4" fmla="*/ 139920 w 18"/>
              <a:gd name="T5" fmla="*/ 0 h 143"/>
              <a:gd name="T6" fmla="*/ 0 w 18"/>
              <a:gd name="T7" fmla="*/ 0 h 143"/>
              <a:gd name="T8" fmla="*/ 0 w 18"/>
              <a:gd name="T9" fmla="*/ 2874884 h 143"/>
              <a:gd name="T10" fmla="*/ 0 w 18"/>
              <a:gd name="T11" fmla="*/ 5710003 h 143"/>
              <a:gd name="T12" fmla="*/ 139920 w 18"/>
              <a:gd name="T13" fmla="*/ 5710003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"/>
              <a:gd name="T22" fmla="*/ 0 h 143"/>
              <a:gd name="T23" fmla="*/ 18 w 18"/>
              <a:gd name="T24" fmla="*/ 143 h 1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" h="143">
                <a:moveTo>
                  <a:pt x="18" y="143"/>
                </a:moveTo>
                <a:lnTo>
                  <a:pt x="18" y="72"/>
                </a:lnTo>
                <a:lnTo>
                  <a:pt x="18" y="0"/>
                </a:lnTo>
                <a:lnTo>
                  <a:pt x="0" y="0"/>
                </a:lnTo>
                <a:lnTo>
                  <a:pt x="0" y="72"/>
                </a:lnTo>
                <a:lnTo>
                  <a:pt x="0" y="143"/>
                </a:lnTo>
                <a:lnTo>
                  <a:pt x="18" y="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1990725" y="2132013"/>
            <a:ext cx="8280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marL="323850" indent="-3238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sk-SK" sz="1900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"/>
          <a:stretch>
            <a:fillRect/>
          </a:stretch>
        </p:blipFill>
        <p:spPr bwMode="auto">
          <a:xfrm>
            <a:off x="6130925" y="1304926"/>
            <a:ext cx="323850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118978"/>
            <a:ext cx="30972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5" t="19183" r="42937" b="44467"/>
          <a:stretch>
            <a:fillRect/>
          </a:stretch>
        </p:blipFill>
        <p:spPr bwMode="auto">
          <a:xfrm>
            <a:off x="2351088" y="2420938"/>
            <a:ext cx="3014662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101600" y="1330620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1" tIns="45710" rIns="91421" bIns="45710"/>
          <a:lstStyle/>
          <a:p>
            <a:pPr marL="82550">
              <a:spcBef>
                <a:spcPct val="20000"/>
              </a:spcBef>
              <a:buClr>
                <a:srgbClr val="000099"/>
              </a:buClr>
              <a:defRPr/>
            </a:pPr>
            <a:r>
              <a:rPr lang="sk-SK" sz="25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Plné tyčové súčasti, hriadele, podložky, kolíky</a:t>
            </a:r>
          </a:p>
        </p:txBody>
      </p:sp>
      <p:sp>
        <p:nvSpPr>
          <p:cNvPr id="21" name="Rectangle 18"/>
          <p:cNvSpPr txBox="1">
            <a:spLocks noChangeArrowheads="1"/>
          </p:cNvSpPr>
          <p:nvPr/>
        </p:nvSpPr>
        <p:spPr>
          <a:xfrm>
            <a:off x="668588" y="175563"/>
            <a:ext cx="10924674" cy="62071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sk-SK" sz="32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ČASTI  A SÚČASTI, KTORÉ SA V POZDĹŽNOM REZE NEŠRAFUJÚ </a:t>
            </a:r>
          </a:p>
        </p:txBody>
      </p:sp>
    </p:spTree>
    <p:extLst>
      <p:ext uri="{BB962C8B-B14F-4D97-AF65-F5344CB8AC3E}">
        <p14:creationId xmlns:p14="http://schemas.microsoft.com/office/powerpoint/2010/main" val="13877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4757739" y="1890714"/>
            <a:ext cx="1587" cy="28575"/>
          </a:xfrm>
          <a:custGeom>
            <a:avLst/>
            <a:gdLst>
              <a:gd name="T0" fmla="*/ 139920 w 18"/>
              <a:gd name="T1" fmla="*/ 5710003 h 143"/>
              <a:gd name="T2" fmla="*/ 139920 w 18"/>
              <a:gd name="T3" fmla="*/ 2874884 h 143"/>
              <a:gd name="T4" fmla="*/ 139920 w 18"/>
              <a:gd name="T5" fmla="*/ 0 h 143"/>
              <a:gd name="T6" fmla="*/ 0 w 18"/>
              <a:gd name="T7" fmla="*/ 0 h 143"/>
              <a:gd name="T8" fmla="*/ 0 w 18"/>
              <a:gd name="T9" fmla="*/ 2874884 h 143"/>
              <a:gd name="T10" fmla="*/ 0 w 18"/>
              <a:gd name="T11" fmla="*/ 5710003 h 143"/>
              <a:gd name="T12" fmla="*/ 139920 w 18"/>
              <a:gd name="T13" fmla="*/ 5710003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"/>
              <a:gd name="T22" fmla="*/ 0 h 143"/>
              <a:gd name="T23" fmla="*/ 18 w 18"/>
              <a:gd name="T24" fmla="*/ 143 h 1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" h="143">
                <a:moveTo>
                  <a:pt x="18" y="143"/>
                </a:moveTo>
                <a:lnTo>
                  <a:pt x="18" y="72"/>
                </a:lnTo>
                <a:lnTo>
                  <a:pt x="18" y="0"/>
                </a:lnTo>
                <a:lnTo>
                  <a:pt x="0" y="0"/>
                </a:lnTo>
                <a:lnTo>
                  <a:pt x="0" y="72"/>
                </a:lnTo>
                <a:lnTo>
                  <a:pt x="0" y="143"/>
                </a:lnTo>
                <a:lnTo>
                  <a:pt x="18" y="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>
            <a:off x="4673600" y="1976439"/>
            <a:ext cx="26988" cy="3175"/>
          </a:xfrm>
          <a:custGeom>
            <a:avLst/>
            <a:gdLst>
              <a:gd name="T0" fmla="*/ 5093371 w 143"/>
              <a:gd name="T1" fmla="*/ 0 h 18"/>
              <a:gd name="T2" fmla="*/ 2528945 w 143"/>
              <a:gd name="T3" fmla="*/ 0 h 18"/>
              <a:gd name="T4" fmla="*/ 0 w 143"/>
              <a:gd name="T5" fmla="*/ 0 h 18"/>
              <a:gd name="T6" fmla="*/ 0 w 143"/>
              <a:gd name="T7" fmla="*/ 560035 h 18"/>
              <a:gd name="T8" fmla="*/ 2528945 w 143"/>
              <a:gd name="T9" fmla="*/ 560035 h 18"/>
              <a:gd name="T10" fmla="*/ 5093371 w 143"/>
              <a:gd name="T11" fmla="*/ 560035 h 18"/>
              <a:gd name="T12" fmla="*/ 5093371 w 143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18"/>
              <a:gd name="T23" fmla="*/ 143 w 143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18">
                <a:moveTo>
                  <a:pt x="143" y="0"/>
                </a:moveTo>
                <a:lnTo>
                  <a:pt x="71" y="0"/>
                </a:lnTo>
                <a:lnTo>
                  <a:pt x="0" y="0"/>
                </a:lnTo>
                <a:lnTo>
                  <a:pt x="0" y="18"/>
                </a:lnTo>
                <a:lnTo>
                  <a:pt x="71" y="18"/>
                </a:lnTo>
                <a:lnTo>
                  <a:pt x="143" y="18"/>
                </a:lnTo>
                <a:lnTo>
                  <a:pt x="1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4673600" y="1976439"/>
            <a:ext cx="26988" cy="3175"/>
          </a:xfrm>
          <a:custGeom>
            <a:avLst/>
            <a:gdLst>
              <a:gd name="T0" fmla="*/ 5093371 w 143"/>
              <a:gd name="T1" fmla="*/ 0 h 18"/>
              <a:gd name="T2" fmla="*/ 2528945 w 143"/>
              <a:gd name="T3" fmla="*/ 0 h 18"/>
              <a:gd name="T4" fmla="*/ 0 w 143"/>
              <a:gd name="T5" fmla="*/ 0 h 18"/>
              <a:gd name="T6" fmla="*/ 0 w 143"/>
              <a:gd name="T7" fmla="*/ 560035 h 18"/>
              <a:gd name="T8" fmla="*/ 2528945 w 143"/>
              <a:gd name="T9" fmla="*/ 560035 h 18"/>
              <a:gd name="T10" fmla="*/ 5093371 w 143"/>
              <a:gd name="T11" fmla="*/ 560035 h 18"/>
              <a:gd name="T12" fmla="*/ 5093371 w 143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18"/>
              <a:gd name="T23" fmla="*/ 143 w 143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18">
                <a:moveTo>
                  <a:pt x="143" y="0"/>
                </a:moveTo>
                <a:lnTo>
                  <a:pt x="71" y="0"/>
                </a:lnTo>
                <a:lnTo>
                  <a:pt x="0" y="0"/>
                </a:lnTo>
                <a:lnTo>
                  <a:pt x="0" y="18"/>
                </a:lnTo>
                <a:lnTo>
                  <a:pt x="71" y="18"/>
                </a:lnTo>
                <a:lnTo>
                  <a:pt x="143" y="18"/>
                </a:lnTo>
                <a:lnTo>
                  <a:pt x="1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4757739" y="1890714"/>
            <a:ext cx="1587" cy="28575"/>
          </a:xfrm>
          <a:custGeom>
            <a:avLst/>
            <a:gdLst>
              <a:gd name="T0" fmla="*/ 139920 w 18"/>
              <a:gd name="T1" fmla="*/ 5710003 h 143"/>
              <a:gd name="T2" fmla="*/ 139920 w 18"/>
              <a:gd name="T3" fmla="*/ 2874884 h 143"/>
              <a:gd name="T4" fmla="*/ 139920 w 18"/>
              <a:gd name="T5" fmla="*/ 0 h 143"/>
              <a:gd name="T6" fmla="*/ 0 w 18"/>
              <a:gd name="T7" fmla="*/ 0 h 143"/>
              <a:gd name="T8" fmla="*/ 0 w 18"/>
              <a:gd name="T9" fmla="*/ 2874884 h 143"/>
              <a:gd name="T10" fmla="*/ 0 w 18"/>
              <a:gd name="T11" fmla="*/ 5710003 h 143"/>
              <a:gd name="T12" fmla="*/ 139920 w 18"/>
              <a:gd name="T13" fmla="*/ 5710003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"/>
              <a:gd name="T22" fmla="*/ 0 h 143"/>
              <a:gd name="T23" fmla="*/ 18 w 18"/>
              <a:gd name="T24" fmla="*/ 143 h 1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" h="143">
                <a:moveTo>
                  <a:pt x="18" y="143"/>
                </a:moveTo>
                <a:lnTo>
                  <a:pt x="18" y="72"/>
                </a:lnTo>
                <a:lnTo>
                  <a:pt x="18" y="0"/>
                </a:lnTo>
                <a:lnTo>
                  <a:pt x="0" y="0"/>
                </a:lnTo>
                <a:lnTo>
                  <a:pt x="0" y="72"/>
                </a:lnTo>
                <a:lnTo>
                  <a:pt x="0" y="143"/>
                </a:lnTo>
                <a:lnTo>
                  <a:pt x="18" y="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063750" y="1123950"/>
            <a:ext cx="8280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marL="323850" indent="-3238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sk-SK" sz="1900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590676"/>
            <a:ext cx="2549525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4" y="1590676"/>
            <a:ext cx="4332287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185739" y="499269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1" tIns="45710" rIns="91421" bIns="45710"/>
          <a:lstStyle/>
          <a:p>
            <a:pPr marL="82550">
              <a:spcBef>
                <a:spcPct val="20000"/>
              </a:spcBef>
              <a:buClr>
                <a:srgbClr val="000099"/>
              </a:buClr>
              <a:defRPr/>
            </a:pPr>
            <a:r>
              <a:rPr lang="sk-SK" sz="25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Skrutky, matice, podložky, normalizované </a:t>
            </a:r>
            <a:r>
              <a:rPr lang="sk-SK" sz="25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časti </a:t>
            </a:r>
          </a:p>
          <a:p>
            <a:pPr marL="82550">
              <a:spcBef>
                <a:spcPct val="20000"/>
              </a:spcBef>
              <a:buClr>
                <a:srgbClr val="000099"/>
              </a:buClr>
              <a:defRPr/>
            </a:pPr>
            <a:endParaRPr lang="sk-SK" sz="25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2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2" t="14075" r="61479" b="47786"/>
          <a:stretch>
            <a:fillRect/>
          </a:stretch>
        </p:blipFill>
        <p:spPr bwMode="auto">
          <a:xfrm>
            <a:off x="6267450" y="1270001"/>
            <a:ext cx="153193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3" t="15828" r="31693" b="46031"/>
          <a:stretch>
            <a:fillRect/>
          </a:stretch>
        </p:blipFill>
        <p:spPr bwMode="auto">
          <a:xfrm>
            <a:off x="8496301" y="1270000"/>
            <a:ext cx="1649413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55283" r="56847" b="4385"/>
          <a:stretch>
            <a:fillRect/>
          </a:stretch>
        </p:blipFill>
        <p:spPr bwMode="auto">
          <a:xfrm>
            <a:off x="6313488" y="4149726"/>
            <a:ext cx="154781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6" t="56378" r="30699" b="7016"/>
          <a:stretch>
            <a:fillRect/>
          </a:stretch>
        </p:blipFill>
        <p:spPr bwMode="auto">
          <a:xfrm>
            <a:off x="8424864" y="4222751"/>
            <a:ext cx="15589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0"/>
          <p:cNvSpPr>
            <a:spLocks/>
          </p:cNvSpPr>
          <p:nvPr/>
        </p:nvSpPr>
        <p:spPr bwMode="auto">
          <a:xfrm>
            <a:off x="2622551" y="2735263"/>
            <a:ext cx="4763" cy="31750"/>
          </a:xfrm>
          <a:custGeom>
            <a:avLst/>
            <a:gdLst>
              <a:gd name="T0" fmla="*/ 0 w 16"/>
              <a:gd name="T1" fmla="*/ 0 h 137"/>
              <a:gd name="T2" fmla="*/ 0 w 16"/>
              <a:gd name="T3" fmla="*/ 3705943 h 137"/>
              <a:gd name="T4" fmla="*/ 0 w 16"/>
              <a:gd name="T5" fmla="*/ 7358119 h 137"/>
              <a:gd name="T6" fmla="*/ 1417885 w 16"/>
              <a:gd name="T7" fmla="*/ 7358119 h 137"/>
              <a:gd name="T8" fmla="*/ 1417885 w 16"/>
              <a:gd name="T9" fmla="*/ 3705943 h 137"/>
              <a:gd name="T10" fmla="*/ 1417885 w 16"/>
              <a:gd name="T11" fmla="*/ 0 h 137"/>
              <a:gd name="T12" fmla="*/ 0 w 16"/>
              <a:gd name="T13" fmla="*/ 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137"/>
              <a:gd name="T23" fmla="*/ 16 w 16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137">
                <a:moveTo>
                  <a:pt x="0" y="0"/>
                </a:moveTo>
                <a:lnTo>
                  <a:pt x="0" y="69"/>
                </a:lnTo>
                <a:lnTo>
                  <a:pt x="0" y="137"/>
                </a:lnTo>
                <a:lnTo>
                  <a:pt x="16" y="137"/>
                </a:lnTo>
                <a:lnTo>
                  <a:pt x="16" y="69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3" name="Freeform 11"/>
          <p:cNvSpPr>
            <a:spLocks/>
          </p:cNvSpPr>
          <p:nvPr/>
        </p:nvSpPr>
        <p:spPr bwMode="auto">
          <a:xfrm>
            <a:off x="3254376" y="2339976"/>
            <a:ext cx="30163" cy="3175"/>
          </a:xfrm>
          <a:custGeom>
            <a:avLst/>
            <a:gdLst>
              <a:gd name="T0" fmla="*/ 6640923 w 137"/>
              <a:gd name="T1" fmla="*/ 0 h 15"/>
              <a:gd name="T2" fmla="*/ 3296133 w 137"/>
              <a:gd name="T3" fmla="*/ 0 h 15"/>
              <a:gd name="T4" fmla="*/ 0 w 137"/>
              <a:gd name="T5" fmla="*/ 0 h 15"/>
              <a:gd name="T6" fmla="*/ 0 w 137"/>
              <a:gd name="T7" fmla="*/ 672042 h 15"/>
              <a:gd name="T8" fmla="*/ 3296133 w 137"/>
              <a:gd name="T9" fmla="*/ 672042 h 15"/>
              <a:gd name="T10" fmla="*/ 6640923 w 137"/>
              <a:gd name="T11" fmla="*/ 672042 h 15"/>
              <a:gd name="T12" fmla="*/ 6640923 w 137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5"/>
              <a:gd name="T23" fmla="*/ 137 w 137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5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5"/>
                </a:lnTo>
                <a:lnTo>
                  <a:pt x="68" y="15"/>
                </a:lnTo>
                <a:lnTo>
                  <a:pt x="137" y="15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2622551" y="2735263"/>
            <a:ext cx="4763" cy="31750"/>
          </a:xfrm>
          <a:custGeom>
            <a:avLst/>
            <a:gdLst>
              <a:gd name="T0" fmla="*/ 0 w 16"/>
              <a:gd name="T1" fmla="*/ 0 h 137"/>
              <a:gd name="T2" fmla="*/ 0 w 16"/>
              <a:gd name="T3" fmla="*/ 3705943 h 137"/>
              <a:gd name="T4" fmla="*/ 0 w 16"/>
              <a:gd name="T5" fmla="*/ 7358119 h 137"/>
              <a:gd name="T6" fmla="*/ 1417885 w 16"/>
              <a:gd name="T7" fmla="*/ 7358119 h 137"/>
              <a:gd name="T8" fmla="*/ 1417885 w 16"/>
              <a:gd name="T9" fmla="*/ 3705943 h 137"/>
              <a:gd name="T10" fmla="*/ 1417885 w 16"/>
              <a:gd name="T11" fmla="*/ 0 h 137"/>
              <a:gd name="T12" fmla="*/ 0 w 16"/>
              <a:gd name="T13" fmla="*/ 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137"/>
              <a:gd name="T23" fmla="*/ 16 w 16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137">
                <a:moveTo>
                  <a:pt x="0" y="0"/>
                </a:moveTo>
                <a:lnTo>
                  <a:pt x="0" y="69"/>
                </a:lnTo>
                <a:lnTo>
                  <a:pt x="0" y="137"/>
                </a:lnTo>
                <a:lnTo>
                  <a:pt x="16" y="137"/>
                </a:lnTo>
                <a:lnTo>
                  <a:pt x="16" y="69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3254376" y="2339976"/>
            <a:ext cx="30163" cy="3175"/>
          </a:xfrm>
          <a:custGeom>
            <a:avLst/>
            <a:gdLst>
              <a:gd name="T0" fmla="*/ 6640923 w 137"/>
              <a:gd name="T1" fmla="*/ 0 h 15"/>
              <a:gd name="T2" fmla="*/ 3296133 w 137"/>
              <a:gd name="T3" fmla="*/ 0 h 15"/>
              <a:gd name="T4" fmla="*/ 0 w 137"/>
              <a:gd name="T5" fmla="*/ 0 h 15"/>
              <a:gd name="T6" fmla="*/ 0 w 137"/>
              <a:gd name="T7" fmla="*/ 672042 h 15"/>
              <a:gd name="T8" fmla="*/ 3296133 w 137"/>
              <a:gd name="T9" fmla="*/ 672042 h 15"/>
              <a:gd name="T10" fmla="*/ 6640923 w 137"/>
              <a:gd name="T11" fmla="*/ 672042 h 15"/>
              <a:gd name="T12" fmla="*/ 6640923 w 137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5"/>
              <a:gd name="T23" fmla="*/ 137 w 137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5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5"/>
                </a:lnTo>
                <a:lnTo>
                  <a:pt x="68" y="15"/>
                </a:lnTo>
                <a:lnTo>
                  <a:pt x="137" y="15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6" name="Freeform 14"/>
          <p:cNvSpPr>
            <a:spLocks/>
          </p:cNvSpPr>
          <p:nvPr/>
        </p:nvSpPr>
        <p:spPr bwMode="auto">
          <a:xfrm>
            <a:off x="3254376" y="2339976"/>
            <a:ext cx="30163" cy="3175"/>
          </a:xfrm>
          <a:custGeom>
            <a:avLst/>
            <a:gdLst>
              <a:gd name="T0" fmla="*/ 6640923 w 137"/>
              <a:gd name="T1" fmla="*/ 0 h 15"/>
              <a:gd name="T2" fmla="*/ 3296133 w 137"/>
              <a:gd name="T3" fmla="*/ 0 h 15"/>
              <a:gd name="T4" fmla="*/ 0 w 137"/>
              <a:gd name="T5" fmla="*/ 0 h 15"/>
              <a:gd name="T6" fmla="*/ 0 w 137"/>
              <a:gd name="T7" fmla="*/ 672042 h 15"/>
              <a:gd name="T8" fmla="*/ 3296133 w 137"/>
              <a:gd name="T9" fmla="*/ 672042 h 15"/>
              <a:gd name="T10" fmla="*/ 6640923 w 137"/>
              <a:gd name="T11" fmla="*/ 672042 h 15"/>
              <a:gd name="T12" fmla="*/ 6640923 w 137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5"/>
              <a:gd name="T23" fmla="*/ 137 w 137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5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5"/>
                </a:lnTo>
                <a:lnTo>
                  <a:pt x="68" y="15"/>
                </a:lnTo>
                <a:lnTo>
                  <a:pt x="137" y="15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3254376" y="2339976"/>
            <a:ext cx="30163" cy="4763"/>
          </a:xfrm>
          <a:custGeom>
            <a:avLst/>
            <a:gdLst>
              <a:gd name="T0" fmla="*/ 6640923 w 137"/>
              <a:gd name="T1" fmla="*/ 0 h 16"/>
              <a:gd name="T2" fmla="*/ 3296133 w 137"/>
              <a:gd name="T3" fmla="*/ 0 h 16"/>
              <a:gd name="T4" fmla="*/ 0 w 137"/>
              <a:gd name="T5" fmla="*/ 0 h 16"/>
              <a:gd name="T6" fmla="*/ 0 w 137"/>
              <a:gd name="T7" fmla="*/ 1417885 h 16"/>
              <a:gd name="T8" fmla="*/ 3296133 w 137"/>
              <a:gd name="T9" fmla="*/ 1417885 h 16"/>
              <a:gd name="T10" fmla="*/ 6640923 w 137"/>
              <a:gd name="T11" fmla="*/ 1417885 h 16"/>
              <a:gd name="T12" fmla="*/ 6640923 w 137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6"/>
              <a:gd name="T23" fmla="*/ 137 w 137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6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6"/>
                </a:lnTo>
                <a:lnTo>
                  <a:pt x="68" y="16"/>
                </a:lnTo>
                <a:lnTo>
                  <a:pt x="137" y="16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1332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4" t="46072" r="54427" b="27365"/>
          <a:stretch>
            <a:fillRect/>
          </a:stretch>
        </p:blipFill>
        <p:spPr bwMode="auto">
          <a:xfrm>
            <a:off x="2279650" y="1268413"/>
            <a:ext cx="3238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21" t="46072" r="8659" b="27365"/>
          <a:stretch>
            <a:fillRect/>
          </a:stretch>
        </p:blipFill>
        <p:spPr bwMode="auto">
          <a:xfrm>
            <a:off x="2279650" y="4149725"/>
            <a:ext cx="3238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1524000" y="3500439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1" tIns="45710" rIns="91421" bIns="45710"/>
          <a:lstStyle/>
          <a:p>
            <a:pPr marL="82550">
              <a:spcBef>
                <a:spcPct val="20000"/>
              </a:spcBef>
              <a:buClr>
                <a:srgbClr val="000099"/>
              </a:buClr>
              <a:defRPr/>
            </a:pPr>
            <a:r>
              <a:rPr lang="sk-SK" sz="2000" b="1" i="1" dirty="0" smtClean="0">
                <a:latin typeface="Arial" charset="0"/>
              </a:rPr>
              <a:t>         V </a:t>
            </a:r>
            <a:r>
              <a:rPr lang="sk-SK" sz="2000" b="1" i="1" dirty="0">
                <a:latin typeface="Arial" charset="0"/>
              </a:rPr>
              <a:t>prípade vyšrafovania rebier je zobrazená iná súčasť!</a:t>
            </a:r>
          </a:p>
        </p:txBody>
      </p:sp>
      <p:sp>
        <p:nvSpPr>
          <p:cNvPr id="2" name="Obdĺžnik 1"/>
          <p:cNvSpPr/>
          <p:nvPr/>
        </p:nvSpPr>
        <p:spPr>
          <a:xfrm>
            <a:off x="434175" y="453837"/>
            <a:ext cx="161534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>
              <a:spcBef>
                <a:spcPct val="20000"/>
              </a:spcBef>
              <a:buClr>
                <a:srgbClr val="000099"/>
              </a:buClr>
              <a:defRPr/>
            </a:pPr>
            <a:r>
              <a:rPr lang="sk-SK" sz="25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Rebrá</a:t>
            </a:r>
            <a:endParaRPr lang="sk-SK" sz="25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342" name="Freeform 6"/>
          <p:cNvSpPr>
            <a:spLocks/>
          </p:cNvSpPr>
          <p:nvPr/>
        </p:nvSpPr>
        <p:spPr bwMode="auto">
          <a:xfrm>
            <a:off x="2622551" y="2735263"/>
            <a:ext cx="4763" cy="31750"/>
          </a:xfrm>
          <a:custGeom>
            <a:avLst/>
            <a:gdLst>
              <a:gd name="T0" fmla="*/ 0 w 16"/>
              <a:gd name="T1" fmla="*/ 0 h 137"/>
              <a:gd name="T2" fmla="*/ 0 w 16"/>
              <a:gd name="T3" fmla="*/ 3705943 h 137"/>
              <a:gd name="T4" fmla="*/ 0 w 16"/>
              <a:gd name="T5" fmla="*/ 7358119 h 137"/>
              <a:gd name="T6" fmla="*/ 1417885 w 16"/>
              <a:gd name="T7" fmla="*/ 7358119 h 137"/>
              <a:gd name="T8" fmla="*/ 1417885 w 16"/>
              <a:gd name="T9" fmla="*/ 3705943 h 137"/>
              <a:gd name="T10" fmla="*/ 1417885 w 16"/>
              <a:gd name="T11" fmla="*/ 0 h 137"/>
              <a:gd name="T12" fmla="*/ 0 w 16"/>
              <a:gd name="T13" fmla="*/ 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137"/>
              <a:gd name="T23" fmla="*/ 16 w 16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137">
                <a:moveTo>
                  <a:pt x="0" y="0"/>
                </a:moveTo>
                <a:lnTo>
                  <a:pt x="0" y="69"/>
                </a:lnTo>
                <a:lnTo>
                  <a:pt x="0" y="137"/>
                </a:lnTo>
                <a:lnTo>
                  <a:pt x="16" y="137"/>
                </a:lnTo>
                <a:lnTo>
                  <a:pt x="16" y="69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3254376" y="2339976"/>
            <a:ext cx="30163" cy="3175"/>
          </a:xfrm>
          <a:custGeom>
            <a:avLst/>
            <a:gdLst>
              <a:gd name="T0" fmla="*/ 6640923 w 137"/>
              <a:gd name="T1" fmla="*/ 0 h 15"/>
              <a:gd name="T2" fmla="*/ 3296133 w 137"/>
              <a:gd name="T3" fmla="*/ 0 h 15"/>
              <a:gd name="T4" fmla="*/ 0 w 137"/>
              <a:gd name="T5" fmla="*/ 0 h 15"/>
              <a:gd name="T6" fmla="*/ 0 w 137"/>
              <a:gd name="T7" fmla="*/ 672042 h 15"/>
              <a:gd name="T8" fmla="*/ 3296133 w 137"/>
              <a:gd name="T9" fmla="*/ 672042 h 15"/>
              <a:gd name="T10" fmla="*/ 6640923 w 137"/>
              <a:gd name="T11" fmla="*/ 672042 h 15"/>
              <a:gd name="T12" fmla="*/ 6640923 w 137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5"/>
              <a:gd name="T23" fmla="*/ 137 w 137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5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5"/>
                </a:lnTo>
                <a:lnTo>
                  <a:pt x="68" y="15"/>
                </a:lnTo>
                <a:lnTo>
                  <a:pt x="137" y="15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2622551" y="2735263"/>
            <a:ext cx="4763" cy="31750"/>
          </a:xfrm>
          <a:custGeom>
            <a:avLst/>
            <a:gdLst>
              <a:gd name="T0" fmla="*/ 0 w 16"/>
              <a:gd name="T1" fmla="*/ 0 h 137"/>
              <a:gd name="T2" fmla="*/ 0 w 16"/>
              <a:gd name="T3" fmla="*/ 3705943 h 137"/>
              <a:gd name="T4" fmla="*/ 0 w 16"/>
              <a:gd name="T5" fmla="*/ 7358119 h 137"/>
              <a:gd name="T6" fmla="*/ 1417885 w 16"/>
              <a:gd name="T7" fmla="*/ 7358119 h 137"/>
              <a:gd name="T8" fmla="*/ 1417885 w 16"/>
              <a:gd name="T9" fmla="*/ 3705943 h 137"/>
              <a:gd name="T10" fmla="*/ 1417885 w 16"/>
              <a:gd name="T11" fmla="*/ 0 h 137"/>
              <a:gd name="T12" fmla="*/ 0 w 16"/>
              <a:gd name="T13" fmla="*/ 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137"/>
              <a:gd name="T23" fmla="*/ 16 w 16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137">
                <a:moveTo>
                  <a:pt x="0" y="0"/>
                </a:moveTo>
                <a:lnTo>
                  <a:pt x="0" y="69"/>
                </a:lnTo>
                <a:lnTo>
                  <a:pt x="0" y="137"/>
                </a:lnTo>
                <a:lnTo>
                  <a:pt x="16" y="137"/>
                </a:lnTo>
                <a:lnTo>
                  <a:pt x="16" y="69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3254376" y="2339976"/>
            <a:ext cx="30163" cy="3175"/>
          </a:xfrm>
          <a:custGeom>
            <a:avLst/>
            <a:gdLst>
              <a:gd name="T0" fmla="*/ 6640923 w 137"/>
              <a:gd name="T1" fmla="*/ 0 h 15"/>
              <a:gd name="T2" fmla="*/ 3296133 w 137"/>
              <a:gd name="T3" fmla="*/ 0 h 15"/>
              <a:gd name="T4" fmla="*/ 0 w 137"/>
              <a:gd name="T5" fmla="*/ 0 h 15"/>
              <a:gd name="T6" fmla="*/ 0 w 137"/>
              <a:gd name="T7" fmla="*/ 672042 h 15"/>
              <a:gd name="T8" fmla="*/ 3296133 w 137"/>
              <a:gd name="T9" fmla="*/ 672042 h 15"/>
              <a:gd name="T10" fmla="*/ 6640923 w 137"/>
              <a:gd name="T11" fmla="*/ 672042 h 15"/>
              <a:gd name="T12" fmla="*/ 6640923 w 137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5"/>
              <a:gd name="T23" fmla="*/ 137 w 137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5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5"/>
                </a:lnTo>
                <a:lnTo>
                  <a:pt x="68" y="15"/>
                </a:lnTo>
                <a:lnTo>
                  <a:pt x="137" y="15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254376" y="2339976"/>
            <a:ext cx="30163" cy="3175"/>
          </a:xfrm>
          <a:custGeom>
            <a:avLst/>
            <a:gdLst>
              <a:gd name="T0" fmla="*/ 6640923 w 137"/>
              <a:gd name="T1" fmla="*/ 0 h 15"/>
              <a:gd name="T2" fmla="*/ 3296133 w 137"/>
              <a:gd name="T3" fmla="*/ 0 h 15"/>
              <a:gd name="T4" fmla="*/ 0 w 137"/>
              <a:gd name="T5" fmla="*/ 0 h 15"/>
              <a:gd name="T6" fmla="*/ 0 w 137"/>
              <a:gd name="T7" fmla="*/ 672042 h 15"/>
              <a:gd name="T8" fmla="*/ 3296133 w 137"/>
              <a:gd name="T9" fmla="*/ 672042 h 15"/>
              <a:gd name="T10" fmla="*/ 6640923 w 137"/>
              <a:gd name="T11" fmla="*/ 672042 h 15"/>
              <a:gd name="T12" fmla="*/ 6640923 w 137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5"/>
              <a:gd name="T23" fmla="*/ 137 w 137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5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5"/>
                </a:lnTo>
                <a:lnTo>
                  <a:pt x="68" y="15"/>
                </a:lnTo>
                <a:lnTo>
                  <a:pt x="137" y="15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3254376" y="2339976"/>
            <a:ext cx="30163" cy="4763"/>
          </a:xfrm>
          <a:custGeom>
            <a:avLst/>
            <a:gdLst>
              <a:gd name="T0" fmla="*/ 6640923 w 137"/>
              <a:gd name="T1" fmla="*/ 0 h 16"/>
              <a:gd name="T2" fmla="*/ 3296133 w 137"/>
              <a:gd name="T3" fmla="*/ 0 h 16"/>
              <a:gd name="T4" fmla="*/ 0 w 137"/>
              <a:gd name="T5" fmla="*/ 0 h 16"/>
              <a:gd name="T6" fmla="*/ 0 w 137"/>
              <a:gd name="T7" fmla="*/ 1417885 h 16"/>
              <a:gd name="T8" fmla="*/ 3296133 w 137"/>
              <a:gd name="T9" fmla="*/ 1417885 h 16"/>
              <a:gd name="T10" fmla="*/ 6640923 w 137"/>
              <a:gd name="T11" fmla="*/ 1417885 h 16"/>
              <a:gd name="T12" fmla="*/ 6640923 w 137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6"/>
              <a:gd name="T23" fmla="*/ 137 w 137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6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6"/>
                </a:lnTo>
                <a:lnTo>
                  <a:pt x="68" y="16"/>
                </a:lnTo>
                <a:lnTo>
                  <a:pt x="137" y="16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1852613" y="1954214"/>
            <a:ext cx="8266112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88" tIns="43194" rIns="86388" bIns="43194" anchor="ctr"/>
          <a:lstStyle/>
          <a:p>
            <a:pPr>
              <a:defRPr/>
            </a:pPr>
            <a:endParaRPr lang="sk-SK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1919289" y="2565401"/>
            <a:ext cx="7824787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88" tIns="43194" rIns="86388" bIns="43194"/>
          <a:lstStyle/>
          <a:p>
            <a:pPr marL="355600" indent="-2667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sk-SK" sz="16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46993" y="714375"/>
            <a:ext cx="11698013" cy="3673475"/>
          </a:xfrm>
        </p:spPr>
        <p:txBody>
          <a:bodyPr>
            <a:noAutofit/>
          </a:bodyPr>
          <a:lstStyle/>
          <a:p>
            <a:pPr marL="457200" indent="-457200" algn="l" eaLnBrk="1" hangingPunct="1">
              <a:lnSpc>
                <a:spcPct val="120000"/>
              </a:lnSpc>
              <a:spcAft>
                <a:spcPct val="2000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sk-SK" sz="3000" dirty="0" smtClean="0"/>
              <a:t>Ak je súčasť symetrická, je možné ju nakresliť v polovičnom reze, t.j. jednu polovinu obrazu v pohľade a druhú polovinu obrazu v reze</a:t>
            </a:r>
          </a:p>
          <a:p>
            <a:pPr marL="457200" indent="-457200" algn="l" eaLnBrk="1" hangingPunct="1">
              <a:lnSpc>
                <a:spcPct val="120000"/>
              </a:lnSpc>
              <a:spcAft>
                <a:spcPct val="2000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sk-SK" sz="3000" dirty="0" smtClean="0"/>
              <a:t>Rozhraním medzi pohľadom a rezom je len os symetrie (pokiaľ má súčasť v osi hranu, kreslí sa hrana)</a:t>
            </a:r>
          </a:p>
          <a:p>
            <a:pPr marL="457200" indent="-457200" algn="l" eaLnBrk="1" hangingPunct="1">
              <a:lnSpc>
                <a:spcPct val="120000"/>
              </a:lnSpc>
              <a:spcAft>
                <a:spcPct val="2000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sk-SK" sz="3000" dirty="0" smtClean="0"/>
              <a:t>Poloviční rez zodpovedá myslenému vyrezaniu štvrtiny súčasti, šrafujú sa plochy v smere premietania (červené), zelené plochy sa neuvažujú </a:t>
            </a:r>
            <a:r>
              <a:rPr lang="sk-SK" sz="3000" dirty="0" smtClean="0"/>
              <a:t>(</a:t>
            </a:r>
            <a:r>
              <a:rPr lang="sk-SK" sz="3000" dirty="0" smtClean="0"/>
              <a:t>premietajú sa ako úsečky</a:t>
            </a:r>
            <a:r>
              <a:rPr lang="sk-SK" sz="3000" dirty="0" smtClean="0"/>
              <a:t>)</a:t>
            </a:r>
            <a:endParaRPr lang="sk-SK" sz="30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3907254" y="172522"/>
            <a:ext cx="4007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POLOVIČNÝ REZ</a:t>
            </a:r>
            <a:endParaRPr lang="sk-SK" sz="3200" dirty="0"/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9" t="46072" r="51465" b="31293"/>
          <a:stretch>
            <a:fillRect/>
          </a:stretch>
        </p:blipFill>
        <p:spPr bwMode="auto">
          <a:xfrm>
            <a:off x="7347224" y="4640263"/>
            <a:ext cx="19050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7" t="47026" r="52002" b="33269"/>
          <a:stretch>
            <a:fillRect/>
          </a:stretch>
        </p:blipFill>
        <p:spPr bwMode="auto">
          <a:xfrm>
            <a:off x="10155511" y="4640263"/>
            <a:ext cx="1905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23" name="Picture 18" descr="00_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299" y="4568825"/>
            <a:ext cx="1776412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6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16276" y="2487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342" name="Freeform 6"/>
          <p:cNvSpPr>
            <a:spLocks/>
          </p:cNvSpPr>
          <p:nvPr/>
        </p:nvSpPr>
        <p:spPr bwMode="auto">
          <a:xfrm>
            <a:off x="2622551" y="2735263"/>
            <a:ext cx="4763" cy="31750"/>
          </a:xfrm>
          <a:custGeom>
            <a:avLst/>
            <a:gdLst>
              <a:gd name="T0" fmla="*/ 0 w 16"/>
              <a:gd name="T1" fmla="*/ 0 h 137"/>
              <a:gd name="T2" fmla="*/ 0 w 16"/>
              <a:gd name="T3" fmla="*/ 3705943 h 137"/>
              <a:gd name="T4" fmla="*/ 0 w 16"/>
              <a:gd name="T5" fmla="*/ 7358119 h 137"/>
              <a:gd name="T6" fmla="*/ 1417885 w 16"/>
              <a:gd name="T7" fmla="*/ 7358119 h 137"/>
              <a:gd name="T8" fmla="*/ 1417885 w 16"/>
              <a:gd name="T9" fmla="*/ 3705943 h 137"/>
              <a:gd name="T10" fmla="*/ 1417885 w 16"/>
              <a:gd name="T11" fmla="*/ 0 h 137"/>
              <a:gd name="T12" fmla="*/ 0 w 16"/>
              <a:gd name="T13" fmla="*/ 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137"/>
              <a:gd name="T23" fmla="*/ 16 w 16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137">
                <a:moveTo>
                  <a:pt x="0" y="0"/>
                </a:moveTo>
                <a:lnTo>
                  <a:pt x="0" y="69"/>
                </a:lnTo>
                <a:lnTo>
                  <a:pt x="0" y="137"/>
                </a:lnTo>
                <a:lnTo>
                  <a:pt x="16" y="137"/>
                </a:lnTo>
                <a:lnTo>
                  <a:pt x="16" y="69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3254376" y="2339976"/>
            <a:ext cx="30163" cy="3175"/>
          </a:xfrm>
          <a:custGeom>
            <a:avLst/>
            <a:gdLst>
              <a:gd name="T0" fmla="*/ 6640923 w 137"/>
              <a:gd name="T1" fmla="*/ 0 h 15"/>
              <a:gd name="T2" fmla="*/ 3296133 w 137"/>
              <a:gd name="T3" fmla="*/ 0 h 15"/>
              <a:gd name="T4" fmla="*/ 0 w 137"/>
              <a:gd name="T5" fmla="*/ 0 h 15"/>
              <a:gd name="T6" fmla="*/ 0 w 137"/>
              <a:gd name="T7" fmla="*/ 672042 h 15"/>
              <a:gd name="T8" fmla="*/ 3296133 w 137"/>
              <a:gd name="T9" fmla="*/ 672042 h 15"/>
              <a:gd name="T10" fmla="*/ 6640923 w 137"/>
              <a:gd name="T11" fmla="*/ 672042 h 15"/>
              <a:gd name="T12" fmla="*/ 6640923 w 137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5"/>
              <a:gd name="T23" fmla="*/ 137 w 137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5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5"/>
                </a:lnTo>
                <a:lnTo>
                  <a:pt x="68" y="15"/>
                </a:lnTo>
                <a:lnTo>
                  <a:pt x="137" y="15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2622551" y="2735263"/>
            <a:ext cx="4763" cy="31750"/>
          </a:xfrm>
          <a:custGeom>
            <a:avLst/>
            <a:gdLst>
              <a:gd name="T0" fmla="*/ 0 w 16"/>
              <a:gd name="T1" fmla="*/ 0 h 137"/>
              <a:gd name="T2" fmla="*/ 0 w 16"/>
              <a:gd name="T3" fmla="*/ 3705943 h 137"/>
              <a:gd name="T4" fmla="*/ 0 w 16"/>
              <a:gd name="T5" fmla="*/ 7358119 h 137"/>
              <a:gd name="T6" fmla="*/ 1417885 w 16"/>
              <a:gd name="T7" fmla="*/ 7358119 h 137"/>
              <a:gd name="T8" fmla="*/ 1417885 w 16"/>
              <a:gd name="T9" fmla="*/ 3705943 h 137"/>
              <a:gd name="T10" fmla="*/ 1417885 w 16"/>
              <a:gd name="T11" fmla="*/ 0 h 137"/>
              <a:gd name="T12" fmla="*/ 0 w 16"/>
              <a:gd name="T13" fmla="*/ 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137"/>
              <a:gd name="T23" fmla="*/ 16 w 16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137">
                <a:moveTo>
                  <a:pt x="0" y="0"/>
                </a:moveTo>
                <a:lnTo>
                  <a:pt x="0" y="69"/>
                </a:lnTo>
                <a:lnTo>
                  <a:pt x="0" y="137"/>
                </a:lnTo>
                <a:lnTo>
                  <a:pt x="16" y="137"/>
                </a:lnTo>
                <a:lnTo>
                  <a:pt x="16" y="69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3254376" y="2339976"/>
            <a:ext cx="30163" cy="3175"/>
          </a:xfrm>
          <a:custGeom>
            <a:avLst/>
            <a:gdLst>
              <a:gd name="T0" fmla="*/ 6640923 w 137"/>
              <a:gd name="T1" fmla="*/ 0 h 15"/>
              <a:gd name="T2" fmla="*/ 3296133 w 137"/>
              <a:gd name="T3" fmla="*/ 0 h 15"/>
              <a:gd name="T4" fmla="*/ 0 w 137"/>
              <a:gd name="T5" fmla="*/ 0 h 15"/>
              <a:gd name="T6" fmla="*/ 0 w 137"/>
              <a:gd name="T7" fmla="*/ 672042 h 15"/>
              <a:gd name="T8" fmla="*/ 3296133 w 137"/>
              <a:gd name="T9" fmla="*/ 672042 h 15"/>
              <a:gd name="T10" fmla="*/ 6640923 w 137"/>
              <a:gd name="T11" fmla="*/ 672042 h 15"/>
              <a:gd name="T12" fmla="*/ 6640923 w 137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5"/>
              <a:gd name="T23" fmla="*/ 137 w 137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5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5"/>
                </a:lnTo>
                <a:lnTo>
                  <a:pt x="68" y="15"/>
                </a:lnTo>
                <a:lnTo>
                  <a:pt x="137" y="15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254376" y="2339976"/>
            <a:ext cx="30163" cy="3175"/>
          </a:xfrm>
          <a:custGeom>
            <a:avLst/>
            <a:gdLst>
              <a:gd name="T0" fmla="*/ 6640923 w 137"/>
              <a:gd name="T1" fmla="*/ 0 h 15"/>
              <a:gd name="T2" fmla="*/ 3296133 w 137"/>
              <a:gd name="T3" fmla="*/ 0 h 15"/>
              <a:gd name="T4" fmla="*/ 0 w 137"/>
              <a:gd name="T5" fmla="*/ 0 h 15"/>
              <a:gd name="T6" fmla="*/ 0 w 137"/>
              <a:gd name="T7" fmla="*/ 672042 h 15"/>
              <a:gd name="T8" fmla="*/ 3296133 w 137"/>
              <a:gd name="T9" fmla="*/ 672042 h 15"/>
              <a:gd name="T10" fmla="*/ 6640923 w 137"/>
              <a:gd name="T11" fmla="*/ 672042 h 15"/>
              <a:gd name="T12" fmla="*/ 6640923 w 137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5"/>
              <a:gd name="T23" fmla="*/ 137 w 137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5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5"/>
                </a:lnTo>
                <a:lnTo>
                  <a:pt x="68" y="15"/>
                </a:lnTo>
                <a:lnTo>
                  <a:pt x="137" y="15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3254376" y="2339976"/>
            <a:ext cx="30163" cy="4763"/>
          </a:xfrm>
          <a:custGeom>
            <a:avLst/>
            <a:gdLst>
              <a:gd name="T0" fmla="*/ 6640923 w 137"/>
              <a:gd name="T1" fmla="*/ 0 h 16"/>
              <a:gd name="T2" fmla="*/ 3296133 w 137"/>
              <a:gd name="T3" fmla="*/ 0 h 16"/>
              <a:gd name="T4" fmla="*/ 0 w 137"/>
              <a:gd name="T5" fmla="*/ 0 h 16"/>
              <a:gd name="T6" fmla="*/ 0 w 137"/>
              <a:gd name="T7" fmla="*/ 1417885 h 16"/>
              <a:gd name="T8" fmla="*/ 3296133 w 137"/>
              <a:gd name="T9" fmla="*/ 1417885 h 16"/>
              <a:gd name="T10" fmla="*/ 6640923 w 137"/>
              <a:gd name="T11" fmla="*/ 1417885 h 16"/>
              <a:gd name="T12" fmla="*/ 6640923 w 137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"/>
              <a:gd name="T22" fmla="*/ 0 h 16"/>
              <a:gd name="T23" fmla="*/ 137 w 137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" h="16">
                <a:moveTo>
                  <a:pt x="137" y="0"/>
                </a:moveTo>
                <a:lnTo>
                  <a:pt x="68" y="0"/>
                </a:lnTo>
                <a:lnTo>
                  <a:pt x="0" y="0"/>
                </a:lnTo>
                <a:lnTo>
                  <a:pt x="0" y="16"/>
                </a:lnTo>
                <a:lnTo>
                  <a:pt x="68" y="16"/>
                </a:lnTo>
                <a:lnTo>
                  <a:pt x="137" y="16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1852613" y="1954214"/>
            <a:ext cx="8266112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88" tIns="43194" rIns="86388" bIns="43194" anchor="ctr"/>
          <a:lstStyle/>
          <a:p>
            <a:pPr>
              <a:defRPr/>
            </a:pPr>
            <a:endParaRPr lang="sk-SK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1919289" y="2565401"/>
            <a:ext cx="7824787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88" tIns="43194" rIns="86388" bIns="43194"/>
          <a:lstStyle/>
          <a:p>
            <a:pPr marL="355600" indent="-2667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sk-SK" sz="16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89186" y="798513"/>
            <a:ext cx="11698013" cy="3673475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q"/>
              <a:defRPr/>
            </a:pPr>
            <a:r>
              <a:rPr lang="sk-SK" sz="3000" dirty="0"/>
              <a:t>Ak vedie polovičný rez hlavnou osou symetrie, nie je potrebné ho označovať</a:t>
            </a:r>
          </a:p>
          <a:p>
            <a:pPr marL="457200" indent="-457200" algn="l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q"/>
              <a:defRPr/>
            </a:pPr>
            <a:r>
              <a:rPr lang="sk-SK" sz="3000" dirty="0"/>
              <a:t>Ak nevedie polovičný rez hlavnou osou symetrie, označuje sa rovnako ako celkový rez</a:t>
            </a:r>
          </a:p>
          <a:p>
            <a:pPr algn="l" eaLnBrk="1" hangingPunct="1">
              <a:lnSpc>
                <a:spcPct val="90000"/>
              </a:lnSpc>
              <a:spcAft>
                <a:spcPct val="20000"/>
              </a:spcAft>
              <a:buClrTx/>
              <a:defRPr/>
            </a:pPr>
            <a:endParaRPr lang="sk-SK" sz="3000" dirty="0" smtClean="0"/>
          </a:p>
        </p:txBody>
      </p:sp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9" t="46072" r="51465" b="31293"/>
          <a:stretch>
            <a:fillRect/>
          </a:stretch>
        </p:blipFill>
        <p:spPr bwMode="auto">
          <a:xfrm>
            <a:off x="4872038" y="3642796"/>
            <a:ext cx="19050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7" t="47026" r="52002" b="33269"/>
          <a:stretch>
            <a:fillRect/>
          </a:stretch>
        </p:blipFill>
        <p:spPr bwMode="auto">
          <a:xfrm>
            <a:off x="7680325" y="3642796"/>
            <a:ext cx="1905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4354" name="Picture 18" descr="00_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571358"/>
            <a:ext cx="1776412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Line 19"/>
          <p:cNvSpPr>
            <a:spLocks noChangeShapeType="1"/>
          </p:cNvSpPr>
          <p:nvPr/>
        </p:nvSpPr>
        <p:spPr bwMode="auto">
          <a:xfrm flipH="1">
            <a:off x="5016501" y="5298559"/>
            <a:ext cx="720725" cy="504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359151" y="5570021"/>
            <a:ext cx="165576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6" tIns="45703" rIns="91406" bIns="45703" anchor="ctr"/>
          <a:lstStyle/>
          <a:p>
            <a:pPr algn="ctr" defTabSz="863600">
              <a:defRPr/>
            </a:pPr>
            <a:r>
              <a:rPr lang="sk-SK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smer premietania</a:t>
            </a:r>
          </a:p>
        </p:txBody>
      </p:sp>
      <p:sp>
        <p:nvSpPr>
          <p:cNvPr id="2" name="Obdĺžnik 1"/>
          <p:cNvSpPr/>
          <p:nvPr/>
        </p:nvSpPr>
        <p:spPr>
          <a:xfrm>
            <a:off x="3907254" y="172522"/>
            <a:ext cx="4007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POLOVIČNÝ REZ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2012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2695576" y="6172201"/>
            <a:ext cx="42863" cy="3175"/>
          </a:xfrm>
          <a:custGeom>
            <a:avLst/>
            <a:gdLst>
              <a:gd name="T0" fmla="*/ 13710721 w 134"/>
              <a:gd name="T1" fmla="*/ 0 h 12"/>
              <a:gd name="T2" fmla="*/ 6753161 w 134"/>
              <a:gd name="T3" fmla="*/ 0 h 12"/>
              <a:gd name="T4" fmla="*/ 0 w 134"/>
              <a:gd name="T5" fmla="*/ 0 h 12"/>
              <a:gd name="T6" fmla="*/ 0 w 134"/>
              <a:gd name="T7" fmla="*/ 840052 h 12"/>
              <a:gd name="T8" fmla="*/ 6753161 w 134"/>
              <a:gd name="T9" fmla="*/ 840052 h 12"/>
              <a:gd name="T10" fmla="*/ 13710721 w 134"/>
              <a:gd name="T11" fmla="*/ 840052 h 12"/>
              <a:gd name="T12" fmla="*/ 13710721 w 134"/>
              <a:gd name="T13" fmla="*/ 0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4"/>
              <a:gd name="T22" fmla="*/ 0 h 12"/>
              <a:gd name="T23" fmla="*/ 134 w 134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4" h="12">
                <a:moveTo>
                  <a:pt x="134" y="0"/>
                </a:moveTo>
                <a:lnTo>
                  <a:pt x="66" y="0"/>
                </a:lnTo>
                <a:lnTo>
                  <a:pt x="0" y="0"/>
                </a:lnTo>
                <a:lnTo>
                  <a:pt x="0" y="12"/>
                </a:lnTo>
                <a:lnTo>
                  <a:pt x="66" y="12"/>
                </a:lnTo>
                <a:lnTo>
                  <a:pt x="134" y="12"/>
                </a:lnTo>
                <a:lnTo>
                  <a:pt x="1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3379789" y="2408239"/>
            <a:ext cx="22225" cy="3175"/>
          </a:xfrm>
          <a:custGeom>
            <a:avLst/>
            <a:gdLst>
              <a:gd name="T0" fmla="*/ 0 w 92"/>
              <a:gd name="T1" fmla="*/ 672042 h 15"/>
              <a:gd name="T2" fmla="*/ 2626174 w 92"/>
              <a:gd name="T3" fmla="*/ 672042 h 15"/>
              <a:gd name="T4" fmla="*/ 5369029 w 92"/>
              <a:gd name="T5" fmla="*/ 672042 h 15"/>
              <a:gd name="T6" fmla="*/ 5369029 w 92"/>
              <a:gd name="T7" fmla="*/ 0 h 15"/>
              <a:gd name="T8" fmla="*/ 2626174 w 92"/>
              <a:gd name="T9" fmla="*/ 0 h 15"/>
              <a:gd name="T10" fmla="*/ 0 w 92"/>
              <a:gd name="T11" fmla="*/ 0 h 15"/>
              <a:gd name="T12" fmla="*/ 0 w 92"/>
              <a:gd name="T13" fmla="*/ 672042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"/>
              <a:gd name="T22" fmla="*/ 0 h 15"/>
              <a:gd name="T23" fmla="*/ 92 w 92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" h="15">
                <a:moveTo>
                  <a:pt x="0" y="15"/>
                </a:moveTo>
                <a:lnTo>
                  <a:pt x="45" y="15"/>
                </a:lnTo>
                <a:lnTo>
                  <a:pt x="92" y="15"/>
                </a:lnTo>
                <a:lnTo>
                  <a:pt x="92" y="0"/>
                </a:lnTo>
                <a:lnTo>
                  <a:pt x="45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70" name="Freeform 10"/>
          <p:cNvSpPr>
            <a:spLocks/>
          </p:cNvSpPr>
          <p:nvPr/>
        </p:nvSpPr>
        <p:spPr bwMode="auto">
          <a:xfrm>
            <a:off x="3378201" y="2400301"/>
            <a:ext cx="22225" cy="3175"/>
          </a:xfrm>
          <a:custGeom>
            <a:avLst/>
            <a:gdLst>
              <a:gd name="T0" fmla="*/ 0 w 91"/>
              <a:gd name="T1" fmla="*/ 672042 h 15"/>
              <a:gd name="T2" fmla="*/ 2684096 w 91"/>
              <a:gd name="T3" fmla="*/ 672042 h 15"/>
              <a:gd name="T4" fmla="*/ 5428029 w 91"/>
              <a:gd name="T5" fmla="*/ 672042 h 15"/>
              <a:gd name="T6" fmla="*/ 5428029 w 91"/>
              <a:gd name="T7" fmla="*/ 0 h 15"/>
              <a:gd name="T8" fmla="*/ 2684096 w 91"/>
              <a:gd name="T9" fmla="*/ 0 h 15"/>
              <a:gd name="T10" fmla="*/ 0 w 91"/>
              <a:gd name="T11" fmla="*/ 0 h 15"/>
              <a:gd name="T12" fmla="*/ 0 w 91"/>
              <a:gd name="T13" fmla="*/ 672042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"/>
              <a:gd name="T22" fmla="*/ 0 h 15"/>
              <a:gd name="T23" fmla="*/ 91 w 91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" h="15">
                <a:moveTo>
                  <a:pt x="0" y="15"/>
                </a:moveTo>
                <a:lnTo>
                  <a:pt x="45" y="15"/>
                </a:lnTo>
                <a:lnTo>
                  <a:pt x="91" y="15"/>
                </a:lnTo>
                <a:lnTo>
                  <a:pt x="91" y="0"/>
                </a:lnTo>
                <a:lnTo>
                  <a:pt x="45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71" name="Freeform 11"/>
          <p:cNvSpPr>
            <a:spLocks/>
          </p:cNvSpPr>
          <p:nvPr/>
        </p:nvSpPr>
        <p:spPr bwMode="auto">
          <a:xfrm>
            <a:off x="3059114" y="2408239"/>
            <a:ext cx="22225" cy="3175"/>
          </a:xfrm>
          <a:custGeom>
            <a:avLst/>
            <a:gdLst>
              <a:gd name="T0" fmla="*/ 5428029 w 91"/>
              <a:gd name="T1" fmla="*/ 0 h 15"/>
              <a:gd name="T2" fmla="*/ 2684096 w 91"/>
              <a:gd name="T3" fmla="*/ 0 h 15"/>
              <a:gd name="T4" fmla="*/ 0 w 91"/>
              <a:gd name="T5" fmla="*/ 0 h 15"/>
              <a:gd name="T6" fmla="*/ 0 w 91"/>
              <a:gd name="T7" fmla="*/ 672042 h 15"/>
              <a:gd name="T8" fmla="*/ 2684096 w 91"/>
              <a:gd name="T9" fmla="*/ 672042 h 15"/>
              <a:gd name="T10" fmla="*/ 5428029 w 91"/>
              <a:gd name="T11" fmla="*/ 672042 h 15"/>
              <a:gd name="T12" fmla="*/ 5428029 w 91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"/>
              <a:gd name="T22" fmla="*/ 0 h 15"/>
              <a:gd name="T23" fmla="*/ 91 w 91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" h="15">
                <a:moveTo>
                  <a:pt x="91" y="0"/>
                </a:moveTo>
                <a:lnTo>
                  <a:pt x="45" y="0"/>
                </a:lnTo>
                <a:lnTo>
                  <a:pt x="0" y="0"/>
                </a:lnTo>
                <a:lnTo>
                  <a:pt x="0" y="15"/>
                </a:lnTo>
                <a:lnTo>
                  <a:pt x="45" y="15"/>
                </a:lnTo>
                <a:lnTo>
                  <a:pt x="91" y="15"/>
                </a:lnTo>
                <a:lnTo>
                  <a:pt x="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3378201" y="2419351"/>
            <a:ext cx="22225" cy="3175"/>
          </a:xfrm>
          <a:custGeom>
            <a:avLst/>
            <a:gdLst>
              <a:gd name="T0" fmla="*/ 0 w 91"/>
              <a:gd name="T1" fmla="*/ 630039 h 16"/>
              <a:gd name="T2" fmla="*/ 2684096 w 91"/>
              <a:gd name="T3" fmla="*/ 630039 h 16"/>
              <a:gd name="T4" fmla="*/ 5428029 w 91"/>
              <a:gd name="T5" fmla="*/ 630039 h 16"/>
              <a:gd name="T6" fmla="*/ 5428029 w 91"/>
              <a:gd name="T7" fmla="*/ 0 h 16"/>
              <a:gd name="T8" fmla="*/ 2684096 w 91"/>
              <a:gd name="T9" fmla="*/ 0 h 16"/>
              <a:gd name="T10" fmla="*/ 0 w 91"/>
              <a:gd name="T11" fmla="*/ 0 h 16"/>
              <a:gd name="T12" fmla="*/ 0 w 91"/>
              <a:gd name="T13" fmla="*/ 630039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"/>
              <a:gd name="T22" fmla="*/ 0 h 16"/>
              <a:gd name="T23" fmla="*/ 91 w 91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" h="16">
                <a:moveTo>
                  <a:pt x="0" y="16"/>
                </a:moveTo>
                <a:lnTo>
                  <a:pt x="45" y="16"/>
                </a:lnTo>
                <a:lnTo>
                  <a:pt x="91" y="16"/>
                </a:lnTo>
                <a:lnTo>
                  <a:pt x="91" y="0"/>
                </a:lnTo>
                <a:lnTo>
                  <a:pt x="45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3052764" y="1465263"/>
            <a:ext cx="22225" cy="4762"/>
          </a:xfrm>
          <a:custGeom>
            <a:avLst/>
            <a:gdLst>
              <a:gd name="T0" fmla="*/ 5428029 w 91"/>
              <a:gd name="T1" fmla="*/ 0 h 16"/>
              <a:gd name="T2" fmla="*/ 2684096 w 91"/>
              <a:gd name="T3" fmla="*/ 0 h 16"/>
              <a:gd name="T4" fmla="*/ 0 w 91"/>
              <a:gd name="T5" fmla="*/ 0 h 16"/>
              <a:gd name="T6" fmla="*/ 0 w 91"/>
              <a:gd name="T7" fmla="*/ 1417290 h 16"/>
              <a:gd name="T8" fmla="*/ 2684096 w 91"/>
              <a:gd name="T9" fmla="*/ 1417290 h 16"/>
              <a:gd name="T10" fmla="*/ 5428029 w 91"/>
              <a:gd name="T11" fmla="*/ 1417290 h 16"/>
              <a:gd name="T12" fmla="*/ 5428029 w 91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"/>
              <a:gd name="T22" fmla="*/ 0 h 16"/>
              <a:gd name="T23" fmla="*/ 91 w 91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" h="16">
                <a:moveTo>
                  <a:pt x="91" y="0"/>
                </a:moveTo>
                <a:lnTo>
                  <a:pt x="45" y="0"/>
                </a:lnTo>
                <a:lnTo>
                  <a:pt x="0" y="0"/>
                </a:lnTo>
                <a:lnTo>
                  <a:pt x="0" y="16"/>
                </a:lnTo>
                <a:lnTo>
                  <a:pt x="45" y="16"/>
                </a:lnTo>
                <a:lnTo>
                  <a:pt x="91" y="16"/>
                </a:lnTo>
                <a:lnTo>
                  <a:pt x="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3054351" y="1473201"/>
            <a:ext cx="22225" cy="3175"/>
          </a:xfrm>
          <a:custGeom>
            <a:avLst/>
            <a:gdLst>
              <a:gd name="T0" fmla="*/ 5428029 w 91"/>
              <a:gd name="T1" fmla="*/ 0 h 17"/>
              <a:gd name="T2" fmla="*/ 2684096 w 91"/>
              <a:gd name="T3" fmla="*/ 0 h 17"/>
              <a:gd name="T4" fmla="*/ 0 w 91"/>
              <a:gd name="T5" fmla="*/ 0 h 17"/>
              <a:gd name="T6" fmla="*/ 0 w 91"/>
              <a:gd name="T7" fmla="*/ 592978 h 17"/>
              <a:gd name="T8" fmla="*/ 2684096 w 91"/>
              <a:gd name="T9" fmla="*/ 592978 h 17"/>
              <a:gd name="T10" fmla="*/ 5428029 w 91"/>
              <a:gd name="T11" fmla="*/ 592978 h 17"/>
              <a:gd name="T12" fmla="*/ 5428029 w 91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"/>
              <a:gd name="T22" fmla="*/ 0 h 17"/>
              <a:gd name="T23" fmla="*/ 91 w 91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" h="17">
                <a:moveTo>
                  <a:pt x="91" y="0"/>
                </a:moveTo>
                <a:lnTo>
                  <a:pt x="45" y="0"/>
                </a:lnTo>
                <a:lnTo>
                  <a:pt x="0" y="0"/>
                </a:lnTo>
                <a:lnTo>
                  <a:pt x="0" y="17"/>
                </a:lnTo>
                <a:lnTo>
                  <a:pt x="45" y="17"/>
                </a:lnTo>
                <a:lnTo>
                  <a:pt x="91" y="17"/>
                </a:lnTo>
                <a:lnTo>
                  <a:pt x="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75" name="Freeform 15"/>
          <p:cNvSpPr>
            <a:spLocks/>
          </p:cNvSpPr>
          <p:nvPr/>
        </p:nvSpPr>
        <p:spPr bwMode="auto">
          <a:xfrm>
            <a:off x="3386139" y="1465263"/>
            <a:ext cx="20637" cy="4762"/>
          </a:xfrm>
          <a:custGeom>
            <a:avLst/>
            <a:gdLst>
              <a:gd name="T0" fmla="*/ 0 w 91"/>
              <a:gd name="T1" fmla="*/ 1417290 h 16"/>
              <a:gd name="T2" fmla="*/ 2314292 w 91"/>
              <a:gd name="T3" fmla="*/ 1417290 h 16"/>
              <a:gd name="T4" fmla="*/ 4680064 w 91"/>
              <a:gd name="T5" fmla="*/ 1417290 h 16"/>
              <a:gd name="T6" fmla="*/ 4680064 w 91"/>
              <a:gd name="T7" fmla="*/ 0 h 16"/>
              <a:gd name="T8" fmla="*/ 2314292 w 91"/>
              <a:gd name="T9" fmla="*/ 0 h 16"/>
              <a:gd name="T10" fmla="*/ 0 w 91"/>
              <a:gd name="T11" fmla="*/ 0 h 16"/>
              <a:gd name="T12" fmla="*/ 0 w 91"/>
              <a:gd name="T13" fmla="*/ 141729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"/>
              <a:gd name="T22" fmla="*/ 0 h 16"/>
              <a:gd name="T23" fmla="*/ 91 w 91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" h="16">
                <a:moveTo>
                  <a:pt x="0" y="16"/>
                </a:moveTo>
                <a:lnTo>
                  <a:pt x="45" y="16"/>
                </a:lnTo>
                <a:lnTo>
                  <a:pt x="91" y="16"/>
                </a:lnTo>
                <a:lnTo>
                  <a:pt x="91" y="0"/>
                </a:lnTo>
                <a:lnTo>
                  <a:pt x="45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2" t="39366" r="23421" b="17513"/>
          <a:stretch>
            <a:fillRect/>
          </a:stretch>
        </p:blipFill>
        <p:spPr bwMode="auto">
          <a:xfrm>
            <a:off x="4759326" y="4978401"/>
            <a:ext cx="2416175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6" t="25565" r="27409" b="17470"/>
          <a:stretch>
            <a:fillRect/>
          </a:stretch>
        </p:blipFill>
        <p:spPr bwMode="auto">
          <a:xfrm>
            <a:off x="9191626" y="585788"/>
            <a:ext cx="13255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1524001" y="4581526"/>
            <a:ext cx="36036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6" tIns="45703" rIns="91406" bIns="45703" anchor="ctr"/>
          <a:lstStyle/>
          <a:p>
            <a:pPr>
              <a:defRPr/>
            </a:pPr>
            <a:r>
              <a:rPr lang="sk-SK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Feritové hrnčekové jadro</a:t>
            </a:r>
          </a:p>
        </p:txBody>
      </p:sp>
      <p:pic>
        <p:nvPicPr>
          <p:cNvPr id="15379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17708" r="69939" b="50000"/>
          <a:stretch>
            <a:fillRect/>
          </a:stretch>
        </p:blipFill>
        <p:spPr bwMode="auto">
          <a:xfrm>
            <a:off x="1631951" y="1593850"/>
            <a:ext cx="26273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6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0" y="266673"/>
            <a:ext cx="4572000" cy="771553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sk-SK" sz="32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REZ A POLOVIČNÝ REZ</a:t>
            </a:r>
          </a:p>
        </p:txBody>
      </p:sp>
      <p:pic>
        <p:nvPicPr>
          <p:cNvPr id="1538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4" t="9785" r="7292" b="8270"/>
          <a:stretch>
            <a:fillRect/>
          </a:stretch>
        </p:blipFill>
        <p:spPr bwMode="auto">
          <a:xfrm>
            <a:off x="4583113" y="488950"/>
            <a:ext cx="44069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8328026" y="2997201"/>
            <a:ext cx="16748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6" tIns="45703" rIns="91406" bIns="45703" anchor="ctr"/>
          <a:lstStyle/>
          <a:p>
            <a:pPr algn="ctr">
              <a:defRPr/>
            </a:pPr>
            <a:r>
              <a:rPr lang="sk-SK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rez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7896225" y="4221164"/>
            <a:ext cx="16764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6" tIns="45703" rIns="91406" bIns="45703" anchor="ctr"/>
          <a:lstStyle/>
          <a:p>
            <a:pPr>
              <a:defRPr/>
            </a:pPr>
            <a:r>
              <a:rPr lang="sk-SK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polovičný rez</a:t>
            </a:r>
          </a:p>
        </p:txBody>
      </p:sp>
    </p:spTree>
    <p:extLst>
      <p:ext uri="{BB962C8B-B14F-4D97-AF65-F5344CB8AC3E}">
        <p14:creationId xmlns:p14="http://schemas.microsoft.com/office/powerpoint/2010/main" val="27630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782889" y="22108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782889" y="202620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782889" y="202620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03738" y="0"/>
            <a:ext cx="9144000" cy="620714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sz="32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LOMENÝ REZ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0717" y="620714"/>
            <a:ext cx="11682249" cy="1545708"/>
          </a:xfrm>
        </p:spPr>
        <p:txBody>
          <a:bodyPr>
            <a:noAutofit/>
          </a:bodyPr>
          <a:lstStyle/>
          <a:p>
            <a:pPr marL="552450" indent="-457200" algn="l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/>
              <a:t>Pokiaľ je rezná rovina lomená len raz, musí byť uhol lomu väčší ako 90°</a:t>
            </a:r>
          </a:p>
          <a:p>
            <a:pPr marL="552450" indent="-457200" algn="l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/>
              <a:t>Šikmá časť rezu sa otočí v smere premietania do jednej roviny </a:t>
            </a:r>
          </a:p>
          <a:p>
            <a:pPr marL="552450" indent="-457200" algn="l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/>
              <a:t>V obrazu rezu sa zobrazujú len hrany v smere </a:t>
            </a:r>
            <a:r>
              <a:rPr lang="sk-SK" sz="3000" dirty="0" smtClean="0"/>
              <a:t>premietania</a:t>
            </a:r>
            <a:endParaRPr lang="sk-SK" sz="3000" dirty="0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6" t="17513" r="10139" b="42203"/>
          <a:stretch>
            <a:fillRect/>
          </a:stretch>
        </p:blipFill>
        <p:spPr bwMode="auto">
          <a:xfrm>
            <a:off x="6825676" y="2580204"/>
            <a:ext cx="26035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6" t="62167" r="10139" b="10634"/>
          <a:stretch>
            <a:fillRect/>
          </a:stretch>
        </p:blipFill>
        <p:spPr bwMode="auto">
          <a:xfrm>
            <a:off x="6825676" y="5059362"/>
            <a:ext cx="26035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0" t="29123" r="47786" b="11545"/>
          <a:stretch>
            <a:fillRect/>
          </a:stretch>
        </p:blipFill>
        <p:spPr bwMode="auto">
          <a:xfrm>
            <a:off x="2379555" y="2580204"/>
            <a:ext cx="3876675" cy="39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0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473326" y="2525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473326" y="2525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20" y="3930118"/>
            <a:ext cx="2881313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257503" y="-80703"/>
            <a:ext cx="9144000" cy="866776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sz="32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MIESTNY (ČIASTOČNÝ) </a:t>
            </a:r>
            <a:r>
              <a:rPr lang="sk-SK" sz="32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REZ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15884"/>
            <a:ext cx="12076386" cy="3640974"/>
          </a:xfrm>
        </p:spPr>
        <p:txBody>
          <a:bodyPr>
            <a:normAutofit fontScale="92500"/>
          </a:bodyPr>
          <a:lstStyle/>
          <a:p>
            <a:pPr marL="342900" indent="-342900" algn="l" eaLnBrk="1" hangingPunct="1">
              <a:lnSpc>
                <a:spcPct val="130000"/>
              </a:lnSpc>
              <a:buFont typeface="Wingdings" panose="05000000000000000000" pitchFamily="2" charset="2"/>
              <a:buChar char="q"/>
              <a:defRPr/>
            </a:pPr>
            <a:endParaRPr lang="sk-SK" dirty="0" smtClean="0"/>
          </a:p>
          <a:p>
            <a:pPr marL="457200" indent="-457200" algn="l" eaLnBrk="1" hangingPunct="1">
              <a:lnSpc>
                <a:spcPct val="130000"/>
              </a:lnSpc>
              <a:buFont typeface="Wingdings" panose="05000000000000000000" pitchFamily="2" charset="2"/>
              <a:buChar char="q"/>
              <a:defRPr/>
            </a:pPr>
            <a:r>
              <a:rPr lang="sk-SK" sz="3500" dirty="0" smtClean="0"/>
              <a:t>Rezná </a:t>
            </a:r>
            <a:r>
              <a:rPr lang="sk-SK" sz="3500" dirty="0"/>
              <a:t>rovina prechádza len časťou predmetu</a:t>
            </a:r>
          </a:p>
          <a:p>
            <a:pPr marL="457200" indent="-457200" algn="l" eaLnBrk="1" hangingPunct="1">
              <a:lnSpc>
                <a:spcPct val="130000"/>
              </a:lnSpc>
              <a:buFont typeface="Wingdings" panose="05000000000000000000" pitchFamily="2" charset="2"/>
              <a:buChar char="q"/>
              <a:defRPr/>
            </a:pPr>
            <a:r>
              <a:rPr lang="sk-SK" sz="3500" dirty="0"/>
              <a:t>Miestny rez je od pohľadu oddelený nepravidelnou čiarou od ruky alebo </a:t>
            </a:r>
            <a:r>
              <a:rPr lang="sk-SK" sz="3500" dirty="0" err="1"/>
              <a:t>zigzag</a:t>
            </a:r>
            <a:endParaRPr lang="sk-SK" sz="3500" dirty="0"/>
          </a:p>
          <a:p>
            <a:pPr marL="457200" indent="-457200" algn="l" eaLnBrk="1" hangingPunct="1">
              <a:lnSpc>
                <a:spcPct val="130000"/>
              </a:lnSpc>
              <a:buFont typeface="Wingdings" panose="05000000000000000000" pitchFamily="2" charset="2"/>
              <a:buChar char="q"/>
              <a:defRPr/>
            </a:pPr>
            <a:r>
              <a:rPr lang="sk-SK" sz="3500" dirty="0"/>
              <a:t>U súčasti zobrazenej jediným obrazom sa miestny rez neoznačuje 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32292" r="57356" b="31206"/>
          <a:stretch>
            <a:fillRect/>
          </a:stretch>
        </p:blipFill>
        <p:spPr bwMode="auto">
          <a:xfrm>
            <a:off x="2473326" y="3734062"/>
            <a:ext cx="320992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4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"/>
          <a:stretch>
            <a:fillRect/>
          </a:stretch>
        </p:blipFill>
        <p:spPr bwMode="auto">
          <a:xfrm>
            <a:off x="2687700" y="2344202"/>
            <a:ext cx="231775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3"/>
          <a:stretch>
            <a:fillRect/>
          </a:stretch>
        </p:blipFill>
        <p:spPr bwMode="auto">
          <a:xfrm>
            <a:off x="5852709" y="2344202"/>
            <a:ext cx="2138362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Freeform 13"/>
          <p:cNvSpPr>
            <a:spLocks/>
          </p:cNvSpPr>
          <p:nvPr/>
        </p:nvSpPr>
        <p:spPr bwMode="auto">
          <a:xfrm>
            <a:off x="2695576" y="6172201"/>
            <a:ext cx="42863" cy="3175"/>
          </a:xfrm>
          <a:custGeom>
            <a:avLst/>
            <a:gdLst>
              <a:gd name="T0" fmla="*/ 13710721 w 134"/>
              <a:gd name="T1" fmla="*/ 0 h 12"/>
              <a:gd name="T2" fmla="*/ 6753161 w 134"/>
              <a:gd name="T3" fmla="*/ 0 h 12"/>
              <a:gd name="T4" fmla="*/ 0 w 134"/>
              <a:gd name="T5" fmla="*/ 0 h 12"/>
              <a:gd name="T6" fmla="*/ 0 w 134"/>
              <a:gd name="T7" fmla="*/ 840052 h 12"/>
              <a:gd name="T8" fmla="*/ 6753161 w 134"/>
              <a:gd name="T9" fmla="*/ 840052 h 12"/>
              <a:gd name="T10" fmla="*/ 13710721 w 134"/>
              <a:gd name="T11" fmla="*/ 840052 h 12"/>
              <a:gd name="T12" fmla="*/ 13710721 w 134"/>
              <a:gd name="T13" fmla="*/ 0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4"/>
              <a:gd name="T22" fmla="*/ 0 h 12"/>
              <a:gd name="T23" fmla="*/ 134 w 134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4" h="12">
                <a:moveTo>
                  <a:pt x="134" y="0"/>
                </a:moveTo>
                <a:lnTo>
                  <a:pt x="66" y="0"/>
                </a:lnTo>
                <a:lnTo>
                  <a:pt x="0" y="0"/>
                </a:lnTo>
                <a:lnTo>
                  <a:pt x="0" y="12"/>
                </a:lnTo>
                <a:lnTo>
                  <a:pt x="66" y="12"/>
                </a:lnTo>
                <a:lnTo>
                  <a:pt x="134" y="12"/>
                </a:lnTo>
                <a:lnTo>
                  <a:pt x="1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4054475" y="4835526"/>
            <a:ext cx="1588" cy="36513"/>
          </a:xfrm>
          <a:custGeom>
            <a:avLst/>
            <a:gdLst>
              <a:gd name="T0" fmla="*/ 193980 w 13"/>
              <a:gd name="T1" fmla="*/ 9522851 h 140"/>
              <a:gd name="T2" fmla="*/ 193980 w 13"/>
              <a:gd name="T3" fmla="*/ 4829366 h 140"/>
              <a:gd name="T4" fmla="*/ 193980 w 13"/>
              <a:gd name="T5" fmla="*/ 0 h 140"/>
              <a:gd name="T6" fmla="*/ 0 w 13"/>
              <a:gd name="T7" fmla="*/ 0 h 140"/>
              <a:gd name="T8" fmla="*/ 0 w 13"/>
              <a:gd name="T9" fmla="*/ 4829366 h 140"/>
              <a:gd name="T10" fmla="*/ 0 w 13"/>
              <a:gd name="T11" fmla="*/ 9522851 h 140"/>
              <a:gd name="T12" fmla="*/ 193980 w 13"/>
              <a:gd name="T13" fmla="*/ 9522851 h 1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140"/>
              <a:gd name="T23" fmla="*/ 13 w 13"/>
              <a:gd name="T24" fmla="*/ 140 h 1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140">
                <a:moveTo>
                  <a:pt x="13" y="140"/>
                </a:moveTo>
                <a:lnTo>
                  <a:pt x="13" y="71"/>
                </a:lnTo>
                <a:lnTo>
                  <a:pt x="13" y="0"/>
                </a:lnTo>
                <a:lnTo>
                  <a:pt x="0" y="0"/>
                </a:lnTo>
                <a:lnTo>
                  <a:pt x="0" y="71"/>
                </a:lnTo>
                <a:lnTo>
                  <a:pt x="0" y="140"/>
                </a:lnTo>
                <a:lnTo>
                  <a:pt x="13" y="1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399" name="Freeform 15"/>
          <p:cNvSpPr>
            <a:spLocks/>
          </p:cNvSpPr>
          <p:nvPr/>
        </p:nvSpPr>
        <p:spPr bwMode="auto">
          <a:xfrm>
            <a:off x="2617789" y="3319463"/>
            <a:ext cx="3175" cy="36512"/>
          </a:xfrm>
          <a:custGeom>
            <a:avLst/>
            <a:gdLst>
              <a:gd name="T0" fmla="*/ 592978 w 17"/>
              <a:gd name="T1" fmla="*/ 9522330 h 140"/>
              <a:gd name="T2" fmla="*/ 592978 w 17"/>
              <a:gd name="T3" fmla="*/ 4829234 h 140"/>
              <a:gd name="T4" fmla="*/ 592978 w 17"/>
              <a:gd name="T5" fmla="*/ 0 h 140"/>
              <a:gd name="T6" fmla="*/ 0 w 17"/>
              <a:gd name="T7" fmla="*/ 0 h 140"/>
              <a:gd name="T8" fmla="*/ 0 w 17"/>
              <a:gd name="T9" fmla="*/ 4829234 h 140"/>
              <a:gd name="T10" fmla="*/ 0 w 17"/>
              <a:gd name="T11" fmla="*/ 9522330 h 140"/>
              <a:gd name="T12" fmla="*/ 592978 w 17"/>
              <a:gd name="T13" fmla="*/ 9522330 h 1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140"/>
              <a:gd name="T23" fmla="*/ 17 w 17"/>
              <a:gd name="T24" fmla="*/ 140 h 1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140">
                <a:moveTo>
                  <a:pt x="17" y="140"/>
                </a:moveTo>
                <a:lnTo>
                  <a:pt x="17" y="71"/>
                </a:lnTo>
                <a:lnTo>
                  <a:pt x="17" y="0"/>
                </a:lnTo>
                <a:lnTo>
                  <a:pt x="0" y="0"/>
                </a:lnTo>
                <a:lnTo>
                  <a:pt x="0" y="71"/>
                </a:lnTo>
                <a:lnTo>
                  <a:pt x="0" y="140"/>
                </a:lnTo>
                <a:lnTo>
                  <a:pt x="17" y="1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" name="Obdĺžnik 2"/>
          <p:cNvSpPr/>
          <p:nvPr/>
        </p:nvSpPr>
        <p:spPr>
          <a:xfrm>
            <a:off x="149629" y="173345"/>
            <a:ext cx="1183732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ÚLOHY:</a:t>
            </a:r>
          </a:p>
          <a:p>
            <a:r>
              <a:rPr lang="sk-SK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Chýbajúce poznámky doplniť, všetko zopakovať – naučiť sa!</a:t>
            </a:r>
          </a:p>
          <a:p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Do zošitov naskicovať nasledujúcu súčiastku v reze – jasne, zreteľne a dostatočne veľké. Fotku zaslať mailom do 18. 3. 2020</a:t>
            </a:r>
            <a:endParaRPr lang="sk-SK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832" y="5044706"/>
            <a:ext cx="23002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58" y="5044707"/>
            <a:ext cx="227171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dĺžnik 3"/>
          <p:cNvSpPr/>
          <p:nvPr/>
        </p:nvSpPr>
        <p:spPr>
          <a:xfrm>
            <a:off x="99671" y="3908962"/>
            <a:ext cx="1183732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Do </a:t>
            </a:r>
            <a:r>
              <a:rPr lang="sk-SK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zošitov naskicovať nasledujúcu súčiastku v </a:t>
            </a: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polovičnom reze  -  polovičnom pohľade  - jasne</a:t>
            </a:r>
            <a:r>
              <a:rPr lang="sk-SK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zreteľne a dostatočne veľké. </a:t>
            </a:r>
            <a:r>
              <a:rPr lang="sk-SK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Fotku zaslať mailom do 18. 3. 2020</a:t>
            </a:r>
            <a:endParaRPr lang="sk-SK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2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608264" y="2561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2695576" y="6172201"/>
            <a:ext cx="42863" cy="3175"/>
          </a:xfrm>
          <a:custGeom>
            <a:avLst/>
            <a:gdLst>
              <a:gd name="T0" fmla="*/ 13710721 w 134"/>
              <a:gd name="T1" fmla="*/ 0 h 12"/>
              <a:gd name="T2" fmla="*/ 6753161 w 134"/>
              <a:gd name="T3" fmla="*/ 0 h 12"/>
              <a:gd name="T4" fmla="*/ 0 w 134"/>
              <a:gd name="T5" fmla="*/ 0 h 12"/>
              <a:gd name="T6" fmla="*/ 0 w 134"/>
              <a:gd name="T7" fmla="*/ 840052 h 12"/>
              <a:gd name="T8" fmla="*/ 6753161 w 134"/>
              <a:gd name="T9" fmla="*/ 840052 h 12"/>
              <a:gd name="T10" fmla="*/ 13710721 w 134"/>
              <a:gd name="T11" fmla="*/ 840052 h 12"/>
              <a:gd name="T12" fmla="*/ 13710721 w 134"/>
              <a:gd name="T13" fmla="*/ 0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4"/>
              <a:gd name="T22" fmla="*/ 0 h 12"/>
              <a:gd name="T23" fmla="*/ 134 w 134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4" h="12">
                <a:moveTo>
                  <a:pt x="134" y="0"/>
                </a:moveTo>
                <a:lnTo>
                  <a:pt x="66" y="0"/>
                </a:lnTo>
                <a:lnTo>
                  <a:pt x="0" y="0"/>
                </a:lnTo>
                <a:lnTo>
                  <a:pt x="0" y="12"/>
                </a:lnTo>
                <a:lnTo>
                  <a:pt x="66" y="12"/>
                </a:lnTo>
                <a:lnTo>
                  <a:pt x="134" y="12"/>
                </a:lnTo>
                <a:lnTo>
                  <a:pt x="1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3378201" y="2400301"/>
            <a:ext cx="22225" cy="3175"/>
          </a:xfrm>
          <a:custGeom>
            <a:avLst/>
            <a:gdLst>
              <a:gd name="T0" fmla="*/ 0 w 91"/>
              <a:gd name="T1" fmla="*/ 672042 h 15"/>
              <a:gd name="T2" fmla="*/ 2684096 w 91"/>
              <a:gd name="T3" fmla="*/ 672042 h 15"/>
              <a:gd name="T4" fmla="*/ 5428029 w 91"/>
              <a:gd name="T5" fmla="*/ 672042 h 15"/>
              <a:gd name="T6" fmla="*/ 5428029 w 91"/>
              <a:gd name="T7" fmla="*/ 0 h 15"/>
              <a:gd name="T8" fmla="*/ 2684096 w 91"/>
              <a:gd name="T9" fmla="*/ 0 h 15"/>
              <a:gd name="T10" fmla="*/ 0 w 91"/>
              <a:gd name="T11" fmla="*/ 0 h 15"/>
              <a:gd name="T12" fmla="*/ 0 w 91"/>
              <a:gd name="T13" fmla="*/ 672042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"/>
              <a:gd name="T22" fmla="*/ 0 h 15"/>
              <a:gd name="T23" fmla="*/ 91 w 91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" h="15">
                <a:moveTo>
                  <a:pt x="0" y="15"/>
                </a:moveTo>
                <a:lnTo>
                  <a:pt x="45" y="15"/>
                </a:lnTo>
                <a:lnTo>
                  <a:pt x="91" y="15"/>
                </a:lnTo>
                <a:lnTo>
                  <a:pt x="91" y="0"/>
                </a:lnTo>
                <a:lnTo>
                  <a:pt x="45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3378201" y="2419351"/>
            <a:ext cx="22225" cy="3175"/>
          </a:xfrm>
          <a:custGeom>
            <a:avLst/>
            <a:gdLst>
              <a:gd name="T0" fmla="*/ 0 w 91"/>
              <a:gd name="T1" fmla="*/ 630039 h 16"/>
              <a:gd name="T2" fmla="*/ 2684096 w 91"/>
              <a:gd name="T3" fmla="*/ 630039 h 16"/>
              <a:gd name="T4" fmla="*/ 5428029 w 91"/>
              <a:gd name="T5" fmla="*/ 630039 h 16"/>
              <a:gd name="T6" fmla="*/ 5428029 w 91"/>
              <a:gd name="T7" fmla="*/ 0 h 16"/>
              <a:gd name="T8" fmla="*/ 2684096 w 91"/>
              <a:gd name="T9" fmla="*/ 0 h 16"/>
              <a:gd name="T10" fmla="*/ 0 w 91"/>
              <a:gd name="T11" fmla="*/ 0 h 16"/>
              <a:gd name="T12" fmla="*/ 0 w 91"/>
              <a:gd name="T13" fmla="*/ 630039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"/>
              <a:gd name="T22" fmla="*/ 0 h 16"/>
              <a:gd name="T23" fmla="*/ 91 w 91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" h="16">
                <a:moveTo>
                  <a:pt x="0" y="16"/>
                </a:moveTo>
                <a:lnTo>
                  <a:pt x="45" y="16"/>
                </a:lnTo>
                <a:lnTo>
                  <a:pt x="91" y="16"/>
                </a:lnTo>
                <a:lnTo>
                  <a:pt x="91" y="0"/>
                </a:lnTo>
                <a:lnTo>
                  <a:pt x="45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0" y="204621"/>
            <a:ext cx="11983453" cy="4479674"/>
          </a:xfrm>
        </p:spPr>
        <p:txBody>
          <a:bodyPr>
            <a:noAutofit/>
          </a:bodyPr>
          <a:lstStyle/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/>
              <a:t>Rez sa kreslí predovšetkým u dutých súčastí, aby bolo možné zobraziť a zakótovať vnútorné </a:t>
            </a:r>
            <a:r>
              <a:rPr lang="sk-SK" sz="3000" dirty="0" smtClean="0"/>
              <a:t>podrobnosti</a:t>
            </a:r>
          </a:p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 smtClean="0"/>
              <a:t>Rez </a:t>
            </a:r>
            <a:r>
              <a:rPr lang="sk-SK" sz="3000" dirty="0"/>
              <a:t>prechádza najtenším miestom </a:t>
            </a:r>
            <a:r>
              <a:rPr lang="sk-SK" sz="3000" dirty="0" smtClean="0"/>
              <a:t>prierezu</a:t>
            </a:r>
          </a:p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 smtClean="0"/>
              <a:t>Vnútorné, pôvodne </a:t>
            </a:r>
            <a:r>
              <a:rPr lang="sk-SK" sz="3000" dirty="0"/>
              <a:t>skryté hrany, sa v reze zobrazujú hrubou plnou čiarou ako viditeľné hrany a </a:t>
            </a:r>
            <a:r>
              <a:rPr lang="sk-SK" sz="3000" dirty="0" smtClean="0"/>
              <a:t>obrysy</a:t>
            </a:r>
          </a:p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 smtClean="0"/>
              <a:t>Prierez </a:t>
            </a:r>
            <a:r>
              <a:rPr lang="sk-SK" sz="3000" dirty="0"/>
              <a:t>sa kreslí preto, aby bolo možné zobraziť a zakótovať profil materiálu, pokiaľ ho nie je možné zobraziť a zakótovať v </a:t>
            </a:r>
            <a:r>
              <a:rPr lang="sk-SK" sz="3000" dirty="0" smtClean="0"/>
              <a:t>pohľade</a:t>
            </a:r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22367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76463" y="0"/>
            <a:ext cx="12015537" cy="614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 zobrazení musíme uviesť: 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sk-SK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Smer pohľadu </a:t>
            </a:r>
            <a:r>
              <a:rPr lang="sk-SK" sz="3000" dirty="0" smtClean="0"/>
              <a:t>– pomocou smerovej šípky kreslíme ju hrubou súvislou čiarou a umiestnime ju na koniec čiary označenia polohy roviny rezu alebo prierezu 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sk-SK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Označenie roviny rezu </a:t>
            </a:r>
            <a:r>
              <a:rPr lang="sk-SK" sz="3000" dirty="0" smtClean="0"/>
              <a:t>– označujeme písmenami veľkej abecedy, pričom veľkosť písma je 1,4- krát väčšia ako popis na výkrese</a:t>
            </a:r>
            <a:endParaRPr lang="sk-SK" sz="3000" dirty="0"/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sk-SK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Poloha roviny rezu </a:t>
            </a:r>
            <a:r>
              <a:rPr lang="sk-SK" sz="3000" dirty="0" smtClean="0"/>
              <a:t>- označujeme ju hrubou bodkočiarkovanou čiarou s dlhou čiarkou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sk-SK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Šrafovanie rezov </a:t>
            </a:r>
            <a:r>
              <a:rPr lang="sk-SK" sz="3000" dirty="0" smtClean="0"/>
              <a:t>– použijeme tenkými súvislými čiarami najlepšie pod uhlom 45°, k hlavným obrysom, osiam súmernosti obrazov rezov alebo prierezov</a:t>
            </a:r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282216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565401"/>
            <a:ext cx="21193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075" y="2420938"/>
            <a:ext cx="19240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216276" y="1877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216276" y="1877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9575" r="10477"/>
          <a:stretch>
            <a:fillRect/>
          </a:stretch>
        </p:blipFill>
        <p:spPr bwMode="auto">
          <a:xfrm>
            <a:off x="6330950" y="4797425"/>
            <a:ext cx="187325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1990725" y="2247900"/>
            <a:ext cx="84264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marL="323850" indent="-2349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cs-CZ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23850" indent="-2349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endParaRPr lang="cs-CZ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23850" indent="-2349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cs-CZ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73372" y="216694"/>
            <a:ext cx="11823032" cy="1944687"/>
          </a:xfrm>
        </p:spPr>
        <p:txBody>
          <a:bodyPr>
            <a:noAutofit/>
          </a:bodyPr>
          <a:lstStyle/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/>
              <a:t>Rezná rovina sa označí hrubými </a:t>
            </a:r>
            <a:r>
              <a:rPr lang="sk-SK" sz="3000" dirty="0" err="1" smtClean="0"/>
              <a:t>bodkočiar</a:t>
            </a:r>
            <a:r>
              <a:rPr lang="sk-SK" sz="3000" dirty="0" smtClean="0"/>
              <a:t>. č., </a:t>
            </a:r>
            <a:r>
              <a:rPr lang="sk-SK" sz="3000" dirty="0"/>
              <a:t>šípkou a </a:t>
            </a:r>
            <a:r>
              <a:rPr lang="sk-SK" sz="3000" dirty="0" smtClean="0"/>
              <a:t>písmenom</a:t>
            </a:r>
          </a:p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 smtClean="0"/>
              <a:t>Obraz </a:t>
            </a:r>
            <a:r>
              <a:rPr lang="sk-SK" sz="3000" dirty="0"/>
              <a:t>rezu sa označí zodpovedajúcimi </a:t>
            </a:r>
            <a:r>
              <a:rPr lang="sk-SK" sz="3000" dirty="0" smtClean="0"/>
              <a:t>písmenami</a:t>
            </a:r>
          </a:p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 smtClean="0"/>
              <a:t>Plocha </a:t>
            </a:r>
            <a:r>
              <a:rPr lang="sk-SK" sz="3000" dirty="0"/>
              <a:t>rezu sa šrafuje tenkými plnými čiarami, ktoré zvierajú uhol 45° </a:t>
            </a:r>
            <a:br>
              <a:rPr lang="sk-SK" sz="3000" dirty="0"/>
            </a:br>
            <a:r>
              <a:rPr lang="sk-SK" sz="3000" dirty="0"/>
              <a:t>s hlavnými obrysovými hranami a osami</a:t>
            </a:r>
          </a:p>
        </p:txBody>
      </p:sp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590800"/>
            <a:ext cx="3651250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6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216276" y="1877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216276" y="1877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920875" y="1270001"/>
            <a:ext cx="79629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6" tIns="45703" rIns="91406" bIns="45703" anchor="ctr"/>
          <a:lstStyle/>
          <a:p>
            <a:pPr defTabSz="863600">
              <a:defRPr/>
            </a:pPr>
            <a:endParaRPr lang="sk-SK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990726" y="1916114"/>
            <a:ext cx="83534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marL="323850" indent="-2349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sk-SK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154" name="AutoShape 10"/>
          <p:cNvSpPr>
            <a:spLocks noChangeAspect="1" noChangeArrowheads="1" noTextEdit="1"/>
          </p:cNvSpPr>
          <p:nvPr/>
        </p:nvSpPr>
        <p:spPr bwMode="auto">
          <a:xfrm>
            <a:off x="2565400" y="3425825"/>
            <a:ext cx="1296988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2" t="572" r="8472" b="3683"/>
          <a:stretch>
            <a:fillRect/>
          </a:stretch>
        </p:blipFill>
        <p:spPr bwMode="auto">
          <a:xfrm>
            <a:off x="5373688" y="2952751"/>
            <a:ext cx="24511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1695" r="5820" b="-1186"/>
          <a:stretch>
            <a:fillRect/>
          </a:stretch>
        </p:blipFill>
        <p:spPr bwMode="auto">
          <a:xfrm>
            <a:off x="8112126" y="3016251"/>
            <a:ext cx="17494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69" y="2724668"/>
            <a:ext cx="3441996" cy="34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3585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0" y="192881"/>
            <a:ext cx="12192000" cy="2819540"/>
          </a:xfrm>
        </p:spPr>
        <p:txBody>
          <a:bodyPr>
            <a:normAutofit fontScale="77500" lnSpcReduction="20000"/>
          </a:bodyPr>
          <a:lstStyle/>
          <a:p>
            <a:pPr marL="457200" indent="-457200" algn="l" eaLnBrk="1" hangingPunct="1">
              <a:lnSpc>
                <a:spcPct val="140000"/>
              </a:lnSpc>
              <a:buFont typeface="Wingdings" panose="05000000000000000000" pitchFamily="2" charset="2"/>
              <a:buChar char="q"/>
              <a:defRPr/>
            </a:pPr>
            <a:r>
              <a:rPr lang="sk-SK" sz="3900" dirty="0" smtClean="0"/>
              <a:t>Plocha rezu sa šrafuje tenkými plnými čiarami, ktoré zvierajú uhol 45°</a:t>
            </a:r>
            <a:br>
              <a:rPr lang="sk-SK" sz="3900" dirty="0" smtClean="0"/>
            </a:br>
            <a:r>
              <a:rPr lang="sk-SK" sz="3900" dirty="0" smtClean="0"/>
              <a:t>s hlavnými obrysovými hranami a osami</a:t>
            </a:r>
          </a:p>
          <a:p>
            <a:pPr marL="457200" indent="-457200" algn="l" eaLnBrk="1" hangingPunct="1">
              <a:lnSpc>
                <a:spcPct val="140000"/>
              </a:lnSpc>
              <a:buFont typeface="Wingdings" panose="05000000000000000000" pitchFamily="2" charset="2"/>
              <a:buChar char="q"/>
              <a:defRPr/>
            </a:pPr>
            <a:r>
              <a:rPr lang="sk-SK" sz="3900" dirty="0" smtClean="0"/>
              <a:t>Rôzne </a:t>
            </a:r>
            <a:r>
              <a:rPr lang="sk-SK" sz="3900" dirty="0" smtClean="0"/>
              <a:t>súčasti je potrebné odlíšiť opačným sklonom šráf (opäť pod </a:t>
            </a:r>
            <a:r>
              <a:rPr lang="sk-SK" sz="3900" dirty="0" smtClean="0"/>
              <a:t>uhlom 45</a:t>
            </a:r>
            <a:r>
              <a:rPr lang="sk-SK" sz="3900" dirty="0" smtClean="0"/>
              <a:t>°) a hustotou šrafovania</a:t>
            </a:r>
          </a:p>
          <a:p>
            <a:pPr algn="l" eaLnBrk="1" hangingPunct="1">
              <a:lnSpc>
                <a:spcPct val="120000"/>
              </a:lnSpc>
              <a:buFontTx/>
              <a:buChar char="•"/>
              <a:defRPr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9482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16276" y="2463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216276" y="1877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216276" y="1877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920875" y="1195389"/>
            <a:ext cx="79629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6" tIns="45703" rIns="91406" bIns="45703" anchor="ctr"/>
          <a:lstStyle/>
          <a:p>
            <a:pPr defTabSz="863600">
              <a:defRPr/>
            </a:pPr>
            <a:endParaRPr lang="sk-SK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177" name="AutoShape 9"/>
          <p:cNvSpPr>
            <a:spLocks noChangeAspect="1" noChangeArrowheads="1" noTextEdit="1"/>
          </p:cNvSpPr>
          <p:nvPr/>
        </p:nvSpPr>
        <p:spPr bwMode="auto">
          <a:xfrm>
            <a:off x="2565400" y="3425825"/>
            <a:ext cx="1296988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143250" y="2635251"/>
            <a:ext cx="7524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sk-SK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Univerzálny vzor, ak obsahuje výkres len jednu súčasť, kovy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3143251" y="3141663"/>
            <a:ext cx="29559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marL="323850" indent="-2349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sk-SK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Plasty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143251" y="3646488"/>
            <a:ext cx="3960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marL="323850" indent="-2349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sk-SK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Sklo a transparentné materiály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143251" y="4149726"/>
            <a:ext cx="396081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marL="323850" indent="-2349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sk-SK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Keramika a porcelán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1990726" y="1916113"/>
            <a:ext cx="8353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marL="323850" indent="-2349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sk-SK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" t="19553" r="82747" b="52626"/>
          <a:stretch>
            <a:fillRect/>
          </a:stretch>
        </p:blipFill>
        <p:spPr bwMode="auto">
          <a:xfrm>
            <a:off x="1990725" y="2565401"/>
            <a:ext cx="112553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1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0" y="259834"/>
            <a:ext cx="11887200" cy="1800741"/>
          </a:xfrm>
        </p:spPr>
        <p:txBody>
          <a:bodyPr>
            <a:noAutofit/>
          </a:bodyPr>
          <a:lstStyle/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 smtClean="0"/>
              <a:t>Rôzne materiály je možné odlíšiť vzorom šrafovania</a:t>
            </a:r>
          </a:p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3000" dirty="0" smtClean="0"/>
              <a:t>Jedna súčasť sa šrafuje rovnakým spôsobom vo všetkých rezoch, v ktorých je znázornená</a:t>
            </a:r>
          </a:p>
        </p:txBody>
      </p:sp>
    </p:spTree>
    <p:extLst>
      <p:ext uri="{BB962C8B-B14F-4D97-AF65-F5344CB8AC3E}">
        <p14:creationId xmlns:p14="http://schemas.microsoft.com/office/powerpoint/2010/main" val="29932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7" t="42729" r="55986"/>
          <a:stretch>
            <a:fillRect/>
          </a:stretch>
        </p:blipFill>
        <p:spPr bwMode="auto">
          <a:xfrm>
            <a:off x="2611439" y="1484314"/>
            <a:ext cx="17557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89289" y="21394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189289" y="21394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5054"/>
          <a:stretch>
            <a:fillRect/>
          </a:stretch>
        </p:blipFill>
        <p:spPr bwMode="auto">
          <a:xfrm>
            <a:off x="5103813" y="1725613"/>
            <a:ext cx="2062162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1" y="1593851"/>
            <a:ext cx="1820863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189289" y="21394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189289" y="21394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847851" y="1844675"/>
            <a:ext cx="8372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marL="323850" indent="-2349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sk-SK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1" b="24046"/>
          <a:stretch>
            <a:fillRect/>
          </a:stretch>
        </p:blipFill>
        <p:spPr bwMode="auto">
          <a:xfrm>
            <a:off x="6629400" y="5461000"/>
            <a:ext cx="33528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847850" y="5085265"/>
            <a:ext cx="83724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03" rIns="91406" bIns="45703"/>
          <a:lstStyle/>
          <a:p>
            <a:pPr marL="323850" indent="-234950" defTabSz="863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sk-SK" sz="15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9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725905" y="130815"/>
            <a:ext cx="10984832" cy="1640334"/>
          </a:xfrm>
        </p:spPr>
        <p:txBody>
          <a:bodyPr>
            <a:normAutofit/>
          </a:bodyPr>
          <a:lstStyle/>
          <a:p>
            <a:pPr marL="457200" indent="-457200" algn="l" eaLnBrk="1" hangingPunct="1">
              <a:lnSpc>
                <a:spcPct val="120000"/>
              </a:lnSpc>
              <a:spcAft>
                <a:spcPct val="2000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sk-SK" sz="3000" dirty="0"/>
              <a:t>Úzke plochy rezu je možné vyfarbiť</a:t>
            </a:r>
          </a:p>
          <a:p>
            <a:pPr marL="457200" indent="-457200" algn="l" eaLnBrk="1" hangingPunct="1">
              <a:lnSpc>
                <a:spcPct val="120000"/>
              </a:lnSpc>
              <a:spcAft>
                <a:spcPct val="2000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sk-SK" sz="3000" dirty="0"/>
              <a:t>U jednej súčasti nie je možné kombinovať vyfarbenie a šrafovanie</a:t>
            </a:r>
          </a:p>
          <a:p>
            <a:pPr algn="l" eaLnBrk="1" hangingPunct="1">
              <a:lnSpc>
                <a:spcPct val="120000"/>
              </a:lnSpc>
              <a:spcAft>
                <a:spcPct val="20000"/>
              </a:spcAft>
              <a:buClrTx/>
              <a:buFontTx/>
              <a:buChar char="•"/>
              <a:defRPr/>
            </a:pPr>
            <a:endParaRPr lang="sk-SK" dirty="0" smtClean="0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517148" y="5174819"/>
            <a:ext cx="9402345" cy="43858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177800" indent="-177800" algn="ctr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r>
              <a:rPr lang="sk-SK" sz="2500" b="1" i="1" dirty="0"/>
              <a:t>Medzi susednými vyfarbenými plochami je nutné vynechať medzeru</a:t>
            </a:r>
          </a:p>
        </p:txBody>
      </p:sp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8" t="80925" r="54524" b="6619"/>
          <a:stretch>
            <a:fillRect/>
          </a:stretch>
        </p:blipFill>
        <p:spPr bwMode="auto">
          <a:xfrm>
            <a:off x="2495551" y="5613401"/>
            <a:ext cx="30575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9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84484" y="193648"/>
            <a:ext cx="11823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000" dirty="0" smtClean="0"/>
              <a:t>Podľa smeru vedenia </a:t>
            </a:r>
            <a:r>
              <a:rPr lang="sk-SK" sz="3000" dirty="0" err="1" smtClean="0"/>
              <a:t>rezovej</a:t>
            </a:r>
            <a:r>
              <a:rPr lang="sk-SK" sz="3000" dirty="0" smtClean="0"/>
              <a:t> roviny vzhľadom na teleso existuje: </a:t>
            </a:r>
          </a:p>
          <a:p>
            <a:pPr marL="514350" indent="-514350">
              <a:buAutoNum type="alphaLcParenR"/>
            </a:pP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priečny rez (prierez) </a:t>
            </a:r>
            <a:r>
              <a:rPr lang="sk-SK" sz="3000" dirty="0" smtClean="0"/>
              <a:t>- </a:t>
            </a:r>
            <a:r>
              <a:rPr lang="sk-SK" sz="3000" dirty="0" err="1" smtClean="0"/>
              <a:t>rezová</a:t>
            </a:r>
            <a:r>
              <a:rPr lang="sk-SK" sz="3000" dirty="0" smtClean="0"/>
              <a:t> rovina prechádza naprieč telesom, kolmo na jej dlhší rozmer. Na telese s premenlivým profilom volíme viac </a:t>
            </a:r>
            <a:r>
              <a:rPr lang="sk-SK" sz="3000" dirty="0" err="1" smtClean="0"/>
              <a:t>rezových</a:t>
            </a:r>
            <a:r>
              <a:rPr lang="sk-SK" sz="3000" dirty="0" smtClean="0"/>
              <a:t> rovín </a:t>
            </a:r>
          </a:p>
          <a:p>
            <a:pPr marL="514350" indent="-514350">
              <a:buAutoNum type="alphaLcParenR"/>
            </a:pP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pozdĺžny rez (prierez) </a:t>
            </a:r>
            <a:r>
              <a:rPr lang="sk-SK" sz="3000" dirty="0" smtClean="0"/>
              <a:t>– </a:t>
            </a:r>
            <a:r>
              <a:rPr lang="sk-SK" sz="3000" dirty="0" err="1" smtClean="0"/>
              <a:t>rezová</a:t>
            </a:r>
            <a:r>
              <a:rPr lang="sk-SK" sz="3000" dirty="0" smtClean="0"/>
              <a:t> rovina prechádza pozdĺžnou osou alebo rovnobežne s najdlhším rozmerom telesa.</a:t>
            </a:r>
            <a:endParaRPr lang="sk-SK" sz="3000" dirty="0"/>
          </a:p>
        </p:txBody>
      </p:sp>
      <p:pic>
        <p:nvPicPr>
          <p:cNvPr id="2050" name="Picture 2" descr="Výsledok vyhľadávania obrázkov pre dopyt pozdlzny priecny rez priere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" b="12611"/>
          <a:stretch/>
        </p:blipFill>
        <p:spPr bwMode="auto">
          <a:xfrm>
            <a:off x="2652545" y="3055970"/>
            <a:ext cx="6293351" cy="375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16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4" t="19196" r="11148" b="20721"/>
          <a:stretch>
            <a:fillRect/>
          </a:stretch>
        </p:blipFill>
        <p:spPr bwMode="auto">
          <a:xfrm>
            <a:off x="4873626" y="550864"/>
            <a:ext cx="5686425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395664" y="2220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395664" y="2220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" t="1059" r="2689"/>
          <a:stretch>
            <a:fillRect/>
          </a:stretch>
        </p:blipFill>
        <p:spPr bwMode="auto">
          <a:xfrm>
            <a:off x="1630364" y="4460875"/>
            <a:ext cx="32416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18423" b="5254"/>
          <a:stretch>
            <a:fillRect/>
          </a:stretch>
        </p:blipFill>
        <p:spPr bwMode="auto">
          <a:xfrm>
            <a:off x="5091113" y="4559300"/>
            <a:ext cx="30924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395664" y="2220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9" y="4899026"/>
            <a:ext cx="20161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792538" y="1125538"/>
            <a:ext cx="143986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6" tIns="45703" rIns="91406" bIns="45703" anchor="ctr"/>
          <a:lstStyle/>
          <a:p>
            <a:pPr algn="ctr" defTabSz="863600">
              <a:defRPr/>
            </a:pPr>
            <a:r>
              <a:rPr lang="sk-SK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pozdĺžny</a:t>
            </a:r>
          </a:p>
        </p:txBody>
      </p:sp>
      <p:sp>
        <p:nvSpPr>
          <p:cNvPr id="9226" name="Freeform 10"/>
          <p:cNvSpPr>
            <a:spLocks/>
          </p:cNvSpPr>
          <p:nvPr/>
        </p:nvSpPr>
        <p:spPr bwMode="auto">
          <a:xfrm>
            <a:off x="6142039" y="2200275"/>
            <a:ext cx="3175" cy="31750"/>
          </a:xfrm>
          <a:custGeom>
            <a:avLst/>
            <a:gdLst>
              <a:gd name="T0" fmla="*/ 0 w 20"/>
              <a:gd name="T1" fmla="*/ 0 h 138"/>
              <a:gd name="T2" fmla="*/ 0 w 20"/>
              <a:gd name="T3" fmla="*/ 3705316 h 138"/>
              <a:gd name="T4" fmla="*/ 0 w 20"/>
              <a:gd name="T5" fmla="*/ 7304799 h 138"/>
              <a:gd name="T6" fmla="*/ 504031 w 20"/>
              <a:gd name="T7" fmla="*/ 7304799 h 138"/>
              <a:gd name="T8" fmla="*/ 504031 w 20"/>
              <a:gd name="T9" fmla="*/ 3705316 h 138"/>
              <a:gd name="T10" fmla="*/ 504031 w 20"/>
              <a:gd name="T11" fmla="*/ 0 h 138"/>
              <a:gd name="T12" fmla="*/ 0 w 20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"/>
              <a:gd name="T22" fmla="*/ 0 h 138"/>
              <a:gd name="T23" fmla="*/ 20 w 20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" h="138">
                <a:moveTo>
                  <a:pt x="0" y="0"/>
                </a:moveTo>
                <a:lnTo>
                  <a:pt x="0" y="70"/>
                </a:lnTo>
                <a:lnTo>
                  <a:pt x="0" y="138"/>
                </a:lnTo>
                <a:lnTo>
                  <a:pt x="20" y="138"/>
                </a:lnTo>
                <a:lnTo>
                  <a:pt x="20" y="70"/>
                </a:lnTo>
                <a:lnTo>
                  <a:pt x="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6142039" y="2994026"/>
            <a:ext cx="3175" cy="30163"/>
          </a:xfrm>
          <a:custGeom>
            <a:avLst/>
            <a:gdLst>
              <a:gd name="T0" fmla="*/ 504031 w 20"/>
              <a:gd name="T1" fmla="*/ 6592800 h 138"/>
              <a:gd name="T2" fmla="*/ 504031 w 20"/>
              <a:gd name="T3" fmla="*/ 3296509 h 138"/>
              <a:gd name="T4" fmla="*/ 504031 w 20"/>
              <a:gd name="T5" fmla="*/ 0 h 138"/>
              <a:gd name="T6" fmla="*/ 0 w 20"/>
              <a:gd name="T7" fmla="*/ 0 h 138"/>
              <a:gd name="T8" fmla="*/ 0 w 20"/>
              <a:gd name="T9" fmla="*/ 3296509 h 138"/>
              <a:gd name="T10" fmla="*/ 0 w 20"/>
              <a:gd name="T11" fmla="*/ 6592800 h 138"/>
              <a:gd name="T12" fmla="*/ 504031 w 20"/>
              <a:gd name="T13" fmla="*/ 659280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"/>
              <a:gd name="T22" fmla="*/ 0 h 138"/>
              <a:gd name="T23" fmla="*/ 20 w 20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" h="138">
                <a:moveTo>
                  <a:pt x="20" y="138"/>
                </a:moveTo>
                <a:lnTo>
                  <a:pt x="20" y="69"/>
                </a:lnTo>
                <a:lnTo>
                  <a:pt x="20" y="0"/>
                </a:lnTo>
                <a:lnTo>
                  <a:pt x="0" y="0"/>
                </a:lnTo>
                <a:lnTo>
                  <a:pt x="0" y="69"/>
                </a:lnTo>
                <a:lnTo>
                  <a:pt x="0" y="138"/>
                </a:lnTo>
                <a:lnTo>
                  <a:pt x="2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7824789" y="1052513"/>
            <a:ext cx="13668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6" tIns="45703" rIns="91406" bIns="45703" anchor="ctr"/>
          <a:lstStyle/>
          <a:p>
            <a:pPr algn="ctr" defTabSz="863600">
              <a:defRPr/>
            </a:pPr>
            <a:r>
              <a:rPr lang="sk-SK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priečny</a:t>
            </a:r>
          </a:p>
        </p:txBody>
      </p:sp>
    </p:spTree>
    <p:extLst>
      <p:ext uri="{BB962C8B-B14F-4D97-AF65-F5344CB8AC3E}">
        <p14:creationId xmlns:p14="http://schemas.microsoft.com/office/powerpoint/2010/main" val="17269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641</Words>
  <Application>Microsoft Office PowerPoint</Application>
  <PresentationFormat>Širokouhlá</PresentationFormat>
  <Paragraphs>63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5" baseType="lpstr">
      <vt:lpstr>Aharoni</vt:lpstr>
      <vt:lpstr>Arial</vt:lpstr>
      <vt:lpstr>Arial Black</vt:lpstr>
      <vt:lpstr>Calibri</vt:lpstr>
      <vt:lpstr>Calibri Light</vt:lpstr>
      <vt:lpstr>Wingdings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REZ A POLOVIČNÝ REZ</vt:lpstr>
      <vt:lpstr>LOMENÝ REZ</vt:lpstr>
      <vt:lpstr>MIESTNY (ČIASTOČNÝ) REZ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Iv</dc:creator>
  <cp:lastModifiedBy>Iv</cp:lastModifiedBy>
  <cp:revision>13</cp:revision>
  <dcterms:created xsi:type="dcterms:W3CDTF">2020-03-13T20:46:07Z</dcterms:created>
  <dcterms:modified xsi:type="dcterms:W3CDTF">2020-03-13T22:50:48Z</dcterms:modified>
</cp:coreProperties>
</file>